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238" y="6046459"/>
            <a:ext cx="1100790" cy="549424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228600"/>
            <a:ext cx="1370441" cy="685800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82" y="6024383"/>
            <a:ext cx="1143000" cy="571500"/>
          </a:xfrm>
          <a:prstGeom prst="rect">
            <a:avLst/>
          </a:prstGeom>
        </p:spPr>
      </p:pic>
      <p:sp>
        <p:nvSpPr>
          <p:cNvPr id="9" name="Tekstiruutu 8"/>
          <p:cNvSpPr txBox="1"/>
          <p:nvPr/>
        </p:nvSpPr>
        <p:spPr>
          <a:xfrm>
            <a:off x="1676400" y="514290"/>
            <a:ext cx="6563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Työhyvinvoinnin varmistaminen muutosprosessissa</a:t>
            </a:r>
          </a:p>
        </p:txBody>
      </p:sp>
      <p:sp>
        <p:nvSpPr>
          <p:cNvPr id="10" name="Tasakylkinen kolmio 9"/>
          <p:cNvSpPr/>
          <p:nvPr/>
        </p:nvSpPr>
        <p:spPr>
          <a:xfrm rot="6653552">
            <a:off x="507882" y="3674035"/>
            <a:ext cx="533400" cy="533400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Vuokaaviosymboli: Liitin 10"/>
          <p:cNvSpPr/>
          <p:nvPr/>
        </p:nvSpPr>
        <p:spPr>
          <a:xfrm>
            <a:off x="1581455" y="3940735"/>
            <a:ext cx="533400" cy="5334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Vuokaaviosymboli: Liitin 11"/>
          <p:cNvSpPr/>
          <p:nvPr/>
        </p:nvSpPr>
        <p:spPr>
          <a:xfrm>
            <a:off x="4470282" y="4864660"/>
            <a:ext cx="274634" cy="2667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Vuokaaviosymboli: Liitin 13"/>
          <p:cNvSpPr/>
          <p:nvPr/>
        </p:nvSpPr>
        <p:spPr>
          <a:xfrm>
            <a:off x="4744916" y="4321091"/>
            <a:ext cx="258766" cy="267344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Vuokaaviosymboli: Liitin 15"/>
          <p:cNvSpPr/>
          <p:nvPr/>
        </p:nvSpPr>
        <p:spPr>
          <a:xfrm>
            <a:off x="6684266" y="3916047"/>
            <a:ext cx="533400" cy="5334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Vuokaaviosymboli: Liitin 17"/>
          <p:cNvSpPr/>
          <p:nvPr/>
        </p:nvSpPr>
        <p:spPr>
          <a:xfrm>
            <a:off x="5651150" y="3705484"/>
            <a:ext cx="533400" cy="5334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Vuokaaviosymboli: Liitin 18"/>
          <p:cNvSpPr/>
          <p:nvPr/>
        </p:nvSpPr>
        <p:spPr>
          <a:xfrm>
            <a:off x="2659067" y="3373699"/>
            <a:ext cx="533400" cy="5334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Vuokaaviosymboli: Liitin 19"/>
          <p:cNvSpPr/>
          <p:nvPr/>
        </p:nvSpPr>
        <p:spPr>
          <a:xfrm>
            <a:off x="4013082" y="2892985"/>
            <a:ext cx="304800" cy="262304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Vuokaaviosymboli: Liitin 20"/>
          <p:cNvSpPr/>
          <p:nvPr/>
        </p:nvSpPr>
        <p:spPr>
          <a:xfrm>
            <a:off x="4648200" y="2607235"/>
            <a:ext cx="279282" cy="28575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Vuokaaviosymboli: Liitin 21"/>
          <p:cNvSpPr/>
          <p:nvPr/>
        </p:nvSpPr>
        <p:spPr>
          <a:xfrm>
            <a:off x="4084634" y="3550210"/>
            <a:ext cx="533400" cy="5334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Vuokaaviosymboli: Liitin 22"/>
          <p:cNvSpPr/>
          <p:nvPr/>
        </p:nvSpPr>
        <p:spPr>
          <a:xfrm>
            <a:off x="7246738" y="2936098"/>
            <a:ext cx="533400" cy="5334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Vuokaaviosymboli: Liitin 24"/>
          <p:cNvSpPr/>
          <p:nvPr/>
        </p:nvSpPr>
        <p:spPr>
          <a:xfrm>
            <a:off x="5152648" y="3155289"/>
            <a:ext cx="232034" cy="21841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Vuokaaviosymboli: Liitin 25"/>
          <p:cNvSpPr/>
          <p:nvPr/>
        </p:nvSpPr>
        <p:spPr>
          <a:xfrm>
            <a:off x="8313538" y="2916210"/>
            <a:ext cx="304800" cy="304799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Vuokaaviosymboli: Liitin 26"/>
          <p:cNvSpPr/>
          <p:nvPr/>
        </p:nvSpPr>
        <p:spPr>
          <a:xfrm>
            <a:off x="8171146" y="2763810"/>
            <a:ext cx="606062" cy="602986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9" name="Suora yhdysviiva 28"/>
          <p:cNvCxnSpPr/>
          <p:nvPr/>
        </p:nvCxnSpPr>
        <p:spPr>
          <a:xfrm>
            <a:off x="1118857" y="4043367"/>
            <a:ext cx="379625" cy="8048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29"/>
          <p:cNvCxnSpPr/>
          <p:nvPr/>
        </p:nvCxnSpPr>
        <p:spPr>
          <a:xfrm flipV="1">
            <a:off x="2197828" y="3816911"/>
            <a:ext cx="425872" cy="20139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>
          <a:xfrm>
            <a:off x="3288143" y="3659359"/>
            <a:ext cx="724939" cy="9225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yhdysviiva 35"/>
          <p:cNvCxnSpPr/>
          <p:nvPr/>
        </p:nvCxnSpPr>
        <p:spPr>
          <a:xfrm>
            <a:off x="4732677" y="3838362"/>
            <a:ext cx="777524" cy="7547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uora yhdysviiva 36"/>
          <p:cNvCxnSpPr/>
          <p:nvPr/>
        </p:nvCxnSpPr>
        <p:spPr>
          <a:xfrm>
            <a:off x="4241682" y="3221009"/>
            <a:ext cx="76200" cy="27556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uora yhdysviiva 37"/>
          <p:cNvCxnSpPr/>
          <p:nvPr/>
        </p:nvCxnSpPr>
        <p:spPr>
          <a:xfrm flipV="1">
            <a:off x="4363053" y="2835835"/>
            <a:ext cx="244546" cy="10715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yhdysviiva 38"/>
          <p:cNvCxnSpPr/>
          <p:nvPr/>
        </p:nvCxnSpPr>
        <p:spPr>
          <a:xfrm>
            <a:off x="4927482" y="2889412"/>
            <a:ext cx="225166" cy="2269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uora yhdysviiva 39"/>
          <p:cNvCxnSpPr/>
          <p:nvPr/>
        </p:nvCxnSpPr>
        <p:spPr>
          <a:xfrm flipV="1">
            <a:off x="4618034" y="3352749"/>
            <a:ext cx="520333" cy="2876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uora yhdysviiva 59"/>
          <p:cNvCxnSpPr/>
          <p:nvPr/>
        </p:nvCxnSpPr>
        <p:spPr>
          <a:xfrm>
            <a:off x="4535617" y="4084155"/>
            <a:ext cx="225166" cy="2269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uora yhdysviiva 60"/>
          <p:cNvCxnSpPr/>
          <p:nvPr/>
        </p:nvCxnSpPr>
        <p:spPr>
          <a:xfrm flipH="1">
            <a:off x="3820865" y="4123853"/>
            <a:ext cx="369351" cy="42422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/>
          <p:cNvCxnSpPr/>
          <p:nvPr/>
        </p:nvCxnSpPr>
        <p:spPr>
          <a:xfrm>
            <a:off x="3901163" y="4812763"/>
            <a:ext cx="528638" cy="10756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uora yhdysviiva 64"/>
          <p:cNvCxnSpPr/>
          <p:nvPr/>
        </p:nvCxnSpPr>
        <p:spPr>
          <a:xfrm flipV="1">
            <a:off x="4700977" y="4640610"/>
            <a:ext cx="86864" cy="19053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Vuokaaviosymboli: Liitin 69"/>
          <p:cNvSpPr/>
          <p:nvPr/>
        </p:nvSpPr>
        <p:spPr>
          <a:xfrm>
            <a:off x="3557084" y="4611126"/>
            <a:ext cx="304800" cy="276225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3" name="Vuokaaviosymboli: Liitin 72"/>
          <p:cNvSpPr/>
          <p:nvPr/>
        </p:nvSpPr>
        <p:spPr>
          <a:xfrm>
            <a:off x="7078398" y="5241044"/>
            <a:ext cx="274634" cy="2667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Vuokaaviosymboli: Liitin 73"/>
          <p:cNvSpPr/>
          <p:nvPr/>
        </p:nvSpPr>
        <p:spPr>
          <a:xfrm>
            <a:off x="7353032" y="4697475"/>
            <a:ext cx="258766" cy="267344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75" name="Suora yhdysviiva 74"/>
          <p:cNvCxnSpPr/>
          <p:nvPr/>
        </p:nvCxnSpPr>
        <p:spPr>
          <a:xfrm>
            <a:off x="6509279" y="5189147"/>
            <a:ext cx="528638" cy="10756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uora yhdysviiva 75"/>
          <p:cNvCxnSpPr/>
          <p:nvPr/>
        </p:nvCxnSpPr>
        <p:spPr>
          <a:xfrm flipV="1">
            <a:off x="7292362" y="4993060"/>
            <a:ext cx="121339" cy="2197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Vuokaaviosymboli: Liitin 76"/>
          <p:cNvSpPr/>
          <p:nvPr/>
        </p:nvSpPr>
        <p:spPr>
          <a:xfrm>
            <a:off x="6165200" y="4987510"/>
            <a:ext cx="304800" cy="276225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78" name="Suora yhdysviiva 77"/>
          <p:cNvCxnSpPr/>
          <p:nvPr/>
        </p:nvCxnSpPr>
        <p:spPr>
          <a:xfrm>
            <a:off x="7144935" y="4483230"/>
            <a:ext cx="225166" cy="2269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uora yhdysviiva 78"/>
          <p:cNvCxnSpPr/>
          <p:nvPr/>
        </p:nvCxnSpPr>
        <p:spPr>
          <a:xfrm flipH="1">
            <a:off x="6430184" y="4522928"/>
            <a:ext cx="369350" cy="42422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uora yhdysviiva 89"/>
          <p:cNvCxnSpPr/>
          <p:nvPr/>
        </p:nvCxnSpPr>
        <p:spPr>
          <a:xfrm>
            <a:off x="6231727" y="4043367"/>
            <a:ext cx="361948" cy="402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uora yhdysviiva 92"/>
          <p:cNvCxnSpPr/>
          <p:nvPr/>
        </p:nvCxnSpPr>
        <p:spPr>
          <a:xfrm flipV="1">
            <a:off x="7108221" y="3530311"/>
            <a:ext cx="244811" cy="35749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uora yhdysviiva 95"/>
          <p:cNvCxnSpPr/>
          <p:nvPr/>
        </p:nvCxnSpPr>
        <p:spPr>
          <a:xfrm flipV="1">
            <a:off x="7876339" y="3116402"/>
            <a:ext cx="182211" cy="3888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kstiruutu 101"/>
          <p:cNvSpPr txBox="1"/>
          <p:nvPr/>
        </p:nvSpPr>
        <p:spPr>
          <a:xfrm>
            <a:off x="1698604" y="401229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3" name="Tekstiruutu 102"/>
          <p:cNvSpPr txBox="1"/>
          <p:nvPr/>
        </p:nvSpPr>
        <p:spPr>
          <a:xfrm>
            <a:off x="2759792" y="343825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4" name="Tekstiruutu 103"/>
          <p:cNvSpPr txBox="1"/>
          <p:nvPr/>
        </p:nvSpPr>
        <p:spPr>
          <a:xfrm>
            <a:off x="4215130" y="361824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5" name="Tekstiruutu 104"/>
          <p:cNvSpPr txBox="1"/>
          <p:nvPr/>
        </p:nvSpPr>
        <p:spPr>
          <a:xfrm>
            <a:off x="5760595" y="377212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7" name="Tekstiruutu 106"/>
          <p:cNvSpPr txBox="1"/>
          <p:nvPr/>
        </p:nvSpPr>
        <p:spPr>
          <a:xfrm>
            <a:off x="7353032" y="298878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8" name="Tekstiruutu 107"/>
          <p:cNvSpPr txBox="1"/>
          <p:nvPr/>
        </p:nvSpPr>
        <p:spPr>
          <a:xfrm>
            <a:off x="6793711" y="397685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752599" y="980120"/>
            <a:ext cx="63324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/>
              <a:t>Onnistuneessa muutosprosessissa muutoksen suunnitteluun, toteutukseen ja arviointiin otetaan mukaan koko henkilöstö. Muutokseen osallistumisen kokemus saadaan aikaan pienryhmätyöskentelyyn perustuvilla muutospajoilla ja laajemmilla henkilöstöfoorumeilla. Perhosvaikutus-mallissa pienillä teoilla saavutetaan </a:t>
            </a:r>
            <a:r>
              <a:rPr lang="fi-FI" sz="1200"/>
              <a:t>isoja asioita</a:t>
            </a:r>
            <a:r>
              <a:rPr lang="fi-FI" sz="1200" dirty="0"/>
              <a:t>, kuten varmistetaan avoin tiedotus ja koko henkilöstön kuuleminen. Näillä asioilla edistetään työhyvinvointia erityisesti isojen muutosten prosesseissa, mutta ne ovat tärkeitä myös pienissä muutoksissa.  </a:t>
            </a:r>
          </a:p>
          <a:p>
            <a:endParaRPr lang="fi-FI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67</Words>
  <Application>Microsoft Office PowerPoint</Application>
  <PresentationFormat>Näytössä katseltava diaesitys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PowerPoint-esitys</vt:lpstr>
    </vt:vector>
  </TitlesOfParts>
  <Company>GTL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Arvioi väittämiä asteikolla 1 - 6: 1= täysin eri mieltä,  6 = täysin samaa mieltä</dc:title>
  <dc:creator>Digium Enterprise</dc:creator>
  <cp:lastModifiedBy>Ville Virtanen</cp:lastModifiedBy>
  <cp:revision>12</cp:revision>
  <dcterms:created xsi:type="dcterms:W3CDTF">2015-04-08T05:55:07Z</dcterms:created>
  <dcterms:modified xsi:type="dcterms:W3CDTF">2016-09-22T20:54:09Z</dcterms:modified>
</cp:coreProperties>
</file>