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332" r:id="rId5"/>
    <p:sldId id="500" r:id="rId6"/>
    <p:sldId id="494" r:id="rId7"/>
    <p:sldId id="491" r:id="rId8"/>
    <p:sldId id="501" r:id="rId9"/>
    <p:sldId id="503" r:id="rId10"/>
    <p:sldId id="509" r:id="rId11"/>
    <p:sldId id="495" r:id="rId12"/>
    <p:sldId id="502" r:id="rId13"/>
    <p:sldId id="516" r:id="rId14"/>
    <p:sldId id="514" r:id="rId15"/>
    <p:sldId id="496" r:id="rId16"/>
    <p:sldId id="511" r:id="rId17"/>
    <p:sldId id="517" r:id="rId18"/>
    <p:sldId id="512" r:id="rId19"/>
    <p:sldId id="513" r:id="rId20"/>
    <p:sldId id="515" r:id="rId21"/>
    <p:sldId id="518" r:id="rId22"/>
    <p:sldId id="361" r:id="rId23"/>
  </p:sldIdLst>
  <p:sldSz cx="9144000" cy="6858000" type="screen4x3"/>
  <p:notesSz cx="6797675" cy="9928225"/>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E13C"/>
    <a:srgbClr val="00FF3C"/>
    <a:srgbClr val="F0F0F1"/>
    <a:srgbClr val="696E72"/>
    <a:srgbClr val="FFFFFF"/>
    <a:srgbClr val="EAEAEA"/>
    <a:srgbClr val="01FF3C"/>
    <a:srgbClr val="6A6E73"/>
    <a:srgbClr val="E6EA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Normaali tyyli 2 - Korostu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265" autoAdjust="0"/>
  </p:normalViewPr>
  <p:slideViewPr>
    <p:cSldViewPr snapToGrid="0">
      <p:cViewPr varScale="1">
        <p:scale>
          <a:sx n="67" d="100"/>
          <a:sy n="67" d="100"/>
        </p:scale>
        <p:origin x="110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5659" cy="496412"/>
          </a:xfrm>
          <a:prstGeom prst="rect">
            <a:avLst/>
          </a:prstGeom>
        </p:spPr>
        <p:txBody>
          <a:bodyPr vert="horz" lIns="91422" tIns="45711" rIns="91422" bIns="45711" rtlCol="0"/>
          <a:lstStyle>
            <a:lvl1pPr algn="l">
              <a:defRPr sz="1200"/>
            </a:lvl1pPr>
          </a:lstStyle>
          <a:p>
            <a:endParaRPr lang="fi-FI"/>
          </a:p>
        </p:txBody>
      </p:sp>
      <p:sp>
        <p:nvSpPr>
          <p:cNvPr id="3" name="Päivämäärän paikkamerkki 2"/>
          <p:cNvSpPr>
            <a:spLocks noGrp="1"/>
          </p:cNvSpPr>
          <p:nvPr>
            <p:ph type="dt" idx="1"/>
          </p:nvPr>
        </p:nvSpPr>
        <p:spPr>
          <a:xfrm>
            <a:off x="3850443" y="0"/>
            <a:ext cx="2945659" cy="496412"/>
          </a:xfrm>
          <a:prstGeom prst="rect">
            <a:avLst/>
          </a:prstGeom>
        </p:spPr>
        <p:txBody>
          <a:bodyPr vert="horz" lIns="91422" tIns="45711" rIns="91422" bIns="45711" rtlCol="0"/>
          <a:lstStyle>
            <a:lvl1pPr algn="r">
              <a:defRPr sz="1200"/>
            </a:lvl1pPr>
          </a:lstStyle>
          <a:p>
            <a:fld id="{C7226B09-8C98-4DFB-A0D8-504DE3B854E9}" type="datetimeFigureOut">
              <a:rPr lang="fi-FI" smtClean="0"/>
              <a:t>29.4.2020</a:t>
            </a:fld>
            <a:endParaRPr lang="fi-FI"/>
          </a:p>
        </p:txBody>
      </p:sp>
      <p:sp>
        <p:nvSpPr>
          <p:cNvPr id="4" name="Dian kuvan paikkamerkki 3"/>
          <p:cNvSpPr>
            <a:spLocks noGrp="1" noRot="1" noChangeAspect="1"/>
          </p:cNvSpPr>
          <p:nvPr>
            <p:ph type="sldImg" idx="2"/>
          </p:nvPr>
        </p:nvSpPr>
        <p:spPr>
          <a:xfrm>
            <a:off x="915988" y="744538"/>
            <a:ext cx="4965700" cy="3724275"/>
          </a:xfrm>
          <a:prstGeom prst="rect">
            <a:avLst/>
          </a:prstGeom>
          <a:noFill/>
          <a:ln w="12700">
            <a:solidFill>
              <a:prstClr val="black"/>
            </a:solidFill>
          </a:ln>
        </p:spPr>
        <p:txBody>
          <a:bodyPr vert="horz" lIns="91422" tIns="45711" rIns="91422" bIns="45711" rtlCol="0" anchor="ctr"/>
          <a:lstStyle/>
          <a:p>
            <a:endParaRPr lang="fi-FI"/>
          </a:p>
        </p:txBody>
      </p:sp>
      <p:sp>
        <p:nvSpPr>
          <p:cNvPr id="5" name="Huomautusten paikkamerkki 4"/>
          <p:cNvSpPr>
            <a:spLocks noGrp="1"/>
          </p:cNvSpPr>
          <p:nvPr>
            <p:ph type="body" sz="quarter" idx="3"/>
          </p:nvPr>
        </p:nvSpPr>
        <p:spPr>
          <a:xfrm>
            <a:off x="679768" y="4715907"/>
            <a:ext cx="5438140" cy="4467701"/>
          </a:xfrm>
          <a:prstGeom prst="rect">
            <a:avLst/>
          </a:prstGeom>
        </p:spPr>
        <p:txBody>
          <a:bodyPr vert="horz" lIns="91422" tIns="45711" rIns="91422" bIns="45711"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30091"/>
            <a:ext cx="2945659" cy="496412"/>
          </a:xfrm>
          <a:prstGeom prst="rect">
            <a:avLst/>
          </a:prstGeom>
        </p:spPr>
        <p:txBody>
          <a:bodyPr vert="horz" lIns="91422" tIns="45711" rIns="91422" bIns="45711" rtlCol="0" anchor="b"/>
          <a:lstStyle>
            <a:lvl1pPr algn="l">
              <a:defRPr sz="1200"/>
            </a:lvl1pPr>
          </a:lstStyle>
          <a:p>
            <a:endParaRPr lang="fi-FI"/>
          </a:p>
        </p:txBody>
      </p:sp>
      <p:sp>
        <p:nvSpPr>
          <p:cNvPr id="7" name="Dian numeron paikkamerkki 6"/>
          <p:cNvSpPr>
            <a:spLocks noGrp="1"/>
          </p:cNvSpPr>
          <p:nvPr>
            <p:ph type="sldNum" sz="quarter" idx="5"/>
          </p:nvPr>
        </p:nvSpPr>
        <p:spPr>
          <a:xfrm>
            <a:off x="3850443" y="9430091"/>
            <a:ext cx="2945659" cy="496412"/>
          </a:xfrm>
          <a:prstGeom prst="rect">
            <a:avLst/>
          </a:prstGeom>
        </p:spPr>
        <p:txBody>
          <a:bodyPr vert="horz" lIns="91422" tIns="45711" rIns="91422" bIns="45711" rtlCol="0" anchor="b"/>
          <a:lstStyle>
            <a:lvl1pPr algn="r">
              <a:defRPr sz="1200"/>
            </a:lvl1pPr>
          </a:lstStyle>
          <a:p>
            <a:fld id="{A2728A35-92AB-4BA2-B5BC-A5F71663271F}" type="slidenum">
              <a:rPr lang="fi-FI" smtClean="0"/>
              <a:t>‹#›</a:t>
            </a:fld>
            <a:endParaRPr lang="fi-FI"/>
          </a:p>
        </p:txBody>
      </p:sp>
    </p:spTree>
    <p:extLst>
      <p:ext uri="{BB962C8B-B14F-4D97-AF65-F5344CB8AC3E}">
        <p14:creationId xmlns:p14="http://schemas.microsoft.com/office/powerpoint/2010/main" val="983804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1</a:t>
            </a:fld>
            <a:endParaRPr lang="fi-FI"/>
          </a:p>
        </p:txBody>
      </p:sp>
    </p:spTree>
    <p:extLst>
      <p:ext uri="{BB962C8B-B14F-4D97-AF65-F5344CB8AC3E}">
        <p14:creationId xmlns:p14="http://schemas.microsoft.com/office/powerpoint/2010/main" val="1604130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10</a:t>
            </a:fld>
            <a:endParaRPr lang="fi-FI"/>
          </a:p>
        </p:txBody>
      </p:sp>
    </p:spTree>
    <p:extLst>
      <p:ext uri="{BB962C8B-B14F-4D97-AF65-F5344CB8AC3E}">
        <p14:creationId xmlns:p14="http://schemas.microsoft.com/office/powerpoint/2010/main" val="3917312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11</a:t>
            </a:fld>
            <a:endParaRPr lang="fi-FI"/>
          </a:p>
        </p:txBody>
      </p:sp>
    </p:spTree>
    <p:extLst>
      <p:ext uri="{BB962C8B-B14F-4D97-AF65-F5344CB8AC3E}">
        <p14:creationId xmlns:p14="http://schemas.microsoft.com/office/powerpoint/2010/main" val="3174764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12</a:t>
            </a:fld>
            <a:endParaRPr lang="fi-FI"/>
          </a:p>
        </p:txBody>
      </p:sp>
    </p:spTree>
    <p:extLst>
      <p:ext uri="{BB962C8B-B14F-4D97-AF65-F5344CB8AC3E}">
        <p14:creationId xmlns:p14="http://schemas.microsoft.com/office/powerpoint/2010/main" val="3101635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defTabSz="914217">
              <a:defRPr/>
            </a:pPr>
            <a:endParaRPr lang="en-GB" dirty="0">
              <a:solidFill>
                <a:prstClr val="black"/>
              </a:solidFill>
              <a:latin typeface="+mn-lt"/>
            </a:endParaRPr>
          </a:p>
          <a:p>
            <a:endParaRPr lang="fi-FI" dirty="0"/>
          </a:p>
        </p:txBody>
      </p:sp>
      <p:sp>
        <p:nvSpPr>
          <p:cNvPr id="4" name="Dian numeron paikkamerkki 3"/>
          <p:cNvSpPr>
            <a:spLocks noGrp="1"/>
          </p:cNvSpPr>
          <p:nvPr>
            <p:ph type="sldNum" sz="quarter" idx="10"/>
          </p:nvPr>
        </p:nvSpPr>
        <p:spPr/>
        <p:txBody>
          <a:bodyPr/>
          <a:lstStyle/>
          <a:p>
            <a:pPr defTabSz="914125">
              <a:defRPr/>
            </a:pPr>
            <a:fld id="{4DAB4873-269B-479B-A0D9-7FF7B487DE58}" type="slidenum">
              <a:rPr lang="fi-FI">
                <a:solidFill>
                  <a:prstClr val="black"/>
                </a:solidFill>
                <a:latin typeface="Calibri" panose="020F0502020204030204"/>
              </a:rPr>
              <a:pPr defTabSz="914125">
                <a:defRPr/>
              </a:pPr>
              <a:t>13</a:t>
            </a:fld>
            <a:endParaRPr lang="fi-FI">
              <a:solidFill>
                <a:prstClr val="black"/>
              </a:solidFill>
              <a:latin typeface="Calibri" panose="020F0502020204030204"/>
            </a:endParaRPr>
          </a:p>
        </p:txBody>
      </p:sp>
    </p:spTree>
    <p:extLst>
      <p:ext uri="{BB962C8B-B14F-4D97-AF65-F5344CB8AC3E}">
        <p14:creationId xmlns:p14="http://schemas.microsoft.com/office/powerpoint/2010/main" val="406681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14</a:t>
            </a:fld>
            <a:endParaRPr lang="fi-FI"/>
          </a:p>
        </p:txBody>
      </p:sp>
    </p:spTree>
    <p:extLst>
      <p:ext uri="{BB962C8B-B14F-4D97-AF65-F5344CB8AC3E}">
        <p14:creationId xmlns:p14="http://schemas.microsoft.com/office/powerpoint/2010/main" val="2813839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17</a:t>
            </a:fld>
            <a:endParaRPr lang="fi-FI"/>
          </a:p>
        </p:txBody>
      </p:sp>
    </p:spTree>
    <p:extLst>
      <p:ext uri="{BB962C8B-B14F-4D97-AF65-F5344CB8AC3E}">
        <p14:creationId xmlns:p14="http://schemas.microsoft.com/office/powerpoint/2010/main" val="764803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defTabSz="914217">
              <a:defRPr/>
            </a:pPr>
            <a:fld id="{A2728A35-92AB-4BA2-B5BC-A5F71663271F}" type="slidenum">
              <a:rPr lang="fi-FI">
                <a:solidFill>
                  <a:prstClr val="black"/>
                </a:solidFill>
                <a:latin typeface="Calibri"/>
              </a:rPr>
              <a:pPr defTabSz="914217">
                <a:defRPr/>
              </a:pPr>
              <a:t>2</a:t>
            </a:fld>
            <a:endParaRPr lang="fi-FI">
              <a:solidFill>
                <a:prstClr val="black"/>
              </a:solidFill>
              <a:latin typeface="Calibri"/>
            </a:endParaRPr>
          </a:p>
        </p:txBody>
      </p:sp>
    </p:spTree>
    <p:extLst>
      <p:ext uri="{BB962C8B-B14F-4D97-AF65-F5344CB8AC3E}">
        <p14:creationId xmlns:p14="http://schemas.microsoft.com/office/powerpoint/2010/main" val="1188265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3</a:t>
            </a:fld>
            <a:endParaRPr lang="fi-FI"/>
          </a:p>
        </p:txBody>
      </p:sp>
    </p:spTree>
    <p:extLst>
      <p:ext uri="{BB962C8B-B14F-4D97-AF65-F5344CB8AC3E}">
        <p14:creationId xmlns:p14="http://schemas.microsoft.com/office/powerpoint/2010/main" val="2178410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4</a:t>
            </a:fld>
            <a:endParaRPr lang="fi-FI"/>
          </a:p>
        </p:txBody>
      </p:sp>
    </p:spTree>
    <p:extLst>
      <p:ext uri="{BB962C8B-B14F-4D97-AF65-F5344CB8AC3E}">
        <p14:creationId xmlns:p14="http://schemas.microsoft.com/office/powerpoint/2010/main" val="3303309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5</a:t>
            </a:fld>
            <a:endParaRPr lang="fi-FI"/>
          </a:p>
        </p:txBody>
      </p:sp>
    </p:spTree>
    <p:extLst>
      <p:ext uri="{BB962C8B-B14F-4D97-AF65-F5344CB8AC3E}">
        <p14:creationId xmlns:p14="http://schemas.microsoft.com/office/powerpoint/2010/main" val="1285187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6</a:t>
            </a:fld>
            <a:endParaRPr lang="fi-FI"/>
          </a:p>
        </p:txBody>
      </p:sp>
    </p:spTree>
    <p:extLst>
      <p:ext uri="{BB962C8B-B14F-4D97-AF65-F5344CB8AC3E}">
        <p14:creationId xmlns:p14="http://schemas.microsoft.com/office/powerpoint/2010/main" val="3288835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defTabSz="914217">
              <a:defRPr/>
            </a:pPr>
            <a:fld id="{A2728A35-92AB-4BA2-B5BC-A5F71663271F}" type="slidenum">
              <a:rPr lang="fi-FI">
                <a:solidFill>
                  <a:prstClr val="black"/>
                </a:solidFill>
                <a:latin typeface="Calibri"/>
              </a:rPr>
              <a:pPr defTabSz="914217">
                <a:defRPr/>
              </a:pPr>
              <a:t>7</a:t>
            </a:fld>
            <a:endParaRPr lang="fi-FI">
              <a:solidFill>
                <a:prstClr val="black"/>
              </a:solidFill>
              <a:latin typeface="Calibri"/>
            </a:endParaRPr>
          </a:p>
        </p:txBody>
      </p:sp>
    </p:spTree>
    <p:extLst>
      <p:ext uri="{BB962C8B-B14F-4D97-AF65-F5344CB8AC3E}">
        <p14:creationId xmlns:p14="http://schemas.microsoft.com/office/powerpoint/2010/main" val="3506029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8</a:t>
            </a:fld>
            <a:endParaRPr lang="fi-FI"/>
          </a:p>
        </p:txBody>
      </p:sp>
    </p:spTree>
    <p:extLst>
      <p:ext uri="{BB962C8B-B14F-4D97-AF65-F5344CB8AC3E}">
        <p14:creationId xmlns:p14="http://schemas.microsoft.com/office/powerpoint/2010/main" val="14477251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1"/>
            <a:r>
              <a:rPr lang="fi-FI" dirty="0"/>
              <a:t>Luo rituaaleja, tapaa ystäviä säännöllisesti</a:t>
            </a:r>
          </a:p>
          <a:p>
            <a:pPr lvl="1"/>
            <a:r>
              <a:rPr lang="fi-FI" dirty="0"/>
              <a:t>Ole kiinnostunut ystävistäsi, ole kannustava</a:t>
            </a:r>
          </a:p>
          <a:p>
            <a:endParaRPr lang="fi-FI" dirty="0"/>
          </a:p>
        </p:txBody>
      </p:sp>
      <p:sp>
        <p:nvSpPr>
          <p:cNvPr id="4" name="Dian numeron paikkamerkki 3"/>
          <p:cNvSpPr>
            <a:spLocks noGrp="1"/>
          </p:cNvSpPr>
          <p:nvPr>
            <p:ph type="sldNum" sz="quarter" idx="5"/>
          </p:nvPr>
        </p:nvSpPr>
        <p:spPr/>
        <p:txBody>
          <a:bodyPr/>
          <a:lstStyle/>
          <a:p>
            <a:fld id="{A2728A35-92AB-4BA2-B5BC-A5F71663271F}" type="slidenum">
              <a:rPr lang="fi-FI" smtClean="0"/>
              <a:t>9</a:t>
            </a:fld>
            <a:endParaRPr lang="fi-FI"/>
          </a:p>
        </p:txBody>
      </p:sp>
    </p:spTree>
    <p:extLst>
      <p:ext uri="{BB962C8B-B14F-4D97-AF65-F5344CB8AC3E}">
        <p14:creationId xmlns:p14="http://schemas.microsoft.com/office/powerpoint/2010/main" val="16462900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logo Suomi">
    <p:spTree>
      <p:nvGrpSpPr>
        <p:cNvPr id="1" name=""/>
        <p:cNvGrpSpPr/>
        <p:nvPr/>
      </p:nvGrpSpPr>
      <p:grpSpPr>
        <a:xfrm>
          <a:off x="0" y="0"/>
          <a:ext cx="0" cy="0"/>
          <a:chOff x="0" y="0"/>
          <a:chExt cx="0" cy="0"/>
        </a:xfrm>
      </p:grpSpPr>
      <p:pic>
        <p:nvPicPr>
          <p:cNvPr id="21" name="Kuva 20">
            <a:extLst>
              <a:ext uri="{FF2B5EF4-FFF2-40B4-BE49-F238E27FC236}">
                <a16:creationId xmlns:a16="http://schemas.microsoft.com/office/drawing/2014/main" id="{0B4C1F17-5537-4FD0-9322-25F097C1D1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35106" y="667993"/>
            <a:ext cx="1476836" cy="651387"/>
          </a:xfrm>
          <a:prstGeom prst="rect">
            <a:avLst/>
          </a:prstGeom>
        </p:spPr>
      </p:pic>
      <p:sp>
        <p:nvSpPr>
          <p:cNvPr id="2" name="Otsikko 1"/>
          <p:cNvSpPr>
            <a:spLocks noGrp="1"/>
          </p:cNvSpPr>
          <p:nvPr>
            <p:ph type="ctrTitle" hasCustomPrompt="1"/>
          </p:nvPr>
        </p:nvSpPr>
        <p:spPr>
          <a:xfrm>
            <a:off x="251520" y="1792514"/>
            <a:ext cx="8640960" cy="2634343"/>
          </a:xfrm>
        </p:spPr>
        <p:txBody>
          <a:bodyPr anchor="ctr" anchorCtr="0"/>
          <a:lstStyle>
            <a:lvl1pPr algn="ctr">
              <a:defRPr sz="4400" cap="all" baseline="0">
                <a:solidFill>
                  <a:schemeClr val="tx2"/>
                </a:solidFill>
              </a:defRPr>
            </a:lvl1pPr>
          </a:lstStyle>
          <a:p>
            <a:r>
              <a:rPr lang="fi-FI"/>
              <a:t>Lisää otsikko</a:t>
            </a:r>
          </a:p>
        </p:txBody>
      </p:sp>
      <p:sp>
        <p:nvSpPr>
          <p:cNvPr id="3" name="Alaotsikko 2"/>
          <p:cNvSpPr>
            <a:spLocks noGrp="1"/>
          </p:cNvSpPr>
          <p:nvPr>
            <p:ph type="subTitle" idx="1" hasCustomPrompt="1"/>
          </p:nvPr>
        </p:nvSpPr>
        <p:spPr>
          <a:xfrm>
            <a:off x="1371600" y="4963616"/>
            <a:ext cx="6400800" cy="985664"/>
          </a:xfrm>
        </p:spPr>
        <p:txBody>
          <a:bodyPr>
            <a:normAutofit/>
          </a:bodyPr>
          <a:lstStyle>
            <a:lvl1pPr marL="0" indent="0" algn="ctr">
              <a:buNone/>
              <a:defRPr sz="18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lvl1pPr>
              <a:defRPr>
                <a:solidFill>
                  <a:schemeClr val="tx2"/>
                </a:solidFill>
              </a:defRPr>
            </a:lvl1pPr>
          </a:lstStyle>
          <a:p>
            <a:fld id="{5BDE9202-BE55-49EC-AB96-60664AC0CBD5}" type="datetime1">
              <a:rPr lang="fi-FI" smtClean="0"/>
              <a:t>29.4.2020</a:t>
            </a:fld>
            <a:endParaRPr lang="fi-FI"/>
          </a:p>
        </p:txBody>
      </p:sp>
      <p:sp>
        <p:nvSpPr>
          <p:cNvPr id="5" name="Alatunnisteen paikkamerkki 4"/>
          <p:cNvSpPr>
            <a:spLocks noGrp="1"/>
          </p:cNvSpPr>
          <p:nvPr>
            <p:ph type="ftr" sz="quarter" idx="11"/>
          </p:nvPr>
        </p:nvSpPr>
        <p:spPr/>
        <p:txBody>
          <a:bodyPr/>
          <a:lstStyle>
            <a:lvl1pPr>
              <a:defRPr>
                <a:solidFill>
                  <a:schemeClr val="tx2"/>
                </a:solidFill>
              </a:defRPr>
            </a:lvl1pPr>
          </a:lstStyle>
          <a:p>
            <a:r>
              <a:rPr lang="fi-FI"/>
              <a:t>mieli.fi</a:t>
            </a:r>
          </a:p>
        </p:txBody>
      </p:sp>
      <p:sp>
        <p:nvSpPr>
          <p:cNvPr id="6" name="Dian numeron paikkamerkki 5"/>
          <p:cNvSpPr>
            <a:spLocks noGrp="1"/>
          </p:cNvSpPr>
          <p:nvPr>
            <p:ph type="sldNum" sz="quarter" idx="12"/>
          </p:nvPr>
        </p:nvSpPr>
        <p:spPr/>
        <p:txBody>
          <a:bodyPr/>
          <a:lstStyle>
            <a:lvl1pPr>
              <a:defRPr>
                <a:solidFill>
                  <a:schemeClr val="tx2"/>
                </a:solidFill>
              </a:defRPr>
            </a:lvl1pPr>
          </a:lstStyle>
          <a:p>
            <a:fld id="{29F13F21-89A0-4E12-8E58-753F65C13159}" type="slidenum">
              <a:rPr lang="fi-FI" smtClean="0"/>
              <a:pPr/>
              <a:t>‹#›</a:t>
            </a:fld>
            <a:endParaRPr lang="fi-FI"/>
          </a:p>
        </p:txBody>
      </p:sp>
    </p:spTree>
    <p:extLst>
      <p:ext uri="{BB962C8B-B14F-4D97-AF65-F5344CB8AC3E}">
        <p14:creationId xmlns:p14="http://schemas.microsoft.com/office/powerpoint/2010/main" val="1130889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tsikko ja kolme sisältökohdett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7DD08CA8-E3A2-40CD-B039-BB903B4AAE5D}" type="datetime1">
              <a:rPr lang="fi-FI" smtClean="0"/>
              <a:t>29.4.2020</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4738914" y="3577773"/>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p:cNvSpPr>
            <a:spLocks noGrp="1"/>
          </p:cNvSpPr>
          <p:nvPr>
            <p:ph type="title" hasCustomPrompt="1"/>
          </p:nvPr>
        </p:nvSpPr>
        <p:spPr>
          <a:xfrm>
            <a:off x="457200" y="457199"/>
            <a:ext cx="3826768" cy="2696645"/>
          </a:xfrm>
        </p:spPr>
        <p:txBody>
          <a:bodyPr/>
          <a:lstStyle>
            <a:lvl1pPr>
              <a:defRPr baseline="0"/>
            </a:lvl1pPr>
          </a:lstStyle>
          <a:p>
            <a:r>
              <a:rPr lang="fi-FI"/>
              <a:t>Lisää otsikko</a:t>
            </a:r>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457200" y="3577773"/>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2">
            <a:extLst>
              <a:ext uri="{FF2B5EF4-FFF2-40B4-BE49-F238E27FC236}">
                <a16:creationId xmlns:a16="http://schemas.microsoft.com/office/drawing/2014/main" id="{20748476-3234-49A9-926D-D1EBEA693DA0}"/>
              </a:ext>
            </a:extLst>
          </p:cNvPr>
          <p:cNvSpPr>
            <a:spLocks noGrp="1"/>
          </p:cNvSpPr>
          <p:nvPr>
            <p:ph idx="18"/>
          </p:nvPr>
        </p:nvSpPr>
        <p:spPr>
          <a:xfrm>
            <a:off x="4738914" y="541275"/>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3190208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tsikko ja kolme sisältökohdetta B">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9323461A-42E6-4864-89DA-EE59F44BD3BC}" type="datetime1">
              <a:rPr lang="fi-FI" smtClean="0"/>
              <a:t>29.4.2020</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4738914" y="3577773"/>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p:cNvSpPr>
            <a:spLocks noGrp="1"/>
          </p:cNvSpPr>
          <p:nvPr>
            <p:ph type="title" hasCustomPrompt="1"/>
          </p:nvPr>
        </p:nvSpPr>
        <p:spPr>
          <a:xfrm>
            <a:off x="457200" y="3579961"/>
            <a:ext cx="3826768" cy="2610381"/>
          </a:xfrm>
        </p:spPr>
        <p:txBody>
          <a:bodyPr/>
          <a:lstStyle>
            <a:lvl1pPr>
              <a:defRPr baseline="0"/>
            </a:lvl1pPr>
          </a:lstStyle>
          <a:p>
            <a:r>
              <a:rPr lang="fi-FI"/>
              <a:t>Lisää otsikko</a:t>
            </a:r>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457200" y="540000"/>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2">
            <a:extLst>
              <a:ext uri="{FF2B5EF4-FFF2-40B4-BE49-F238E27FC236}">
                <a16:creationId xmlns:a16="http://schemas.microsoft.com/office/drawing/2014/main" id="{20748476-3234-49A9-926D-D1EBEA693DA0}"/>
              </a:ext>
            </a:extLst>
          </p:cNvPr>
          <p:cNvSpPr>
            <a:spLocks noGrp="1"/>
          </p:cNvSpPr>
          <p:nvPr>
            <p:ph idx="18"/>
          </p:nvPr>
        </p:nvSpPr>
        <p:spPr>
          <a:xfrm>
            <a:off x="4738914" y="541275"/>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4471245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uva ja teksti">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C1482E1E-2B65-4A1F-A87D-12454372A1EA}" type="datetime1">
              <a:rPr lang="fi-FI" smtClean="0"/>
              <a:t>29.4.2020</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4738914" y="3577773"/>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p:cNvSpPr>
            <a:spLocks noGrp="1"/>
          </p:cNvSpPr>
          <p:nvPr>
            <p:ph type="title" hasCustomPrompt="1"/>
          </p:nvPr>
        </p:nvSpPr>
        <p:spPr>
          <a:xfrm>
            <a:off x="457200" y="457200"/>
            <a:ext cx="3826768" cy="966158"/>
          </a:xfrm>
        </p:spPr>
        <p:txBody>
          <a:bodyPr/>
          <a:lstStyle>
            <a:lvl1pPr>
              <a:defRPr baseline="0"/>
            </a:lvl1pPr>
          </a:lstStyle>
          <a:p>
            <a:r>
              <a:rPr lang="fi-FI"/>
              <a:t>Lisää otsikko</a:t>
            </a:r>
          </a:p>
        </p:txBody>
      </p:sp>
      <p:sp>
        <p:nvSpPr>
          <p:cNvPr id="10" name="Kuvan paikkamerkki 8"/>
          <p:cNvSpPr>
            <a:spLocks noGrp="1"/>
          </p:cNvSpPr>
          <p:nvPr>
            <p:ph type="pic" sz="quarter" idx="13"/>
          </p:nvPr>
        </p:nvSpPr>
        <p:spPr>
          <a:xfrm>
            <a:off x="4859338" y="549275"/>
            <a:ext cx="3744912" cy="2519363"/>
          </a:xfrm>
          <a:solidFill>
            <a:srgbClr val="EAEAEA"/>
          </a:solidFill>
        </p:spPr>
        <p:txBody>
          <a:bodyPr/>
          <a:lstStyle>
            <a:lvl1pPr marL="0" indent="0">
              <a:buFontTx/>
              <a:buNone/>
              <a:defRPr/>
            </a:lvl1pPr>
          </a:lstStyle>
          <a:p>
            <a:r>
              <a:rPr lang="fi-FI"/>
              <a:t>Lisää kuva napsauttamalla kuvaketta</a:t>
            </a:r>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457200" y="3577773"/>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70891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aksi kuvaa ja teksti">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721E04D0-3B18-4757-B0BE-38A5E06811F7}" type="datetime1">
              <a:rPr lang="fi-FI" smtClean="0"/>
              <a:t>29.4.2020</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4738914" y="3577773"/>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p:cNvSpPr>
            <a:spLocks noGrp="1"/>
          </p:cNvSpPr>
          <p:nvPr>
            <p:ph type="title" hasCustomPrompt="1"/>
          </p:nvPr>
        </p:nvSpPr>
        <p:spPr>
          <a:xfrm>
            <a:off x="457200" y="457200"/>
            <a:ext cx="3826768" cy="966158"/>
          </a:xfrm>
        </p:spPr>
        <p:txBody>
          <a:bodyPr/>
          <a:lstStyle>
            <a:lvl1pPr>
              <a:defRPr baseline="0"/>
            </a:lvl1pPr>
          </a:lstStyle>
          <a:p>
            <a:r>
              <a:rPr lang="fi-FI"/>
              <a:t>Lisää otsikko</a:t>
            </a:r>
          </a:p>
        </p:txBody>
      </p:sp>
      <p:sp>
        <p:nvSpPr>
          <p:cNvPr id="10" name="Kuvan paikkamerkki 8"/>
          <p:cNvSpPr>
            <a:spLocks noGrp="1"/>
          </p:cNvSpPr>
          <p:nvPr>
            <p:ph type="pic" sz="quarter" idx="13"/>
          </p:nvPr>
        </p:nvSpPr>
        <p:spPr>
          <a:xfrm>
            <a:off x="4859338" y="549275"/>
            <a:ext cx="3744912" cy="2519363"/>
          </a:xfrm>
          <a:solidFill>
            <a:srgbClr val="EAEAEA"/>
          </a:solidFill>
        </p:spPr>
        <p:txBody>
          <a:bodyPr/>
          <a:lstStyle>
            <a:lvl1pPr marL="0" indent="0">
              <a:buFontTx/>
              <a:buNone/>
              <a:defRPr/>
            </a:lvl1pPr>
          </a:lstStyle>
          <a:p>
            <a:r>
              <a:rPr lang="fi-FI"/>
              <a:t>Lisää kuva napsauttamalla kuvaketta</a:t>
            </a:r>
          </a:p>
        </p:txBody>
      </p:sp>
      <p:sp>
        <p:nvSpPr>
          <p:cNvPr id="9" name="Kuvan paikkamerkki 8"/>
          <p:cNvSpPr>
            <a:spLocks noGrp="1"/>
          </p:cNvSpPr>
          <p:nvPr>
            <p:ph type="pic" sz="quarter" idx="14"/>
          </p:nvPr>
        </p:nvSpPr>
        <p:spPr>
          <a:xfrm>
            <a:off x="541338" y="3662590"/>
            <a:ext cx="3744912" cy="2519363"/>
          </a:xfrm>
          <a:solidFill>
            <a:srgbClr val="EAEAEA"/>
          </a:solidFill>
        </p:spPr>
        <p:txBody>
          <a:bodyPr/>
          <a:lstStyle>
            <a:lvl1pPr marL="0" indent="0">
              <a:buFontTx/>
              <a:buNone/>
              <a:defRPr/>
            </a:lvl1pPr>
          </a:lstStyle>
          <a:p>
            <a:r>
              <a:rPr lang="fi-FI"/>
              <a:t>Lisää kuva napsauttamalla kuvaketta</a:t>
            </a:r>
          </a:p>
        </p:txBody>
      </p:sp>
      <p:sp>
        <p:nvSpPr>
          <p:cNvPr id="12" name="Sisällön paikkamerkki 2">
            <a:extLst>
              <a:ext uri="{FF2B5EF4-FFF2-40B4-BE49-F238E27FC236}">
                <a16:creationId xmlns:a16="http://schemas.microsoft.com/office/drawing/2014/main" id="{75571089-EE17-4DB5-93DD-CC0674DFB411}"/>
              </a:ext>
            </a:extLst>
          </p:cNvPr>
          <p:cNvSpPr>
            <a:spLocks noGrp="1"/>
          </p:cNvSpPr>
          <p:nvPr>
            <p:ph idx="16"/>
          </p:nvPr>
        </p:nvSpPr>
        <p:spPr>
          <a:xfrm>
            <a:off x="457200" y="1423358"/>
            <a:ext cx="3826768" cy="1772052"/>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3816246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uva, teksti ja graafi">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B3CCB952-4DCD-4FDF-8012-A8D122A7AD8F}" type="datetime1">
              <a:rPr lang="fi-FI" smtClean="0"/>
              <a:t>29.4.2020</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4738914" y="3577773"/>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2" name="Otsikko 1"/>
          <p:cNvSpPr>
            <a:spLocks noGrp="1"/>
          </p:cNvSpPr>
          <p:nvPr>
            <p:ph type="title" hasCustomPrompt="1"/>
          </p:nvPr>
        </p:nvSpPr>
        <p:spPr>
          <a:xfrm>
            <a:off x="4744528" y="457200"/>
            <a:ext cx="3826768" cy="966158"/>
          </a:xfrm>
        </p:spPr>
        <p:txBody>
          <a:bodyPr/>
          <a:lstStyle>
            <a:lvl1pPr>
              <a:defRPr baseline="0"/>
            </a:lvl1pPr>
          </a:lstStyle>
          <a:p>
            <a:r>
              <a:rPr lang="fi-FI"/>
              <a:t>Lisää otsikko</a:t>
            </a:r>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457200" y="3577773"/>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Kuvan paikkamerkki 8">
            <a:extLst>
              <a:ext uri="{FF2B5EF4-FFF2-40B4-BE49-F238E27FC236}">
                <a16:creationId xmlns:a16="http://schemas.microsoft.com/office/drawing/2014/main" id="{F7B57505-C0A8-4EBC-8009-79C88A5CACE5}"/>
              </a:ext>
            </a:extLst>
          </p:cNvPr>
          <p:cNvSpPr>
            <a:spLocks noGrp="1"/>
          </p:cNvSpPr>
          <p:nvPr>
            <p:ph type="pic" sz="quarter" idx="13"/>
          </p:nvPr>
        </p:nvSpPr>
        <p:spPr>
          <a:xfrm>
            <a:off x="540000" y="549275"/>
            <a:ext cx="3744912" cy="2519363"/>
          </a:xfrm>
          <a:solidFill>
            <a:srgbClr val="EAEAEA"/>
          </a:solidFill>
        </p:spPr>
        <p:txBody>
          <a:bodyPr/>
          <a:lstStyle>
            <a:lvl1pPr marL="0" indent="0">
              <a:buFontTx/>
              <a:buNone/>
              <a:defRPr>
                <a:latin typeface="+mn-lt"/>
              </a:defRPr>
            </a:lvl1pPr>
          </a:lstStyle>
          <a:p>
            <a:r>
              <a:rPr lang="fi-FI"/>
              <a:t>Lisää kuva napsauttamalla kuvaketta</a:t>
            </a:r>
          </a:p>
        </p:txBody>
      </p:sp>
    </p:spTree>
    <p:extLst>
      <p:ext uri="{BB962C8B-B14F-4D97-AF65-F5344CB8AC3E}">
        <p14:creationId xmlns:p14="http://schemas.microsoft.com/office/powerpoint/2010/main" val="3700632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afi">
    <p:spTree>
      <p:nvGrpSpPr>
        <p:cNvPr id="1" name=""/>
        <p:cNvGrpSpPr/>
        <p:nvPr/>
      </p:nvGrpSpPr>
      <p:grpSpPr>
        <a:xfrm>
          <a:off x="0" y="0"/>
          <a:ext cx="0" cy="0"/>
          <a:chOff x="0" y="0"/>
          <a:chExt cx="0" cy="0"/>
        </a:xfrm>
      </p:grpSpPr>
      <p:sp>
        <p:nvSpPr>
          <p:cNvPr id="12" name="Suorakulmio 11">
            <a:extLst>
              <a:ext uri="{FF2B5EF4-FFF2-40B4-BE49-F238E27FC236}">
                <a16:creationId xmlns:a16="http://schemas.microsoft.com/office/drawing/2014/main" id="{D4AC29C3-8A80-47D5-91E4-6C20B6814491}"/>
              </a:ext>
            </a:extLst>
          </p:cNvPr>
          <p:cNvSpPr/>
          <p:nvPr userDrawn="1"/>
        </p:nvSpPr>
        <p:spPr>
          <a:xfrm>
            <a:off x="541338" y="1850635"/>
            <a:ext cx="8058150" cy="4325877"/>
          </a:xfrm>
          <a:prstGeom prst="rect">
            <a:avLst/>
          </a:prstGeom>
          <a:solidFill>
            <a:srgbClr val="F0F0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Kaavion paikkamerkki 6">
            <a:extLst>
              <a:ext uri="{FF2B5EF4-FFF2-40B4-BE49-F238E27FC236}">
                <a16:creationId xmlns:a16="http://schemas.microsoft.com/office/drawing/2014/main" id="{A0C033A7-E667-4D21-BE07-ED6BC3824194}"/>
              </a:ext>
            </a:extLst>
          </p:cNvPr>
          <p:cNvSpPr>
            <a:spLocks noGrp="1"/>
          </p:cNvSpPr>
          <p:nvPr>
            <p:ph type="chart" sz="quarter" idx="15"/>
          </p:nvPr>
        </p:nvSpPr>
        <p:spPr>
          <a:xfrm>
            <a:off x="541338" y="1850635"/>
            <a:ext cx="8058150" cy="4325877"/>
          </a:xfrm>
          <a:noFill/>
        </p:spPr>
        <p:txBody>
          <a:bodyPr>
            <a:normAutofit/>
          </a:bodyPr>
          <a:lstStyle>
            <a:lvl1pPr marL="0" indent="0">
              <a:buNone/>
              <a:defRPr sz="2000"/>
            </a:lvl1pPr>
          </a:lstStyle>
          <a:p>
            <a:r>
              <a:rPr lang="fi-FI"/>
              <a:t>Lisää kaavio napsauttamalla kuvaketta</a:t>
            </a:r>
          </a:p>
        </p:txBody>
      </p:sp>
      <p:sp>
        <p:nvSpPr>
          <p:cNvPr id="3" name="Alaotsikko 2"/>
          <p:cNvSpPr>
            <a:spLocks noGrp="1"/>
          </p:cNvSpPr>
          <p:nvPr>
            <p:ph type="subTitle" idx="1" hasCustomPrompt="1"/>
          </p:nvPr>
        </p:nvSpPr>
        <p:spPr>
          <a:xfrm>
            <a:off x="582044" y="5517232"/>
            <a:ext cx="7806379" cy="530295"/>
          </a:xfrm>
        </p:spPr>
        <p:txBody>
          <a:bodyPr anchor="b" anchorCtr="0">
            <a:noAutofit/>
          </a:bodyPr>
          <a:lstStyle>
            <a:lvl1pPr marL="0" indent="0" algn="l">
              <a:buNone/>
              <a:defRPr sz="20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p>
            <a:fld id="{4E302F3D-C6A5-4359-828D-028DD2A5C84B}" type="datetime1">
              <a:rPr lang="fi-FI" smtClean="0"/>
              <a:t>29.4.2020</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0" name="Otsikko 9">
            <a:extLst>
              <a:ext uri="{FF2B5EF4-FFF2-40B4-BE49-F238E27FC236}">
                <a16:creationId xmlns:a16="http://schemas.microsoft.com/office/drawing/2014/main" id="{F14B111E-6985-4C68-BE96-82FCE44B8AC6}"/>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2852932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uva">
    <p:spTree>
      <p:nvGrpSpPr>
        <p:cNvPr id="1" name=""/>
        <p:cNvGrpSpPr/>
        <p:nvPr/>
      </p:nvGrpSpPr>
      <p:grpSpPr>
        <a:xfrm>
          <a:off x="0" y="0"/>
          <a:ext cx="0" cy="0"/>
          <a:chOff x="0" y="0"/>
          <a:chExt cx="0" cy="0"/>
        </a:xfrm>
      </p:grpSpPr>
      <p:sp>
        <p:nvSpPr>
          <p:cNvPr id="8" name="Kuvan paikkamerkki 8"/>
          <p:cNvSpPr>
            <a:spLocks noGrp="1"/>
          </p:cNvSpPr>
          <p:nvPr>
            <p:ph type="pic" sz="quarter" idx="14"/>
          </p:nvPr>
        </p:nvSpPr>
        <p:spPr>
          <a:xfrm>
            <a:off x="541338" y="1268760"/>
            <a:ext cx="8058376" cy="4913194"/>
          </a:xfrm>
          <a:solidFill>
            <a:srgbClr val="EAEAEA"/>
          </a:solidFill>
        </p:spPr>
        <p:txBody>
          <a:bodyPr/>
          <a:lstStyle>
            <a:lvl1pPr marL="0" indent="0">
              <a:buFontTx/>
              <a:buNone/>
              <a:defRPr/>
            </a:lvl1pPr>
          </a:lstStyle>
          <a:p>
            <a:r>
              <a:rPr lang="fi-FI"/>
              <a:t>Lisää kuva napsauttamalla kuvaketta</a:t>
            </a:r>
          </a:p>
        </p:txBody>
      </p:sp>
      <p:sp>
        <p:nvSpPr>
          <p:cNvPr id="3" name="Alaotsikko 2"/>
          <p:cNvSpPr>
            <a:spLocks noGrp="1"/>
          </p:cNvSpPr>
          <p:nvPr>
            <p:ph type="subTitle" idx="1" hasCustomPrompt="1"/>
          </p:nvPr>
        </p:nvSpPr>
        <p:spPr>
          <a:xfrm>
            <a:off x="763200" y="4725143"/>
            <a:ext cx="6400800" cy="1261999"/>
          </a:xfrm>
        </p:spPr>
        <p:txBody>
          <a:bodyPr anchor="b" anchorCtr="0">
            <a:noAutofit/>
          </a:bodyPr>
          <a:lstStyle>
            <a:lvl1pPr marL="0" indent="0" algn="l">
              <a:buNone/>
              <a:defRPr sz="2400" baseline="0">
                <a:solidFill>
                  <a:srgbClr val="FFFFFF"/>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p>
            <a:fld id="{E71F4F89-2D3D-48C9-8064-366D632B40C8}" type="datetime1">
              <a:rPr lang="fi-FI" smtClean="0"/>
              <a:t>29.4.2020</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0" name="Otsikko 9">
            <a:extLst>
              <a:ext uri="{FF2B5EF4-FFF2-40B4-BE49-F238E27FC236}">
                <a16:creationId xmlns:a16="http://schemas.microsoft.com/office/drawing/2014/main" id="{F14B111E-6985-4C68-BE96-82FCE44B8AC6}"/>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3834246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uva B">
    <p:spTree>
      <p:nvGrpSpPr>
        <p:cNvPr id="1" name=""/>
        <p:cNvGrpSpPr/>
        <p:nvPr/>
      </p:nvGrpSpPr>
      <p:grpSpPr>
        <a:xfrm>
          <a:off x="0" y="0"/>
          <a:ext cx="0" cy="0"/>
          <a:chOff x="0" y="0"/>
          <a:chExt cx="0" cy="0"/>
        </a:xfrm>
      </p:grpSpPr>
      <p:sp>
        <p:nvSpPr>
          <p:cNvPr id="8" name="Kuvan paikkamerkki 8"/>
          <p:cNvSpPr>
            <a:spLocks noGrp="1"/>
          </p:cNvSpPr>
          <p:nvPr>
            <p:ph type="pic" sz="quarter" idx="14"/>
          </p:nvPr>
        </p:nvSpPr>
        <p:spPr>
          <a:xfrm>
            <a:off x="541338" y="537030"/>
            <a:ext cx="8058376" cy="5644924"/>
          </a:xfrm>
          <a:solidFill>
            <a:srgbClr val="EAEAEA"/>
          </a:solidFill>
        </p:spPr>
        <p:txBody>
          <a:bodyPr/>
          <a:lstStyle>
            <a:lvl1pPr marL="0" indent="0">
              <a:buFontTx/>
              <a:buNone/>
              <a:defRPr/>
            </a:lvl1pPr>
          </a:lstStyle>
          <a:p>
            <a:r>
              <a:rPr lang="fi-FI"/>
              <a:t>Lisää kuva napsauttamalla kuvaketta</a:t>
            </a:r>
          </a:p>
        </p:txBody>
      </p:sp>
      <p:sp>
        <p:nvSpPr>
          <p:cNvPr id="2" name="Otsikko 1"/>
          <p:cNvSpPr>
            <a:spLocks noGrp="1"/>
          </p:cNvSpPr>
          <p:nvPr>
            <p:ph type="ctrTitle" hasCustomPrompt="1"/>
          </p:nvPr>
        </p:nvSpPr>
        <p:spPr>
          <a:xfrm>
            <a:off x="763200" y="676800"/>
            <a:ext cx="7625224" cy="2536176"/>
          </a:xfrm>
        </p:spPr>
        <p:txBody>
          <a:bodyPr/>
          <a:lstStyle>
            <a:lvl1pPr>
              <a:defRPr cap="all" baseline="0">
                <a:solidFill>
                  <a:srgbClr val="FFFFFF"/>
                </a:solidFill>
              </a:defRPr>
            </a:lvl1pPr>
          </a:lstStyle>
          <a:p>
            <a:r>
              <a:rPr lang="fi-FI"/>
              <a:t>Lisää otsikko</a:t>
            </a:r>
          </a:p>
        </p:txBody>
      </p:sp>
      <p:sp>
        <p:nvSpPr>
          <p:cNvPr id="3" name="Alaotsikko 2"/>
          <p:cNvSpPr>
            <a:spLocks noGrp="1"/>
          </p:cNvSpPr>
          <p:nvPr>
            <p:ph type="subTitle" idx="1" hasCustomPrompt="1"/>
          </p:nvPr>
        </p:nvSpPr>
        <p:spPr>
          <a:xfrm>
            <a:off x="763200" y="4725143"/>
            <a:ext cx="6400800" cy="1261999"/>
          </a:xfrm>
        </p:spPr>
        <p:txBody>
          <a:bodyPr anchor="b" anchorCtr="0">
            <a:noAutofit/>
          </a:bodyPr>
          <a:lstStyle>
            <a:lvl1pPr marL="0" indent="0" algn="l">
              <a:buNone/>
              <a:defRPr sz="2400" baseline="0">
                <a:solidFill>
                  <a:srgbClr val="FFFFFF"/>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p>
            <a:fld id="{1BDBE13F-F5DA-49FA-AC33-4639F9A12E42}" type="datetime1">
              <a:rPr lang="fi-FI" smtClean="0"/>
              <a:t>29.4.2020</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737501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sältöluettelo">
    <p:spTree>
      <p:nvGrpSpPr>
        <p:cNvPr id="1" name=""/>
        <p:cNvGrpSpPr/>
        <p:nvPr/>
      </p:nvGrpSpPr>
      <p:grpSpPr>
        <a:xfrm>
          <a:off x="0" y="0"/>
          <a:ext cx="0" cy="0"/>
          <a:chOff x="0" y="0"/>
          <a:chExt cx="0" cy="0"/>
        </a:xfrm>
      </p:grpSpPr>
      <p:sp>
        <p:nvSpPr>
          <p:cNvPr id="3" name="Sisällön paikkamerkki 2"/>
          <p:cNvSpPr>
            <a:spLocks noGrp="1"/>
          </p:cNvSpPr>
          <p:nvPr>
            <p:ph idx="1"/>
          </p:nvPr>
        </p:nvSpPr>
        <p:spPr/>
        <p:txBody>
          <a:bodyPr/>
          <a:lstStyle>
            <a:lvl1pPr marL="355600" indent="-355600">
              <a:buFont typeface="+mj-lt"/>
              <a:buAutoNum type="arabicPeriod"/>
              <a:defRPr/>
            </a:lvl1pPr>
            <a:lvl2pPr marL="623888" indent="-268288">
              <a:buFont typeface="Arial" panose="020B0604020202020204" pitchFamily="34" charset="0"/>
              <a:buChar char="•"/>
              <a:defRPr/>
            </a:lvl2pPr>
            <a:lvl3pPr marL="900113" indent="-276225">
              <a:buFont typeface="Arial" panose="020B0604020202020204" pitchFamily="34" charset="0"/>
              <a:buChar char="•"/>
              <a:defRPr/>
            </a:lvl3pPr>
            <a:lvl4pPr marL="1168400" indent="-268288">
              <a:buFont typeface="Arial" panose="020B0604020202020204" pitchFamily="34" charset="0"/>
              <a:buChar char="•"/>
              <a:defRPr/>
            </a:lvl4pPr>
            <a:lvl5pPr marL="1436688" indent="-268288">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1FB063A1-1497-49C3-AAEB-AF2A10129E37}" type="datetime1">
              <a:rPr lang="fi-FI" smtClean="0"/>
              <a:t>29.4.2020</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7" name="Otsikko 6">
            <a:extLst>
              <a:ext uri="{FF2B5EF4-FFF2-40B4-BE49-F238E27FC236}">
                <a16:creationId xmlns:a16="http://schemas.microsoft.com/office/drawing/2014/main" id="{74A1EC1A-95D7-481C-9215-73D8F4277A0C}"/>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41509334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ogan">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fld id="{D3AC32D3-B36E-441A-98C0-F2BA230BB0A3}" type="datetime1">
              <a:rPr lang="fi-FI" smtClean="0"/>
              <a:t>29.4.2020</a:t>
            </a:fld>
            <a:endParaRPr lang="fi-FI"/>
          </a:p>
        </p:txBody>
      </p:sp>
      <p:sp>
        <p:nvSpPr>
          <p:cNvPr id="4" name="Alatunnisteen paikkamerkki 3"/>
          <p:cNvSpPr>
            <a:spLocks noGrp="1"/>
          </p:cNvSpPr>
          <p:nvPr>
            <p:ph type="ftr" sz="quarter" idx="11"/>
          </p:nvPr>
        </p:nvSpPr>
        <p:spPr/>
        <p:txBody>
          <a:bodyPr/>
          <a:lstStyle/>
          <a:p>
            <a:r>
              <a:rPr lang="fi-FI"/>
              <a:t>mieli.fi</a:t>
            </a:r>
          </a:p>
        </p:txBody>
      </p:sp>
      <p:sp>
        <p:nvSpPr>
          <p:cNvPr id="5" name="Dian numeron paikkamerkki 4"/>
          <p:cNvSpPr>
            <a:spLocks noGrp="1"/>
          </p:cNvSpPr>
          <p:nvPr>
            <p:ph type="sldNum" sz="quarter" idx="12"/>
          </p:nvPr>
        </p:nvSpPr>
        <p:spPr/>
        <p:txBody>
          <a:bodyPr/>
          <a:lstStyle/>
          <a:p>
            <a:fld id="{29F13F21-89A0-4E12-8E58-753F65C13159}" type="slidenum">
              <a:rPr lang="fi-FI" smtClean="0"/>
              <a:t>‹#›</a:t>
            </a:fld>
            <a:endParaRPr lang="fi-FI"/>
          </a:p>
        </p:txBody>
      </p:sp>
      <p:sp>
        <p:nvSpPr>
          <p:cNvPr id="7" name="Tekstin paikkamerkki 6">
            <a:extLst>
              <a:ext uri="{FF2B5EF4-FFF2-40B4-BE49-F238E27FC236}">
                <a16:creationId xmlns:a16="http://schemas.microsoft.com/office/drawing/2014/main" id="{A994D516-6B57-40DB-8F42-AEB66E822056}"/>
              </a:ext>
            </a:extLst>
          </p:cNvPr>
          <p:cNvSpPr>
            <a:spLocks noGrp="1"/>
          </p:cNvSpPr>
          <p:nvPr>
            <p:ph type="body" sz="quarter" idx="13"/>
          </p:nvPr>
        </p:nvSpPr>
        <p:spPr>
          <a:xfrm>
            <a:off x="971550" y="1777043"/>
            <a:ext cx="7200900" cy="3164846"/>
          </a:xfrm>
        </p:spPr>
        <p:txBody>
          <a:bodyPr anchor="ctr" anchorCtr="0">
            <a:noAutofit/>
          </a:bodyPr>
          <a:lstStyle>
            <a:lvl1pPr marL="0" indent="0" algn="ctr">
              <a:lnSpc>
                <a:spcPct val="100000"/>
              </a:lnSpc>
              <a:buNone/>
              <a:defRPr sz="3000"/>
            </a:lvl1pPr>
            <a:lvl2pPr marL="269875" indent="0">
              <a:buNone/>
              <a:defRPr/>
            </a:lvl2pPr>
          </a:lstStyle>
          <a:p>
            <a:pPr lvl="0"/>
            <a:r>
              <a:rPr lang="fi-FI"/>
              <a:t>Muokkaa tekstin perustyylejä napsauttamalla</a:t>
            </a:r>
          </a:p>
        </p:txBody>
      </p:sp>
    </p:spTree>
    <p:extLst>
      <p:ext uri="{BB962C8B-B14F-4D97-AF65-F5344CB8AC3E}">
        <p14:creationId xmlns:p14="http://schemas.microsoft.com/office/powerpoint/2010/main" val="2758347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Otsikkodia logo Ruotsi">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251520" y="1792514"/>
            <a:ext cx="8640960" cy="2634343"/>
          </a:xfrm>
        </p:spPr>
        <p:txBody>
          <a:bodyPr anchor="ctr" anchorCtr="0"/>
          <a:lstStyle>
            <a:lvl1pPr algn="ctr">
              <a:defRPr sz="4400" cap="all" baseline="0">
                <a:solidFill>
                  <a:schemeClr val="tx2"/>
                </a:solidFill>
              </a:defRPr>
            </a:lvl1pPr>
          </a:lstStyle>
          <a:p>
            <a:r>
              <a:rPr lang="fi-FI"/>
              <a:t>Lisää otsikko</a:t>
            </a:r>
          </a:p>
        </p:txBody>
      </p:sp>
      <p:sp>
        <p:nvSpPr>
          <p:cNvPr id="3" name="Alaotsikko 2"/>
          <p:cNvSpPr>
            <a:spLocks noGrp="1"/>
          </p:cNvSpPr>
          <p:nvPr>
            <p:ph type="subTitle" idx="1" hasCustomPrompt="1"/>
          </p:nvPr>
        </p:nvSpPr>
        <p:spPr>
          <a:xfrm>
            <a:off x="1371600" y="4963616"/>
            <a:ext cx="6400800" cy="985664"/>
          </a:xfrm>
        </p:spPr>
        <p:txBody>
          <a:bodyPr>
            <a:normAutofit/>
          </a:bodyPr>
          <a:lstStyle>
            <a:lvl1pPr marL="0" indent="0" algn="ctr">
              <a:buNone/>
              <a:defRPr sz="18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lvl1pPr>
              <a:defRPr>
                <a:solidFill>
                  <a:schemeClr val="tx2"/>
                </a:solidFill>
              </a:defRPr>
            </a:lvl1pPr>
          </a:lstStyle>
          <a:p>
            <a:fld id="{74AD0499-4ED6-407E-BB16-794F0641AC6A}" type="datetime1">
              <a:rPr lang="fi-FI" smtClean="0"/>
              <a:t>29.4.2020</a:t>
            </a:fld>
            <a:endParaRPr lang="fi-FI"/>
          </a:p>
        </p:txBody>
      </p:sp>
      <p:sp>
        <p:nvSpPr>
          <p:cNvPr id="5" name="Alatunnisteen paikkamerkki 4"/>
          <p:cNvSpPr>
            <a:spLocks noGrp="1"/>
          </p:cNvSpPr>
          <p:nvPr>
            <p:ph type="ftr" sz="quarter" idx="11"/>
          </p:nvPr>
        </p:nvSpPr>
        <p:spPr/>
        <p:txBody>
          <a:bodyPr/>
          <a:lstStyle>
            <a:lvl1pPr>
              <a:defRPr>
                <a:solidFill>
                  <a:schemeClr val="tx2"/>
                </a:solidFill>
              </a:defRPr>
            </a:lvl1pPr>
          </a:lstStyle>
          <a:p>
            <a:r>
              <a:rPr lang="fi-FI"/>
              <a:t>mieli.fi</a:t>
            </a:r>
          </a:p>
        </p:txBody>
      </p:sp>
      <p:sp>
        <p:nvSpPr>
          <p:cNvPr id="6" name="Dian numeron paikkamerkki 5"/>
          <p:cNvSpPr>
            <a:spLocks noGrp="1"/>
          </p:cNvSpPr>
          <p:nvPr>
            <p:ph type="sldNum" sz="quarter" idx="12"/>
          </p:nvPr>
        </p:nvSpPr>
        <p:spPr/>
        <p:txBody>
          <a:bodyPr/>
          <a:lstStyle>
            <a:lvl1pPr>
              <a:defRPr>
                <a:solidFill>
                  <a:schemeClr val="tx2"/>
                </a:solidFill>
              </a:defRPr>
            </a:lvl1pPr>
          </a:lstStyle>
          <a:p>
            <a:fld id="{29F13F21-89A0-4E12-8E58-753F65C13159}" type="slidenum">
              <a:rPr lang="fi-FI" smtClean="0"/>
              <a:pPr/>
              <a:t>‹#›</a:t>
            </a:fld>
            <a:endParaRPr lang="fi-FI"/>
          </a:p>
        </p:txBody>
      </p:sp>
      <p:pic>
        <p:nvPicPr>
          <p:cNvPr id="17" name="Kuva 16">
            <a:extLst>
              <a:ext uri="{FF2B5EF4-FFF2-40B4-BE49-F238E27FC236}">
                <a16:creationId xmlns:a16="http://schemas.microsoft.com/office/drawing/2014/main" id="{533B2660-53C8-490C-8960-AD4BF67433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37367" y="667993"/>
            <a:ext cx="1472313" cy="651387"/>
          </a:xfrm>
          <a:prstGeom prst="rect">
            <a:avLst/>
          </a:prstGeom>
        </p:spPr>
      </p:pic>
    </p:spTree>
    <p:extLst>
      <p:ext uri="{BB962C8B-B14F-4D97-AF65-F5344CB8AC3E}">
        <p14:creationId xmlns:p14="http://schemas.microsoft.com/office/powerpoint/2010/main" val="40348974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a:t>Lisää otsikko</a:t>
            </a:r>
          </a:p>
        </p:txBody>
      </p:sp>
      <p:sp>
        <p:nvSpPr>
          <p:cNvPr id="3" name="Päivämäärän paikkamerkki 2"/>
          <p:cNvSpPr>
            <a:spLocks noGrp="1"/>
          </p:cNvSpPr>
          <p:nvPr>
            <p:ph type="dt" sz="half" idx="10"/>
          </p:nvPr>
        </p:nvSpPr>
        <p:spPr/>
        <p:txBody>
          <a:bodyPr/>
          <a:lstStyle/>
          <a:p>
            <a:fld id="{8381B437-4C72-4207-90C2-FD5A775CFDC5}" type="datetime1">
              <a:rPr lang="fi-FI" smtClean="0"/>
              <a:t>29.4.2020</a:t>
            </a:fld>
            <a:endParaRPr lang="fi-FI"/>
          </a:p>
        </p:txBody>
      </p:sp>
      <p:sp>
        <p:nvSpPr>
          <p:cNvPr id="4" name="Alatunnisteen paikkamerkki 3"/>
          <p:cNvSpPr>
            <a:spLocks noGrp="1"/>
          </p:cNvSpPr>
          <p:nvPr>
            <p:ph type="ftr" sz="quarter" idx="11"/>
          </p:nvPr>
        </p:nvSpPr>
        <p:spPr/>
        <p:txBody>
          <a:bodyPr/>
          <a:lstStyle/>
          <a:p>
            <a:r>
              <a:rPr lang="fi-FI"/>
              <a:t>mieli.fi</a:t>
            </a:r>
          </a:p>
        </p:txBody>
      </p:sp>
      <p:sp>
        <p:nvSpPr>
          <p:cNvPr id="5" name="Dian numeron paikkamerkki 4"/>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42865115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Only" preserve="1">
  <p:cSld name="Vain otsikko väripohjalla">
    <p:spTree>
      <p:nvGrpSpPr>
        <p:cNvPr id="1" name=""/>
        <p:cNvGrpSpPr/>
        <p:nvPr/>
      </p:nvGrpSpPr>
      <p:grpSpPr>
        <a:xfrm>
          <a:off x="0" y="0"/>
          <a:ext cx="0" cy="0"/>
          <a:chOff x="0" y="0"/>
          <a:chExt cx="0" cy="0"/>
        </a:xfrm>
      </p:grpSpPr>
      <p:sp>
        <p:nvSpPr>
          <p:cNvPr id="6" name="Suorakulmio 5"/>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p:cNvSpPr>
            <a:spLocks noGrp="1"/>
          </p:cNvSpPr>
          <p:nvPr>
            <p:ph type="title" hasCustomPrompt="1"/>
          </p:nvPr>
        </p:nvSpPr>
        <p:spPr/>
        <p:txBody>
          <a:bodyPr/>
          <a:lstStyle>
            <a:lvl1pPr>
              <a:defRPr cap="none" baseline="0">
                <a:solidFill>
                  <a:srgbClr val="FFFFFF"/>
                </a:solidFill>
              </a:defRPr>
            </a:lvl1pPr>
          </a:lstStyle>
          <a:p>
            <a:r>
              <a:rPr lang="fi-FI"/>
              <a:t>Lisää otsikko</a:t>
            </a:r>
          </a:p>
        </p:txBody>
      </p:sp>
    </p:spTree>
    <p:extLst>
      <p:ext uri="{BB962C8B-B14F-4D97-AF65-F5344CB8AC3E}">
        <p14:creationId xmlns:p14="http://schemas.microsoft.com/office/powerpoint/2010/main" val="35111947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Vain otsikko kuvalla">
    <p:spTree>
      <p:nvGrpSpPr>
        <p:cNvPr id="1" name=""/>
        <p:cNvGrpSpPr/>
        <p:nvPr/>
      </p:nvGrpSpPr>
      <p:grpSpPr>
        <a:xfrm>
          <a:off x="0" y="0"/>
          <a:ext cx="0" cy="0"/>
          <a:chOff x="0" y="0"/>
          <a:chExt cx="0" cy="0"/>
        </a:xfrm>
      </p:grpSpPr>
      <p:sp>
        <p:nvSpPr>
          <p:cNvPr id="4" name="Kuvan paikkamerkki 3"/>
          <p:cNvSpPr>
            <a:spLocks noGrp="1"/>
          </p:cNvSpPr>
          <p:nvPr>
            <p:ph type="pic" sz="quarter" idx="10"/>
          </p:nvPr>
        </p:nvSpPr>
        <p:spPr>
          <a:xfrm>
            <a:off x="0" y="0"/>
            <a:ext cx="9144000" cy="6858000"/>
          </a:xfrm>
          <a:solidFill>
            <a:schemeClr val="bg1">
              <a:lumMod val="85000"/>
            </a:schemeClr>
          </a:solidFill>
        </p:spPr>
        <p:txBody>
          <a:bodyPr/>
          <a:lstStyle>
            <a:lvl1pPr marL="0" indent="0">
              <a:buFontTx/>
              <a:buNone/>
              <a:defRPr/>
            </a:lvl1pPr>
          </a:lstStyle>
          <a:p>
            <a:r>
              <a:rPr lang="fi-FI"/>
              <a:t>Lisää kuva napsauttamalla kuvaketta</a:t>
            </a:r>
          </a:p>
        </p:txBody>
      </p:sp>
      <p:sp>
        <p:nvSpPr>
          <p:cNvPr id="2" name="Otsikko 1"/>
          <p:cNvSpPr>
            <a:spLocks noGrp="1"/>
          </p:cNvSpPr>
          <p:nvPr>
            <p:ph type="title" hasCustomPrompt="1"/>
          </p:nvPr>
        </p:nvSpPr>
        <p:spPr/>
        <p:txBody>
          <a:bodyPr/>
          <a:lstStyle>
            <a:lvl1pPr>
              <a:defRPr cap="all" baseline="0">
                <a:solidFill>
                  <a:srgbClr val="FFFFFF"/>
                </a:solidFill>
              </a:defRPr>
            </a:lvl1pPr>
          </a:lstStyle>
          <a:p>
            <a:r>
              <a:rPr lang="fi-FI"/>
              <a:t>Lisää otsikko</a:t>
            </a:r>
          </a:p>
        </p:txBody>
      </p:sp>
    </p:spTree>
    <p:extLst>
      <p:ext uri="{BB962C8B-B14F-4D97-AF65-F5344CB8AC3E}">
        <p14:creationId xmlns:p14="http://schemas.microsoft.com/office/powerpoint/2010/main" val="18270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BB9A5DDC-BF60-4B62-B480-23ACEF0C2B74}" type="datetime1">
              <a:rPr lang="fi-FI" smtClean="0"/>
              <a:t>29.4.2020</a:t>
            </a:fld>
            <a:endParaRPr lang="fi-FI"/>
          </a:p>
        </p:txBody>
      </p:sp>
      <p:sp>
        <p:nvSpPr>
          <p:cNvPr id="3" name="Alatunnisteen paikkamerkki 2"/>
          <p:cNvSpPr>
            <a:spLocks noGrp="1"/>
          </p:cNvSpPr>
          <p:nvPr>
            <p:ph type="ftr" sz="quarter" idx="11"/>
          </p:nvPr>
        </p:nvSpPr>
        <p:spPr/>
        <p:txBody>
          <a:bodyPr/>
          <a:lstStyle/>
          <a:p>
            <a:r>
              <a:rPr lang="fi-FI"/>
              <a:t>mieli.fi</a:t>
            </a:r>
          </a:p>
        </p:txBody>
      </p:sp>
      <p:sp>
        <p:nvSpPr>
          <p:cNvPr id="4" name="Dian numeron paikkamerkki 3"/>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38297984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Piste">
    <p:spTree>
      <p:nvGrpSpPr>
        <p:cNvPr id="1" name=""/>
        <p:cNvGrpSpPr/>
        <p:nvPr/>
      </p:nvGrpSpPr>
      <p:grpSpPr>
        <a:xfrm>
          <a:off x="0" y="0"/>
          <a:ext cx="0" cy="0"/>
          <a:chOff x="0" y="0"/>
          <a:chExt cx="0" cy="0"/>
        </a:xfrm>
      </p:grpSpPr>
      <p:sp>
        <p:nvSpPr>
          <p:cNvPr id="3" name="Ellipsi 2"/>
          <p:cNvSpPr/>
          <p:nvPr userDrawn="1"/>
        </p:nvSpPr>
        <p:spPr bwMode="black">
          <a:xfrm>
            <a:off x="2286000" y="1059543"/>
            <a:ext cx="4572000" cy="4572000"/>
          </a:xfrm>
          <a:prstGeom prst="ellipse">
            <a:avLst/>
          </a:prstGeom>
          <a:solidFill>
            <a:srgbClr val="00FF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kstin paikkamerkki 6">
            <a:extLst>
              <a:ext uri="{FF2B5EF4-FFF2-40B4-BE49-F238E27FC236}">
                <a16:creationId xmlns:a16="http://schemas.microsoft.com/office/drawing/2014/main" id="{02A6AA36-B086-4AFB-B055-926FC43DEE5A}"/>
              </a:ext>
            </a:extLst>
          </p:cNvPr>
          <p:cNvSpPr>
            <a:spLocks noGrp="1"/>
          </p:cNvSpPr>
          <p:nvPr>
            <p:ph type="body" sz="quarter" idx="13"/>
          </p:nvPr>
        </p:nvSpPr>
        <p:spPr>
          <a:xfrm>
            <a:off x="500331" y="5891841"/>
            <a:ext cx="8169215" cy="637308"/>
          </a:xfrm>
        </p:spPr>
        <p:txBody>
          <a:bodyPr anchor="ctr" anchorCtr="0">
            <a:noAutofit/>
          </a:bodyPr>
          <a:lstStyle>
            <a:lvl1pPr marL="0" indent="0" algn="ctr">
              <a:lnSpc>
                <a:spcPct val="100000"/>
              </a:lnSpc>
              <a:buNone/>
              <a:defRPr sz="2400"/>
            </a:lvl1pPr>
            <a:lvl2pPr marL="269875" indent="0">
              <a:buNone/>
              <a:defRPr/>
            </a:lvl2pPr>
          </a:lstStyle>
          <a:p>
            <a:pPr lvl="0"/>
            <a:r>
              <a:rPr lang="fi-FI"/>
              <a:t>Muokkaa tekstin perustyylejä napsauttamalla</a:t>
            </a:r>
          </a:p>
        </p:txBody>
      </p:sp>
    </p:spTree>
    <p:extLst>
      <p:ext uri="{BB962C8B-B14F-4D97-AF65-F5344CB8AC3E}">
        <p14:creationId xmlns:p14="http://schemas.microsoft.com/office/powerpoint/2010/main" val="2718673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Logo suomi">
    <p:spTree>
      <p:nvGrpSpPr>
        <p:cNvPr id="1" name=""/>
        <p:cNvGrpSpPr/>
        <p:nvPr/>
      </p:nvGrpSpPr>
      <p:grpSpPr>
        <a:xfrm>
          <a:off x="0" y="0"/>
          <a:ext cx="0" cy="0"/>
          <a:chOff x="0" y="0"/>
          <a:chExt cx="0" cy="0"/>
        </a:xfrm>
      </p:grpSpPr>
      <p:sp>
        <p:nvSpPr>
          <p:cNvPr id="4" name="Freeform 6"/>
          <p:cNvSpPr>
            <a:spLocks/>
          </p:cNvSpPr>
          <p:nvPr userDrawn="1"/>
        </p:nvSpPr>
        <p:spPr bwMode="black">
          <a:xfrm>
            <a:off x="6950529" y="1723118"/>
            <a:ext cx="576262"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5" name="Freeform 7"/>
          <p:cNvSpPr>
            <a:spLocks/>
          </p:cNvSpPr>
          <p:nvPr userDrawn="1"/>
        </p:nvSpPr>
        <p:spPr bwMode="black">
          <a:xfrm>
            <a:off x="4810579" y="2427968"/>
            <a:ext cx="1778000"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6" name="Freeform 8"/>
          <p:cNvSpPr>
            <a:spLocks/>
          </p:cNvSpPr>
          <p:nvPr userDrawn="1"/>
        </p:nvSpPr>
        <p:spPr bwMode="black">
          <a:xfrm>
            <a:off x="3848554" y="2445431"/>
            <a:ext cx="576262"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14" name="Oval 9"/>
          <p:cNvSpPr>
            <a:spLocks noChangeArrowheads="1"/>
          </p:cNvSpPr>
          <p:nvPr userDrawn="1"/>
        </p:nvSpPr>
        <p:spPr bwMode="black">
          <a:xfrm>
            <a:off x="3819979" y="1629456"/>
            <a:ext cx="633412"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16" name="Freeform 10"/>
          <p:cNvSpPr>
            <a:spLocks/>
          </p:cNvSpPr>
          <p:nvPr userDrawn="1"/>
        </p:nvSpPr>
        <p:spPr bwMode="black">
          <a:xfrm>
            <a:off x="7969704" y="2445431"/>
            <a:ext cx="576262"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17" name="Oval 11"/>
          <p:cNvSpPr>
            <a:spLocks noChangeArrowheads="1"/>
          </p:cNvSpPr>
          <p:nvPr userDrawn="1"/>
        </p:nvSpPr>
        <p:spPr bwMode="black">
          <a:xfrm>
            <a:off x="7939542" y="1629456"/>
            <a:ext cx="635000"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18" name="Freeform 12"/>
          <p:cNvSpPr>
            <a:spLocks/>
          </p:cNvSpPr>
          <p:nvPr userDrawn="1"/>
        </p:nvSpPr>
        <p:spPr bwMode="black">
          <a:xfrm>
            <a:off x="584654" y="2410506"/>
            <a:ext cx="2809875"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pic>
        <p:nvPicPr>
          <p:cNvPr id="3" name="Kuva 2">
            <a:extLst>
              <a:ext uri="{FF2B5EF4-FFF2-40B4-BE49-F238E27FC236}">
                <a16:creationId xmlns:a16="http://schemas.microsoft.com/office/drawing/2014/main" id="{D92D5E3E-B417-4CD4-B5DC-0614B5CA80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85667" y="6003036"/>
            <a:ext cx="3977030" cy="270662"/>
          </a:xfrm>
          <a:prstGeom prst="rect">
            <a:avLst/>
          </a:prstGeom>
        </p:spPr>
      </p:pic>
    </p:spTree>
    <p:extLst>
      <p:ext uri="{BB962C8B-B14F-4D97-AF65-F5344CB8AC3E}">
        <p14:creationId xmlns:p14="http://schemas.microsoft.com/office/powerpoint/2010/main" val="5228409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ruotsi">
    <p:spTree>
      <p:nvGrpSpPr>
        <p:cNvPr id="1" name=""/>
        <p:cNvGrpSpPr/>
        <p:nvPr/>
      </p:nvGrpSpPr>
      <p:grpSpPr>
        <a:xfrm>
          <a:off x="0" y="0"/>
          <a:ext cx="0" cy="0"/>
          <a:chOff x="0" y="0"/>
          <a:chExt cx="0" cy="0"/>
        </a:xfrm>
      </p:grpSpPr>
      <p:sp>
        <p:nvSpPr>
          <p:cNvPr id="14" name="Freeform 6"/>
          <p:cNvSpPr>
            <a:spLocks/>
          </p:cNvSpPr>
          <p:nvPr userDrawn="1"/>
        </p:nvSpPr>
        <p:spPr bwMode="black">
          <a:xfrm>
            <a:off x="6950529" y="1723118"/>
            <a:ext cx="576262"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16" name="Freeform 7"/>
          <p:cNvSpPr>
            <a:spLocks/>
          </p:cNvSpPr>
          <p:nvPr userDrawn="1"/>
        </p:nvSpPr>
        <p:spPr bwMode="black">
          <a:xfrm>
            <a:off x="4810579" y="2427968"/>
            <a:ext cx="1778000"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17" name="Freeform 8"/>
          <p:cNvSpPr>
            <a:spLocks/>
          </p:cNvSpPr>
          <p:nvPr userDrawn="1"/>
        </p:nvSpPr>
        <p:spPr bwMode="black">
          <a:xfrm>
            <a:off x="3848554" y="2445431"/>
            <a:ext cx="576262"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18" name="Oval 9"/>
          <p:cNvSpPr>
            <a:spLocks noChangeArrowheads="1"/>
          </p:cNvSpPr>
          <p:nvPr userDrawn="1"/>
        </p:nvSpPr>
        <p:spPr bwMode="black">
          <a:xfrm>
            <a:off x="3819979" y="1629456"/>
            <a:ext cx="633412"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19" name="Freeform 10"/>
          <p:cNvSpPr>
            <a:spLocks/>
          </p:cNvSpPr>
          <p:nvPr userDrawn="1"/>
        </p:nvSpPr>
        <p:spPr bwMode="black">
          <a:xfrm>
            <a:off x="7969704" y="2445431"/>
            <a:ext cx="576262"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20" name="Oval 11"/>
          <p:cNvSpPr>
            <a:spLocks noChangeArrowheads="1"/>
          </p:cNvSpPr>
          <p:nvPr userDrawn="1"/>
        </p:nvSpPr>
        <p:spPr bwMode="black">
          <a:xfrm>
            <a:off x="7939542" y="1629456"/>
            <a:ext cx="635000"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21" name="Freeform 12"/>
          <p:cNvSpPr>
            <a:spLocks/>
          </p:cNvSpPr>
          <p:nvPr userDrawn="1"/>
        </p:nvSpPr>
        <p:spPr bwMode="black">
          <a:xfrm>
            <a:off x="584654" y="2410506"/>
            <a:ext cx="2809875"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pic>
        <p:nvPicPr>
          <p:cNvPr id="3" name="Kuva 2">
            <a:extLst>
              <a:ext uri="{FF2B5EF4-FFF2-40B4-BE49-F238E27FC236}">
                <a16:creationId xmlns:a16="http://schemas.microsoft.com/office/drawing/2014/main" id="{2DF4D355-F136-4ABF-8ED2-DED4810206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86173" y="5998464"/>
            <a:ext cx="3972154" cy="277978"/>
          </a:xfrm>
          <a:prstGeom prst="rect">
            <a:avLst/>
          </a:prstGeom>
        </p:spPr>
      </p:pic>
    </p:spTree>
    <p:extLst>
      <p:ext uri="{BB962C8B-B14F-4D97-AF65-F5344CB8AC3E}">
        <p14:creationId xmlns:p14="http://schemas.microsoft.com/office/powerpoint/2010/main" val="17441970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Logo englanti">
    <p:spTree>
      <p:nvGrpSpPr>
        <p:cNvPr id="1" name=""/>
        <p:cNvGrpSpPr/>
        <p:nvPr/>
      </p:nvGrpSpPr>
      <p:grpSpPr>
        <a:xfrm>
          <a:off x="0" y="0"/>
          <a:ext cx="0" cy="0"/>
          <a:chOff x="0" y="0"/>
          <a:chExt cx="0" cy="0"/>
        </a:xfrm>
      </p:grpSpPr>
      <p:sp>
        <p:nvSpPr>
          <p:cNvPr id="14" name="Freeform 6"/>
          <p:cNvSpPr>
            <a:spLocks/>
          </p:cNvSpPr>
          <p:nvPr userDrawn="1"/>
        </p:nvSpPr>
        <p:spPr bwMode="black">
          <a:xfrm>
            <a:off x="6950529" y="1723118"/>
            <a:ext cx="576262"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16" name="Freeform 7"/>
          <p:cNvSpPr>
            <a:spLocks/>
          </p:cNvSpPr>
          <p:nvPr userDrawn="1"/>
        </p:nvSpPr>
        <p:spPr bwMode="black">
          <a:xfrm>
            <a:off x="4810579" y="2427968"/>
            <a:ext cx="1778000"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17" name="Freeform 8"/>
          <p:cNvSpPr>
            <a:spLocks/>
          </p:cNvSpPr>
          <p:nvPr userDrawn="1"/>
        </p:nvSpPr>
        <p:spPr bwMode="black">
          <a:xfrm>
            <a:off x="3848554" y="2445431"/>
            <a:ext cx="576262"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18" name="Oval 9"/>
          <p:cNvSpPr>
            <a:spLocks noChangeArrowheads="1"/>
          </p:cNvSpPr>
          <p:nvPr userDrawn="1"/>
        </p:nvSpPr>
        <p:spPr bwMode="black">
          <a:xfrm>
            <a:off x="3819979" y="1629456"/>
            <a:ext cx="633412"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19" name="Freeform 10"/>
          <p:cNvSpPr>
            <a:spLocks/>
          </p:cNvSpPr>
          <p:nvPr userDrawn="1"/>
        </p:nvSpPr>
        <p:spPr bwMode="black">
          <a:xfrm>
            <a:off x="7969704" y="2445431"/>
            <a:ext cx="576262"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20" name="Oval 11"/>
          <p:cNvSpPr>
            <a:spLocks noChangeArrowheads="1"/>
          </p:cNvSpPr>
          <p:nvPr userDrawn="1"/>
        </p:nvSpPr>
        <p:spPr bwMode="black">
          <a:xfrm>
            <a:off x="7939542" y="1629456"/>
            <a:ext cx="635000" cy="633413"/>
          </a:xfrm>
          <a:prstGeom prst="ellipse">
            <a:avLst/>
          </a:pr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sp>
        <p:nvSpPr>
          <p:cNvPr id="21" name="Freeform 12"/>
          <p:cNvSpPr>
            <a:spLocks/>
          </p:cNvSpPr>
          <p:nvPr userDrawn="1"/>
        </p:nvSpPr>
        <p:spPr bwMode="black">
          <a:xfrm>
            <a:off x="584654" y="2410506"/>
            <a:ext cx="2809875"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solidFill>
            <a:srgbClr val="00FF3C"/>
          </a:solidFill>
          <a:ln>
            <a:noFill/>
          </a:ln>
        </p:spPr>
        <p:txBody>
          <a:bodyPr vert="horz" wrap="square" lIns="91440" tIns="45720" rIns="91440" bIns="45720" numCol="1" anchor="t" anchorCtr="0" compatLnSpc="1">
            <a:prstTxWarp prst="textNoShape">
              <a:avLst/>
            </a:prstTxWarp>
          </a:bodyPr>
          <a:lstStyle/>
          <a:p>
            <a:endParaRPr lang="fi-FI"/>
          </a:p>
        </p:txBody>
      </p:sp>
      <p:pic>
        <p:nvPicPr>
          <p:cNvPr id="3" name="Kuva 2">
            <a:extLst>
              <a:ext uri="{FF2B5EF4-FFF2-40B4-BE49-F238E27FC236}">
                <a16:creationId xmlns:a16="http://schemas.microsoft.com/office/drawing/2014/main" id="{109DA548-4475-466B-B368-949B53EB95F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84224" y="5983785"/>
            <a:ext cx="3969715" cy="234086"/>
          </a:xfrm>
          <a:prstGeom prst="rect">
            <a:avLst/>
          </a:prstGeom>
        </p:spPr>
      </p:pic>
    </p:spTree>
    <p:extLst>
      <p:ext uri="{BB962C8B-B14F-4D97-AF65-F5344CB8AC3E}">
        <p14:creationId xmlns:p14="http://schemas.microsoft.com/office/powerpoint/2010/main" val="3832057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Otsikkodia logo Englanti">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251520" y="1792514"/>
            <a:ext cx="8640960" cy="2634343"/>
          </a:xfrm>
        </p:spPr>
        <p:txBody>
          <a:bodyPr anchor="ctr" anchorCtr="0"/>
          <a:lstStyle>
            <a:lvl1pPr algn="ctr">
              <a:defRPr sz="4400" cap="all" baseline="0">
                <a:solidFill>
                  <a:schemeClr val="tx2"/>
                </a:solidFill>
              </a:defRPr>
            </a:lvl1pPr>
          </a:lstStyle>
          <a:p>
            <a:r>
              <a:rPr lang="fi-FI"/>
              <a:t>Lisää otsikko</a:t>
            </a:r>
          </a:p>
        </p:txBody>
      </p:sp>
      <p:sp>
        <p:nvSpPr>
          <p:cNvPr id="3" name="Alaotsikko 2"/>
          <p:cNvSpPr>
            <a:spLocks noGrp="1"/>
          </p:cNvSpPr>
          <p:nvPr>
            <p:ph type="subTitle" idx="1" hasCustomPrompt="1"/>
          </p:nvPr>
        </p:nvSpPr>
        <p:spPr>
          <a:xfrm>
            <a:off x="1371600" y="4963616"/>
            <a:ext cx="6400800" cy="985664"/>
          </a:xfrm>
        </p:spPr>
        <p:txBody>
          <a:bodyPr>
            <a:normAutofit/>
          </a:bodyPr>
          <a:lstStyle>
            <a:lvl1pPr marL="0" indent="0" algn="ctr">
              <a:buNone/>
              <a:defRPr sz="18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lvl1pPr>
              <a:defRPr>
                <a:solidFill>
                  <a:schemeClr val="tx2"/>
                </a:solidFill>
              </a:defRPr>
            </a:lvl1pPr>
          </a:lstStyle>
          <a:p>
            <a:fld id="{F4D3C82E-FF6B-4F7D-93F7-3CBD7A11A063}" type="datetime1">
              <a:rPr lang="fi-FI" smtClean="0"/>
              <a:t>29.4.2020</a:t>
            </a:fld>
            <a:endParaRPr lang="fi-FI"/>
          </a:p>
        </p:txBody>
      </p:sp>
      <p:sp>
        <p:nvSpPr>
          <p:cNvPr id="5" name="Alatunnisteen paikkamerkki 4"/>
          <p:cNvSpPr>
            <a:spLocks noGrp="1"/>
          </p:cNvSpPr>
          <p:nvPr>
            <p:ph type="ftr" sz="quarter" idx="11"/>
          </p:nvPr>
        </p:nvSpPr>
        <p:spPr/>
        <p:txBody>
          <a:bodyPr/>
          <a:lstStyle>
            <a:lvl1pPr>
              <a:defRPr>
                <a:solidFill>
                  <a:schemeClr val="tx2"/>
                </a:solidFill>
              </a:defRPr>
            </a:lvl1pPr>
          </a:lstStyle>
          <a:p>
            <a:r>
              <a:rPr lang="fi-FI"/>
              <a:t>mieli.fi</a:t>
            </a:r>
          </a:p>
        </p:txBody>
      </p:sp>
      <p:sp>
        <p:nvSpPr>
          <p:cNvPr id="6" name="Dian numeron paikkamerkki 5"/>
          <p:cNvSpPr>
            <a:spLocks noGrp="1"/>
          </p:cNvSpPr>
          <p:nvPr>
            <p:ph type="sldNum" sz="quarter" idx="12"/>
          </p:nvPr>
        </p:nvSpPr>
        <p:spPr/>
        <p:txBody>
          <a:bodyPr/>
          <a:lstStyle>
            <a:lvl1pPr>
              <a:defRPr>
                <a:solidFill>
                  <a:schemeClr val="tx2"/>
                </a:solidFill>
              </a:defRPr>
            </a:lvl1pPr>
          </a:lstStyle>
          <a:p>
            <a:fld id="{29F13F21-89A0-4E12-8E58-753F65C13159}" type="slidenum">
              <a:rPr lang="fi-FI" smtClean="0"/>
              <a:pPr/>
              <a:t>‹#›</a:t>
            </a:fld>
            <a:endParaRPr lang="fi-FI"/>
          </a:p>
        </p:txBody>
      </p:sp>
      <p:pic>
        <p:nvPicPr>
          <p:cNvPr id="17" name="Kuva 16">
            <a:extLst>
              <a:ext uri="{FF2B5EF4-FFF2-40B4-BE49-F238E27FC236}">
                <a16:creationId xmlns:a16="http://schemas.microsoft.com/office/drawing/2014/main" id="{1BCE1D2C-F35E-4AAC-B32A-A1E4F6F353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35106" y="666000"/>
            <a:ext cx="1476836" cy="637031"/>
          </a:xfrm>
          <a:prstGeom prst="rect">
            <a:avLst/>
          </a:prstGeom>
        </p:spPr>
      </p:pic>
    </p:spTree>
    <p:extLst>
      <p:ext uri="{BB962C8B-B14F-4D97-AF65-F5344CB8AC3E}">
        <p14:creationId xmlns:p14="http://schemas.microsoft.com/office/powerpoint/2010/main" val="105764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hasCustomPrompt="1"/>
          </p:nvPr>
        </p:nvSpPr>
        <p:spPr>
          <a:xfrm>
            <a:off x="251520" y="1792514"/>
            <a:ext cx="8640960" cy="2634343"/>
          </a:xfrm>
        </p:spPr>
        <p:txBody>
          <a:bodyPr anchor="ctr" anchorCtr="0"/>
          <a:lstStyle>
            <a:lvl1pPr algn="ctr">
              <a:defRPr sz="4400">
                <a:solidFill>
                  <a:schemeClr val="tx2"/>
                </a:solidFill>
              </a:defRPr>
            </a:lvl1pPr>
          </a:lstStyle>
          <a:p>
            <a:r>
              <a:rPr lang="fi-FI"/>
              <a:t>Lisää otsikko</a:t>
            </a:r>
          </a:p>
        </p:txBody>
      </p:sp>
      <p:sp>
        <p:nvSpPr>
          <p:cNvPr id="3" name="Alaotsikko 2"/>
          <p:cNvSpPr>
            <a:spLocks noGrp="1"/>
          </p:cNvSpPr>
          <p:nvPr>
            <p:ph type="subTitle" idx="1" hasCustomPrompt="1"/>
          </p:nvPr>
        </p:nvSpPr>
        <p:spPr>
          <a:xfrm>
            <a:off x="1371600" y="4963616"/>
            <a:ext cx="6400800" cy="985664"/>
          </a:xfrm>
        </p:spPr>
        <p:txBody>
          <a:bodyPr>
            <a:normAutofit/>
          </a:bodyPr>
          <a:lstStyle>
            <a:lvl1pPr marL="0" indent="0" algn="ctr">
              <a:buNone/>
              <a:defRPr sz="1800" baseline="0">
                <a:solidFill>
                  <a:schemeClr val="tx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Lisää alaotsikko</a:t>
            </a:r>
          </a:p>
        </p:txBody>
      </p:sp>
      <p:sp>
        <p:nvSpPr>
          <p:cNvPr id="4" name="Päivämäärän paikkamerkki 3"/>
          <p:cNvSpPr>
            <a:spLocks noGrp="1"/>
          </p:cNvSpPr>
          <p:nvPr>
            <p:ph type="dt" sz="half" idx="10"/>
          </p:nvPr>
        </p:nvSpPr>
        <p:spPr/>
        <p:txBody>
          <a:bodyPr/>
          <a:lstStyle>
            <a:lvl1pPr>
              <a:defRPr>
                <a:solidFill>
                  <a:schemeClr val="tx2"/>
                </a:solidFill>
              </a:defRPr>
            </a:lvl1pPr>
          </a:lstStyle>
          <a:p>
            <a:fld id="{2D03ED22-5DBD-4C99-BCF9-176B020D67B2}" type="datetime1">
              <a:rPr lang="fi-FI" smtClean="0"/>
              <a:t>29.4.2020</a:t>
            </a:fld>
            <a:endParaRPr lang="fi-FI"/>
          </a:p>
        </p:txBody>
      </p:sp>
      <p:sp>
        <p:nvSpPr>
          <p:cNvPr id="5" name="Alatunnisteen paikkamerkki 4"/>
          <p:cNvSpPr>
            <a:spLocks noGrp="1"/>
          </p:cNvSpPr>
          <p:nvPr>
            <p:ph type="ftr" sz="quarter" idx="11"/>
          </p:nvPr>
        </p:nvSpPr>
        <p:spPr/>
        <p:txBody>
          <a:bodyPr/>
          <a:lstStyle>
            <a:lvl1pPr>
              <a:defRPr>
                <a:solidFill>
                  <a:schemeClr val="tx2"/>
                </a:solidFill>
              </a:defRPr>
            </a:lvl1pPr>
          </a:lstStyle>
          <a:p>
            <a:r>
              <a:rPr lang="fi-FI"/>
              <a:t>mieli.fi</a:t>
            </a:r>
          </a:p>
        </p:txBody>
      </p:sp>
      <p:sp>
        <p:nvSpPr>
          <p:cNvPr id="6" name="Dian numeron paikkamerkki 5"/>
          <p:cNvSpPr>
            <a:spLocks noGrp="1"/>
          </p:cNvSpPr>
          <p:nvPr>
            <p:ph type="sldNum" sz="quarter" idx="12"/>
          </p:nvPr>
        </p:nvSpPr>
        <p:spPr/>
        <p:txBody>
          <a:bodyPr/>
          <a:lstStyle>
            <a:lvl1pPr>
              <a:defRPr>
                <a:solidFill>
                  <a:schemeClr val="tx2"/>
                </a:solidFill>
              </a:defRPr>
            </a:lvl1pPr>
          </a:lstStyle>
          <a:p>
            <a:fld id="{29F13F21-89A0-4E12-8E58-753F65C13159}" type="slidenum">
              <a:rPr lang="fi-FI" smtClean="0"/>
              <a:pPr/>
              <a:t>‹#›</a:t>
            </a:fld>
            <a:endParaRPr lang="fi-FI"/>
          </a:p>
        </p:txBody>
      </p:sp>
    </p:spTree>
    <p:extLst>
      <p:ext uri="{BB962C8B-B14F-4D97-AF65-F5344CB8AC3E}">
        <p14:creationId xmlns:p14="http://schemas.microsoft.com/office/powerpoint/2010/main" val="4186271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a:t>Lisää otsikko</a:t>
            </a:r>
          </a:p>
        </p:txBody>
      </p:sp>
      <p:sp>
        <p:nvSpPr>
          <p:cNvPr id="3" name="Sisällön paikkamerkki 2"/>
          <p:cNvSpPr>
            <a:spLocks noGrp="1"/>
          </p:cNvSpPr>
          <p:nvPr>
            <p:ph idx="1"/>
          </p:nvPr>
        </p:nvSpPr>
        <p:spPr/>
        <p:txBody>
          <a:bodyPr/>
          <a:lstStyle>
            <a:lvl1pPr marL="0" indent="0">
              <a:buFontTx/>
              <a:buNone/>
              <a:defRPr/>
            </a:lvl1pPr>
            <a:lvl2pPr marL="536575" indent="-268288">
              <a:buFont typeface="Arial" panose="020B0604020202020204" pitchFamily="34" charset="0"/>
              <a:buChar char="•"/>
              <a:defRPr/>
            </a:lvl2pPr>
            <a:lvl3pPr marL="804863" indent="-268288">
              <a:buFont typeface="Arial" panose="020B0604020202020204" pitchFamily="34" charset="0"/>
              <a:buChar char="•"/>
              <a:defRPr/>
            </a:lvl3pPr>
            <a:lvl4pPr marL="1074738" indent="-269875">
              <a:buFont typeface="Arial" panose="020B0604020202020204" pitchFamily="34" charset="0"/>
              <a:buChar char="•"/>
              <a:defRPr/>
            </a:lvl4pPr>
            <a:lvl5pPr marL="1343025" indent="-268288">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E91B36C-3D8D-4F41-85B1-1094ACA59989}" type="datetime1">
              <a:rPr lang="fi-FI" smtClean="0"/>
              <a:t>29.4.2020</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260338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Otsikko ja sisältö luettelomerkki">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a:t>Lisää otsikko</a:t>
            </a:r>
          </a:p>
        </p:txBody>
      </p:sp>
      <p:sp>
        <p:nvSpPr>
          <p:cNvPr id="3" name="Sisällön paikkamerkki 2"/>
          <p:cNvSpPr>
            <a:spLocks noGrp="1"/>
          </p:cNvSpPr>
          <p:nvPr>
            <p:ph idx="1"/>
          </p:nvPr>
        </p:nvSpPr>
        <p:spPr/>
        <p:txBody>
          <a:bodyPr/>
          <a:lstStyle>
            <a:lvl1pPr marL="268288" indent="-268288">
              <a:lnSpc>
                <a:spcPct val="110000"/>
              </a:lnSpc>
              <a:spcAft>
                <a:spcPts val="300"/>
              </a:spcAft>
              <a:buFont typeface="Arial" panose="020B0604020202020204" pitchFamily="34" charset="0"/>
              <a:buChar char="•"/>
              <a:defRPr/>
            </a:lvl1pPr>
            <a:lvl2pPr marL="536575" indent="-268288">
              <a:lnSpc>
                <a:spcPct val="110000"/>
              </a:lnSpc>
              <a:spcAft>
                <a:spcPts val="300"/>
              </a:spcAft>
              <a:buFont typeface="Arial" panose="020B0604020202020204" pitchFamily="34" charset="0"/>
              <a:buChar char="•"/>
              <a:defRPr/>
            </a:lvl2pPr>
            <a:lvl3pPr marL="804863" indent="-268288">
              <a:lnSpc>
                <a:spcPct val="110000"/>
              </a:lnSpc>
              <a:spcAft>
                <a:spcPts val="300"/>
              </a:spcAft>
              <a:buFont typeface="Arial" panose="020B0604020202020204" pitchFamily="34" charset="0"/>
              <a:buChar char="•"/>
              <a:defRPr/>
            </a:lvl3pPr>
            <a:lvl4pPr marL="1074738" indent="-269875">
              <a:lnSpc>
                <a:spcPct val="110000"/>
              </a:lnSpc>
              <a:spcAft>
                <a:spcPts val="300"/>
              </a:spcAft>
              <a:buFont typeface="Arial" panose="020B0604020202020204" pitchFamily="34" charset="0"/>
              <a:buChar char="•"/>
              <a:defRPr/>
            </a:lvl4pPr>
            <a:lvl5pPr marL="1343025" indent="-268288">
              <a:lnSpc>
                <a:spcPct val="110000"/>
              </a:lnSpc>
              <a:spcAft>
                <a:spcPts val="300"/>
              </a:spcAft>
              <a:buFont typeface="Arial" panose="020B0604020202020204" pitchFamily="34" charset="0"/>
              <a:buChar char="•"/>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F84B7D09-5640-4791-A0C2-8524437936DA}" type="datetime1">
              <a:rPr lang="fi-FI" smtClean="0"/>
              <a:t>29.4.2020</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3721845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Otsikko ja sisältö, toinen taso Arial">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a:t>Lisää otsikko</a:t>
            </a:r>
          </a:p>
        </p:txBody>
      </p:sp>
      <p:sp>
        <p:nvSpPr>
          <p:cNvPr id="3" name="Sisällön paikkamerkki 2"/>
          <p:cNvSpPr>
            <a:spLocks noGrp="1"/>
          </p:cNvSpPr>
          <p:nvPr>
            <p:ph idx="1"/>
          </p:nvPr>
        </p:nvSpPr>
        <p:spPr/>
        <p:txBody>
          <a:bodyPr/>
          <a:lstStyle>
            <a:lvl1pPr marL="0" indent="0">
              <a:spcAft>
                <a:spcPts val="1000"/>
              </a:spcAft>
              <a:buFontTx/>
              <a:buNone/>
              <a:defRPr>
                <a:latin typeface="+mn-lt"/>
              </a:defRPr>
            </a:lvl1pPr>
            <a:lvl2pPr marL="0" indent="0">
              <a:spcAft>
                <a:spcPts val="1000"/>
              </a:spcAft>
              <a:buFontTx/>
              <a:buNone/>
              <a:defRPr sz="1600">
                <a:latin typeface="+mn-lt"/>
              </a:defRPr>
            </a:lvl2pPr>
            <a:lvl3pPr marL="180975" indent="-180975">
              <a:spcAft>
                <a:spcPts val="1000"/>
              </a:spcAft>
              <a:buFont typeface="Arial" panose="020B0604020202020204" pitchFamily="34" charset="0"/>
              <a:buChar char="•"/>
              <a:defRPr sz="1600">
                <a:latin typeface="+mn-lt"/>
              </a:defRPr>
            </a:lvl3pPr>
            <a:lvl4pPr marL="355600" indent="-174625">
              <a:spcAft>
                <a:spcPts val="1000"/>
              </a:spcAft>
              <a:buFont typeface="Arial" panose="020B0604020202020204" pitchFamily="34" charset="0"/>
              <a:buChar char="•"/>
              <a:defRPr sz="1600">
                <a:latin typeface="+mn-lt"/>
              </a:defRPr>
            </a:lvl4pPr>
            <a:lvl5pPr marL="536575" indent="-180975">
              <a:spcAft>
                <a:spcPts val="1000"/>
              </a:spcAft>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179FED2E-FA05-4D05-9735-F138FC5BE1C0}" type="datetime1">
              <a:rPr lang="fi-FI" smtClean="0"/>
              <a:t>29.4.2020</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69777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hasCustomPrompt="1"/>
          </p:nvPr>
        </p:nvSpPr>
        <p:spPr/>
        <p:txBody>
          <a:bodyPr/>
          <a:lstStyle>
            <a:lvl1pPr>
              <a:defRPr/>
            </a:lvl1pPr>
          </a:lstStyle>
          <a:p>
            <a:r>
              <a:rPr lang="fi-FI"/>
              <a:t>Lisää otsikko</a:t>
            </a:r>
          </a:p>
        </p:txBody>
      </p:sp>
      <p:sp>
        <p:nvSpPr>
          <p:cNvPr id="3" name="Sisällön paikkamerkki 2"/>
          <p:cNvSpPr>
            <a:spLocks noGrp="1"/>
          </p:cNvSpPr>
          <p:nvPr>
            <p:ph sz="half" idx="1"/>
          </p:nvPr>
        </p:nvSpPr>
        <p:spPr>
          <a:xfrm>
            <a:off x="457200" y="1670400"/>
            <a:ext cx="4038600" cy="4525963"/>
          </a:xfrm>
        </p:spPr>
        <p:txBody>
          <a:bodyPr>
            <a:normAutofit/>
          </a:bodyPr>
          <a:lstStyle>
            <a:lvl1pPr marL="268288" indent="-268288">
              <a:lnSpc>
                <a:spcPct val="110000"/>
              </a:lnSpc>
              <a:spcAft>
                <a:spcPts val="300"/>
              </a:spcAft>
              <a:buFont typeface="Arial" panose="020B0604020202020204" pitchFamily="34" charset="0"/>
              <a:buChar char="•"/>
              <a:defRPr sz="2400"/>
            </a:lvl1pPr>
            <a:lvl2pPr marL="742950" indent="-285750">
              <a:buFont typeface="Arial" panose="020B0604020202020204" pitchFamily="34" charset="0"/>
              <a:buChar char="•"/>
              <a:defRPr sz="2000"/>
            </a:lvl2pPr>
            <a:lvl3pPr marL="1143000" indent="-228600">
              <a:buFont typeface="Arial" panose="020B0604020202020204" pitchFamily="34" charset="0"/>
              <a:buChar char="•"/>
              <a:defRPr sz="2000"/>
            </a:lvl3pPr>
            <a:lvl4pPr marL="1600200" indent="-228600">
              <a:buFont typeface="Arial" panose="020B0604020202020204" pitchFamily="34" charset="0"/>
              <a:buChar char="•"/>
              <a:defRPr sz="2000"/>
            </a:lvl4pPr>
            <a:lvl5pPr marL="2057400" indent="-228600">
              <a:buFont typeface="Arial" panose="020B0604020202020204" pitchFamily="34" charset="0"/>
              <a:buChar char="•"/>
              <a:defRPr sz="20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48200" y="1670400"/>
            <a:ext cx="4038600" cy="4525963"/>
          </a:xfrm>
        </p:spPr>
        <p:txBody>
          <a:bodyPr>
            <a:normAutofit/>
          </a:bodyPr>
          <a:lstStyle>
            <a:lvl1pPr marL="268288" indent="-268288">
              <a:lnSpc>
                <a:spcPct val="110000"/>
              </a:lnSpc>
              <a:spcAft>
                <a:spcPts val="300"/>
              </a:spcAft>
              <a:buFont typeface="Arial" panose="020B0604020202020204" pitchFamily="34" charset="0"/>
              <a:buChar char="•"/>
              <a:defRPr sz="2400"/>
            </a:lvl1pPr>
            <a:lvl2pPr marL="742950" indent="-285750">
              <a:buFont typeface="Arial" panose="020B0604020202020204" pitchFamily="34" charset="0"/>
              <a:buChar char="•"/>
              <a:defRPr sz="2000"/>
            </a:lvl2pPr>
            <a:lvl3pPr marL="1143000" indent="-228600">
              <a:buFont typeface="Arial" panose="020B0604020202020204" pitchFamily="34" charset="0"/>
              <a:buChar char="•"/>
              <a:defRPr sz="2000"/>
            </a:lvl3pPr>
            <a:lvl4pPr marL="1600200" indent="-228600">
              <a:buFont typeface="Arial" panose="020B0604020202020204" pitchFamily="34" charset="0"/>
              <a:buChar char="•"/>
              <a:defRPr sz="2000"/>
            </a:lvl4pPr>
            <a:lvl5pPr marL="2057400" indent="-228600">
              <a:buFont typeface="Arial" panose="020B0604020202020204" pitchFamily="34" charset="0"/>
              <a:buChar char="•"/>
              <a:defRPr sz="20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1D6E78F8-5885-414A-B8E4-342DF28DDE75}" type="datetime1">
              <a:rPr lang="fi-FI" smtClean="0"/>
              <a:t>29.4.2020</a:t>
            </a:fld>
            <a:endParaRPr lang="fi-FI"/>
          </a:p>
        </p:txBody>
      </p:sp>
      <p:sp>
        <p:nvSpPr>
          <p:cNvPr id="6" name="Alatunnisteen paikkamerkki 5"/>
          <p:cNvSpPr>
            <a:spLocks noGrp="1"/>
          </p:cNvSpPr>
          <p:nvPr>
            <p:ph type="ftr" sz="quarter" idx="11"/>
          </p:nvPr>
        </p:nvSpPr>
        <p:spPr/>
        <p:txBody>
          <a:bodyPr/>
          <a:lstStyle/>
          <a:p>
            <a:r>
              <a:rPr lang="fi-FI"/>
              <a:t>mieli.fi</a:t>
            </a:r>
          </a:p>
        </p:txBody>
      </p:sp>
      <p:sp>
        <p:nvSpPr>
          <p:cNvPr id="7" name="Dian numeron paikkamerkki 6"/>
          <p:cNvSpPr>
            <a:spLocks noGrp="1"/>
          </p:cNvSpPr>
          <p:nvPr>
            <p:ph type="sldNum" sz="quarter" idx="12"/>
          </p:nvPr>
        </p:nvSpPr>
        <p:spPr/>
        <p:txBody>
          <a:bodyPr/>
          <a:lstStyle/>
          <a:p>
            <a:fld id="{29F13F21-89A0-4E12-8E58-753F65C13159}" type="slidenum">
              <a:rPr lang="fi-FI" smtClean="0"/>
              <a:t>‹#›</a:t>
            </a:fld>
            <a:endParaRPr lang="fi-FI"/>
          </a:p>
        </p:txBody>
      </p:sp>
    </p:spTree>
    <p:extLst>
      <p:ext uri="{BB962C8B-B14F-4D97-AF65-F5344CB8AC3E}">
        <p14:creationId xmlns:p14="http://schemas.microsoft.com/office/powerpoint/2010/main" val="1254458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eljä sisältökohdetta">
    <p:spTree>
      <p:nvGrpSpPr>
        <p:cNvPr id="1" name=""/>
        <p:cNvGrpSpPr/>
        <p:nvPr/>
      </p:nvGrpSpPr>
      <p:grpSpPr>
        <a:xfrm>
          <a:off x="0" y="0"/>
          <a:ext cx="0" cy="0"/>
          <a:chOff x="0" y="0"/>
          <a:chExt cx="0" cy="0"/>
        </a:xfrm>
      </p:grpSpPr>
      <p:sp>
        <p:nvSpPr>
          <p:cNvPr id="4" name="Päivämäärän paikkamerkki 3"/>
          <p:cNvSpPr>
            <a:spLocks noGrp="1"/>
          </p:cNvSpPr>
          <p:nvPr>
            <p:ph type="dt" sz="half" idx="10"/>
          </p:nvPr>
        </p:nvSpPr>
        <p:spPr/>
        <p:txBody>
          <a:bodyPr/>
          <a:lstStyle/>
          <a:p>
            <a:fld id="{A25E28A1-CDA2-4D84-A2DD-E7B30209A17C}" type="datetime1">
              <a:rPr lang="fi-FI" smtClean="0"/>
              <a:t>29.4.2020</a:t>
            </a:fld>
            <a:endParaRPr lang="fi-FI"/>
          </a:p>
        </p:txBody>
      </p:sp>
      <p:sp>
        <p:nvSpPr>
          <p:cNvPr id="5" name="Alatunnisteen paikkamerkki 4"/>
          <p:cNvSpPr>
            <a:spLocks noGrp="1"/>
          </p:cNvSpPr>
          <p:nvPr>
            <p:ph type="ftr" sz="quarter" idx="11"/>
          </p:nvPr>
        </p:nvSpPr>
        <p:spPr/>
        <p:txBody>
          <a:bodyPr/>
          <a:lstStyle/>
          <a:p>
            <a:r>
              <a:rPr lang="fi-FI"/>
              <a:t>mieli.fi</a:t>
            </a:r>
          </a:p>
        </p:txBody>
      </p:sp>
      <p:sp>
        <p:nvSpPr>
          <p:cNvPr id="6" name="Dian numeron paikkamerkki 5"/>
          <p:cNvSpPr>
            <a:spLocks noGrp="1"/>
          </p:cNvSpPr>
          <p:nvPr>
            <p:ph type="sldNum" sz="quarter" idx="12"/>
          </p:nvPr>
        </p:nvSpPr>
        <p:spPr/>
        <p:txBody>
          <a:bodyPr/>
          <a:lstStyle/>
          <a:p>
            <a:fld id="{29F13F21-89A0-4E12-8E58-753F65C13159}" type="slidenum">
              <a:rPr lang="fi-FI" smtClean="0"/>
              <a:t>‹#›</a:t>
            </a:fld>
            <a:endParaRPr lang="fi-FI"/>
          </a:p>
        </p:txBody>
      </p:sp>
      <p:sp>
        <p:nvSpPr>
          <p:cNvPr id="11" name="Sisällön paikkamerkki 2"/>
          <p:cNvSpPr>
            <a:spLocks noGrp="1"/>
          </p:cNvSpPr>
          <p:nvPr>
            <p:ph idx="15"/>
          </p:nvPr>
        </p:nvSpPr>
        <p:spPr>
          <a:xfrm>
            <a:off x="4738914" y="3577773"/>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4" name="Sisällön paikkamerkki 2">
            <a:extLst>
              <a:ext uri="{FF2B5EF4-FFF2-40B4-BE49-F238E27FC236}">
                <a16:creationId xmlns:a16="http://schemas.microsoft.com/office/drawing/2014/main" id="{CC5D4881-9675-4A95-8627-FFDA520AA304}"/>
              </a:ext>
            </a:extLst>
          </p:cNvPr>
          <p:cNvSpPr>
            <a:spLocks noGrp="1"/>
          </p:cNvSpPr>
          <p:nvPr>
            <p:ph idx="17"/>
          </p:nvPr>
        </p:nvSpPr>
        <p:spPr>
          <a:xfrm>
            <a:off x="457200" y="3577773"/>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2" name="Sisällön paikkamerkki 2">
            <a:extLst>
              <a:ext uri="{FF2B5EF4-FFF2-40B4-BE49-F238E27FC236}">
                <a16:creationId xmlns:a16="http://schemas.microsoft.com/office/drawing/2014/main" id="{20748476-3234-49A9-926D-D1EBEA693DA0}"/>
              </a:ext>
            </a:extLst>
          </p:cNvPr>
          <p:cNvSpPr>
            <a:spLocks noGrp="1"/>
          </p:cNvSpPr>
          <p:nvPr>
            <p:ph idx="18"/>
          </p:nvPr>
        </p:nvSpPr>
        <p:spPr>
          <a:xfrm>
            <a:off x="4738914" y="477947"/>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9" name="Sisällön paikkamerkki 2">
            <a:extLst>
              <a:ext uri="{FF2B5EF4-FFF2-40B4-BE49-F238E27FC236}">
                <a16:creationId xmlns:a16="http://schemas.microsoft.com/office/drawing/2014/main" id="{8D8FFB7D-3D2D-4CA9-A61B-612C1868AED2}"/>
              </a:ext>
            </a:extLst>
          </p:cNvPr>
          <p:cNvSpPr>
            <a:spLocks noGrp="1"/>
          </p:cNvSpPr>
          <p:nvPr>
            <p:ph idx="19"/>
          </p:nvPr>
        </p:nvSpPr>
        <p:spPr>
          <a:xfrm>
            <a:off x="457200" y="476672"/>
            <a:ext cx="3960000" cy="2612570"/>
          </a:xfrm>
        </p:spPr>
        <p:txBody>
          <a:bodyPr>
            <a:normAutofit/>
          </a:bodyPr>
          <a:lstStyle>
            <a:lvl1pPr marL="180975" indent="-180975">
              <a:lnSpc>
                <a:spcPct val="95000"/>
              </a:lnSpc>
              <a:buFont typeface="Arial" panose="020B0604020202020204" pitchFamily="34" charset="0"/>
              <a:buChar char="•"/>
              <a:defRPr sz="2000">
                <a:latin typeface="+mn-lt"/>
              </a:defRPr>
            </a:lvl1pPr>
            <a:lvl2pPr marL="361950" indent="-180975">
              <a:lnSpc>
                <a:spcPct val="95000"/>
              </a:lnSpc>
              <a:buFont typeface="Arial" panose="020B0604020202020204" pitchFamily="34" charset="0"/>
              <a:buChar char="•"/>
              <a:defRPr sz="1600">
                <a:latin typeface="+mn-lt"/>
              </a:defRPr>
            </a:lvl2pPr>
            <a:lvl3pPr marL="534988" indent="-174625">
              <a:lnSpc>
                <a:spcPct val="95000"/>
              </a:lnSpc>
              <a:buFont typeface="Arial" panose="020B0604020202020204" pitchFamily="34" charset="0"/>
              <a:buChar char="•"/>
              <a:defRPr sz="1600">
                <a:latin typeface="+mn-lt"/>
              </a:defRPr>
            </a:lvl3pPr>
            <a:lvl4pPr marL="715963" indent="-180975">
              <a:lnSpc>
                <a:spcPct val="95000"/>
              </a:lnSpc>
              <a:buFont typeface="Arial" panose="020B0604020202020204" pitchFamily="34" charset="0"/>
              <a:buChar char="•"/>
              <a:defRPr sz="1600">
                <a:latin typeface="+mn-lt"/>
              </a:defRPr>
            </a:lvl4pPr>
            <a:lvl5pPr marL="896938" indent="-180975">
              <a:lnSpc>
                <a:spcPct val="95000"/>
              </a:lnSpc>
              <a:buFont typeface="Arial" panose="020B0604020202020204" pitchFamily="34" charset="0"/>
              <a:buChar char="•"/>
              <a:defRPr sz="1600">
                <a:latin typeface="+mn-l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046667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57200" y="457200"/>
            <a:ext cx="8229600" cy="955576"/>
          </a:xfrm>
          <a:prstGeom prst="rect">
            <a:avLst/>
          </a:prstGeom>
        </p:spPr>
        <p:txBody>
          <a:bodyPr vert="horz" lIns="91440" tIns="45720" rIns="91440" bIns="45720" rtlCol="0" anchor="t" anchorCtr="0">
            <a:noAutofit/>
          </a:bodyPr>
          <a:lstStyle/>
          <a:p>
            <a:r>
              <a:rPr lang="fi-FI"/>
              <a:t>Muokkaa </a:t>
            </a:r>
            <a:r>
              <a:rPr lang="fi-FI" err="1"/>
              <a:t>perustyyl</a:t>
            </a:r>
            <a:r>
              <a:rPr lang="fi-FI"/>
              <a:t>. </a:t>
            </a:r>
            <a:r>
              <a:rPr lang="fi-FI" err="1"/>
              <a:t>napsautt</a:t>
            </a:r>
            <a:r>
              <a:rPr lang="fi-FI"/>
              <a:t>.</a:t>
            </a:r>
          </a:p>
        </p:txBody>
      </p:sp>
      <p:sp>
        <p:nvSpPr>
          <p:cNvPr id="3" name="Tekstin paikkamerkki 2"/>
          <p:cNvSpPr>
            <a:spLocks noGrp="1"/>
          </p:cNvSpPr>
          <p:nvPr>
            <p:ph type="body" idx="1"/>
          </p:nvPr>
        </p:nvSpPr>
        <p:spPr>
          <a:xfrm>
            <a:off x="457200" y="1670400"/>
            <a:ext cx="8229600" cy="4457020"/>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457200" y="6495691"/>
            <a:ext cx="1018456" cy="265293"/>
          </a:xfrm>
          <a:prstGeom prst="rect">
            <a:avLst/>
          </a:prstGeom>
        </p:spPr>
        <p:txBody>
          <a:bodyPr vert="horz" lIns="91440" tIns="45720" rIns="91440" bIns="45720" rtlCol="0" anchor="ctr"/>
          <a:lstStyle>
            <a:lvl1pPr algn="l">
              <a:defRPr sz="1100">
                <a:solidFill>
                  <a:schemeClr val="tx2"/>
                </a:solidFill>
                <a:latin typeface="+mn-lt"/>
              </a:defRPr>
            </a:lvl1pPr>
          </a:lstStyle>
          <a:p>
            <a:fld id="{C1F327FC-69F5-461D-8496-75C660C7DF94}" type="datetime1">
              <a:rPr lang="fi-FI" smtClean="0"/>
              <a:t>29.4.2020</a:t>
            </a:fld>
            <a:endParaRPr lang="fi-FI"/>
          </a:p>
        </p:txBody>
      </p:sp>
      <p:sp>
        <p:nvSpPr>
          <p:cNvPr id="5" name="Alatunnisteen paikkamerkki 4"/>
          <p:cNvSpPr>
            <a:spLocks noGrp="1"/>
          </p:cNvSpPr>
          <p:nvPr>
            <p:ph type="ftr" sz="quarter" idx="3"/>
          </p:nvPr>
        </p:nvSpPr>
        <p:spPr>
          <a:xfrm>
            <a:off x="5508104" y="6495691"/>
            <a:ext cx="2232248" cy="265293"/>
          </a:xfrm>
          <a:prstGeom prst="rect">
            <a:avLst/>
          </a:prstGeom>
        </p:spPr>
        <p:txBody>
          <a:bodyPr vert="horz" lIns="91440" tIns="45720" rIns="91440" bIns="45720" rtlCol="0" anchor="ctr"/>
          <a:lstStyle>
            <a:lvl1pPr algn="r">
              <a:defRPr sz="1100">
                <a:solidFill>
                  <a:schemeClr val="tx2"/>
                </a:solidFill>
                <a:latin typeface="+mn-lt"/>
              </a:defRPr>
            </a:lvl1pPr>
          </a:lstStyle>
          <a:p>
            <a:r>
              <a:rPr lang="fi-FI"/>
              <a:t>mieli.fi</a:t>
            </a:r>
          </a:p>
        </p:txBody>
      </p:sp>
      <p:sp>
        <p:nvSpPr>
          <p:cNvPr id="6" name="Dian numeron paikkamerkki 5"/>
          <p:cNvSpPr>
            <a:spLocks noGrp="1"/>
          </p:cNvSpPr>
          <p:nvPr>
            <p:ph type="sldNum" sz="quarter" idx="4"/>
          </p:nvPr>
        </p:nvSpPr>
        <p:spPr>
          <a:xfrm>
            <a:off x="1812086" y="6495691"/>
            <a:ext cx="971128" cy="265293"/>
          </a:xfrm>
          <a:prstGeom prst="rect">
            <a:avLst/>
          </a:prstGeom>
        </p:spPr>
        <p:txBody>
          <a:bodyPr vert="horz" lIns="91440" tIns="45720" rIns="91440" bIns="45720" rtlCol="0" anchor="ctr"/>
          <a:lstStyle>
            <a:lvl1pPr algn="l">
              <a:defRPr sz="1100">
                <a:solidFill>
                  <a:schemeClr val="tx2"/>
                </a:solidFill>
                <a:latin typeface="+mn-lt"/>
              </a:defRPr>
            </a:lvl1pPr>
          </a:lstStyle>
          <a:p>
            <a:fld id="{29F13F21-89A0-4E12-8E58-753F65C13159}" type="slidenum">
              <a:rPr lang="fi-FI" smtClean="0"/>
              <a:pPr/>
              <a:t>‹#›</a:t>
            </a:fld>
            <a:endParaRPr lang="fi-FI"/>
          </a:p>
        </p:txBody>
      </p:sp>
      <p:grpSp>
        <p:nvGrpSpPr>
          <p:cNvPr id="7" name="Ryhmä 6"/>
          <p:cNvGrpSpPr/>
          <p:nvPr/>
        </p:nvGrpSpPr>
        <p:grpSpPr bwMode="black">
          <a:xfrm>
            <a:off x="8129634" y="6527005"/>
            <a:ext cx="473725" cy="152857"/>
            <a:chOff x="584654" y="1629456"/>
            <a:chExt cx="7989888" cy="2578100"/>
          </a:xfrm>
          <a:solidFill>
            <a:srgbClr val="00FF3C"/>
          </a:solidFill>
        </p:grpSpPr>
        <p:sp>
          <p:nvSpPr>
            <p:cNvPr id="17" name="Freeform 6"/>
            <p:cNvSpPr>
              <a:spLocks/>
            </p:cNvSpPr>
            <p:nvPr userDrawn="1"/>
          </p:nvSpPr>
          <p:spPr bwMode="black">
            <a:xfrm>
              <a:off x="6950529" y="1723118"/>
              <a:ext cx="576262" cy="2463800"/>
            </a:xfrm>
            <a:custGeom>
              <a:avLst/>
              <a:gdLst>
                <a:gd name="T0" fmla="*/ 1059 w 2119"/>
                <a:gd name="T1" fmla="*/ 9052 h 9052"/>
                <a:gd name="T2" fmla="*/ 0 w 2119"/>
                <a:gd name="T3" fmla="*/ 7992 h 9052"/>
                <a:gd name="T4" fmla="*/ 0 w 2119"/>
                <a:gd name="T5" fmla="*/ 1060 h 9052"/>
                <a:gd name="T6" fmla="*/ 1059 w 2119"/>
                <a:gd name="T7" fmla="*/ 0 h 9052"/>
                <a:gd name="T8" fmla="*/ 2119 w 2119"/>
                <a:gd name="T9" fmla="*/ 1060 h 9052"/>
                <a:gd name="T10" fmla="*/ 2119 w 2119"/>
                <a:gd name="T11" fmla="*/ 7992 h 9052"/>
                <a:gd name="T12" fmla="*/ 1059 w 2119"/>
                <a:gd name="T13" fmla="*/ 9052 h 9052"/>
              </a:gdLst>
              <a:ahLst/>
              <a:cxnLst>
                <a:cxn ang="0">
                  <a:pos x="T0" y="T1"/>
                </a:cxn>
                <a:cxn ang="0">
                  <a:pos x="T2" y="T3"/>
                </a:cxn>
                <a:cxn ang="0">
                  <a:pos x="T4" y="T5"/>
                </a:cxn>
                <a:cxn ang="0">
                  <a:pos x="T6" y="T7"/>
                </a:cxn>
                <a:cxn ang="0">
                  <a:pos x="T8" y="T9"/>
                </a:cxn>
                <a:cxn ang="0">
                  <a:pos x="T10" y="T11"/>
                </a:cxn>
                <a:cxn ang="0">
                  <a:pos x="T12" y="T13"/>
                </a:cxn>
              </a:cxnLst>
              <a:rect l="0" t="0" r="r" b="b"/>
              <a:pathLst>
                <a:path w="2119" h="9052">
                  <a:moveTo>
                    <a:pt x="1059" y="9052"/>
                  </a:moveTo>
                  <a:cubicBezTo>
                    <a:pt x="474" y="9052"/>
                    <a:pt x="0" y="8577"/>
                    <a:pt x="0" y="7992"/>
                  </a:cubicBezTo>
                  <a:lnTo>
                    <a:pt x="0" y="1060"/>
                  </a:lnTo>
                  <a:cubicBezTo>
                    <a:pt x="0" y="475"/>
                    <a:pt x="474" y="0"/>
                    <a:pt x="1059" y="0"/>
                  </a:cubicBezTo>
                  <a:cubicBezTo>
                    <a:pt x="1644" y="0"/>
                    <a:pt x="2119" y="475"/>
                    <a:pt x="2119" y="1060"/>
                  </a:cubicBezTo>
                  <a:lnTo>
                    <a:pt x="2119" y="7992"/>
                  </a:lnTo>
                  <a:cubicBezTo>
                    <a:pt x="2119" y="8577"/>
                    <a:pt x="1644" y="9052"/>
                    <a:pt x="1059" y="9052"/>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solidFill>
                  <a:schemeClr val="tx2"/>
                </a:solidFill>
              </a:endParaRPr>
            </a:p>
          </p:txBody>
        </p:sp>
        <p:sp>
          <p:nvSpPr>
            <p:cNvPr id="18" name="Freeform 7"/>
            <p:cNvSpPr>
              <a:spLocks/>
            </p:cNvSpPr>
            <p:nvPr userDrawn="1"/>
          </p:nvSpPr>
          <p:spPr bwMode="black">
            <a:xfrm>
              <a:off x="4810579" y="2427968"/>
              <a:ext cx="1778000" cy="1779588"/>
            </a:xfrm>
            <a:custGeom>
              <a:avLst/>
              <a:gdLst>
                <a:gd name="T0" fmla="*/ 6536 w 6536"/>
                <a:gd name="T1" fmla="*/ 3194 h 6537"/>
                <a:gd name="T2" fmla="*/ 3269 w 6536"/>
                <a:gd name="T3" fmla="*/ 0 h 6537"/>
                <a:gd name="T4" fmla="*/ 0 w 6536"/>
                <a:gd name="T5" fmla="*/ 3269 h 6537"/>
                <a:gd name="T6" fmla="*/ 3269 w 6536"/>
                <a:gd name="T7" fmla="*/ 6537 h 6537"/>
                <a:gd name="T8" fmla="*/ 3901 w 6536"/>
                <a:gd name="T9" fmla="*/ 6421 h 6537"/>
                <a:gd name="T10" fmla="*/ 4401 w 6536"/>
                <a:gd name="T11" fmla="*/ 5650 h 6537"/>
                <a:gd name="T12" fmla="*/ 3921 w 6536"/>
                <a:gd name="T13" fmla="*/ 4902 h 6537"/>
                <a:gd name="T14" fmla="*/ 3167 w 6536"/>
                <a:gd name="T15" fmla="*/ 4788 h 6537"/>
                <a:gd name="T16" fmla="*/ 1829 w 6536"/>
                <a:gd name="T17" fmla="*/ 3242 h 6537"/>
                <a:gd name="T18" fmla="*/ 3269 w 6536"/>
                <a:gd name="T19" fmla="*/ 1663 h 6537"/>
                <a:gd name="T20" fmla="*/ 4619 w 6536"/>
                <a:gd name="T21" fmla="*/ 2594 h 6537"/>
                <a:gd name="T22" fmla="*/ 3945 w 6536"/>
                <a:gd name="T23" fmla="*/ 2594 h 6537"/>
                <a:gd name="T24" fmla="*/ 3184 w 6536"/>
                <a:gd name="T25" fmla="*/ 3356 h 6537"/>
                <a:gd name="T26" fmla="*/ 3945 w 6536"/>
                <a:gd name="T27" fmla="*/ 4117 h 6537"/>
                <a:gd name="T28" fmla="*/ 5776 w 6536"/>
                <a:gd name="T29" fmla="*/ 4117 h 6537"/>
                <a:gd name="T30" fmla="*/ 6535 w 6536"/>
                <a:gd name="T31" fmla="*/ 3367 h 6537"/>
                <a:gd name="T32" fmla="*/ 6536 w 6536"/>
                <a:gd name="T33" fmla="*/ 3367 h 6537"/>
                <a:gd name="T34" fmla="*/ 6536 w 6536"/>
                <a:gd name="T35" fmla="*/ 3194 h 6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36" h="6537">
                  <a:moveTo>
                    <a:pt x="6536" y="3194"/>
                  </a:moveTo>
                  <a:cubicBezTo>
                    <a:pt x="6536" y="1371"/>
                    <a:pt x="5138" y="0"/>
                    <a:pt x="3269" y="0"/>
                  </a:cubicBezTo>
                  <a:cubicBezTo>
                    <a:pt x="1463" y="0"/>
                    <a:pt x="0" y="1399"/>
                    <a:pt x="0" y="3269"/>
                  </a:cubicBezTo>
                  <a:cubicBezTo>
                    <a:pt x="0" y="5074"/>
                    <a:pt x="1367" y="6537"/>
                    <a:pt x="3269" y="6537"/>
                  </a:cubicBezTo>
                  <a:cubicBezTo>
                    <a:pt x="3516" y="6537"/>
                    <a:pt x="3746" y="6491"/>
                    <a:pt x="3901" y="6421"/>
                  </a:cubicBezTo>
                  <a:cubicBezTo>
                    <a:pt x="4192" y="6288"/>
                    <a:pt x="4401" y="6017"/>
                    <a:pt x="4401" y="5650"/>
                  </a:cubicBezTo>
                  <a:cubicBezTo>
                    <a:pt x="4401" y="5328"/>
                    <a:pt x="4246" y="5037"/>
                    <a:pt x="3921" y="4902"/>
                  </a:cubicBezTo>
                  <a:cubicBezTo>
                    <a:pt x="3717" y="4818"/>
                    <a:pt x="3427" y="4814"/>
                    <a:pt x="3167" y="4788"/>
                  </a:cubicBezTo>
                  <a:cubicBezTo>
                    <a:pt x="2393" y="4709"/>
                    <a:pt x="1829" y="4112"/>
                    <a:pt x="1829" y="3242"/>
                  </a:cubicBezTo>
                  <a:cubicBezTo>
                    <a:pt x="1829" y="2290"/>
                    <a:pt x="2528" y="1697"/>
                    <a:pt x="3269" y="1663"/>
                  </a:cubicBezTo>
                  <a:cubicBezTo>
                    <a:pt x="4176" y="1621"/>
                    <a:pt x="4619" y="2239"/>
                    <a:pt x="4619" y="2594"/>
                  </a:cubicBezTo>
                  <a:lnTo>
                    <a:pt x="3945" y="2594"/>
                  </a:lnTo>
                  <a:cubicBezTo>
                    <a:pt x="3525" y="2594"/>
                    <a:pt x="3184" y="2935"/>
                    <a:pt x="3184" y="3356"/>
                  </a:cubicBezTo>
                  <a:cubicBezTo>
                    <a:pt x="3184" y="3776"/>
                    <a:pt x="3525" y="4117"/>
                    <a:pt x="3945" y="4117"/>
                  </a:cubicBezTo>
                  <a:lnTo>
                    <a:pt x="5776" y="4117"/>
                  </a:lnTo>
                  <a:cubicBezTo>
                    <a:pt x="6193" y="4117"/>
                    <a:pt x="6529" y="3782"/>
                    <a:pt x="6535" y="3367"/>
                  </a:cubicBezTo>
                  <a:lnTo>
                    <a:pt x="6536" y="3367"/>
                  </a:lnTo>
                  <a:lnTo>
                    <a:pt x="6536" y="3194"/>
                  </a:lnTo>
                  <a:close/>
                </a:path>
              </a:pathLst>
            </a:custGeom>
            <a:grpFill/>
            <a:ln>
              <a:noFill/>
            </a:ln>
          </p:spPr>
          <p:txBody>
            <a:bodyPr vert="horz" wrap="square" lIns="91440" tIns="45720" rIns="91440" bIns="45720" numCol="1" anchor="t" anchorCtr="0" compatLnSpc="1">
              <a:prstTxWarp prst="textNoShape">
                <a:avLst/>
              </a:prstTxWarp>
            </a:bodyPr>
            <a:lstStyle/>
            <a:p>
              <a:endParaRPr lang="fi-FI">
                <a:solidFill>
                  <a:schemeClr val="tx2"/>
                </a:solidFill>
              </a:endParaRPr>
            </a:p>
          </p:txBody>
        </p:sp>
        <p:sp>
          <p:nvSpPr>
            <p:cNvPr id="19" name="Freeform 8"/>
            <p:cNvSpPr>
              <a:spLocks/>
            </p:cNvSpPr>
            <p:nvPr userDrawn="1"/>
          </p:nvSpPr>
          <p:spPr bwMode="black">
            <a:xfrm>
              <a:off x="3848554" y="2445431"/>
              <a:ext cx="576262" cy="1741488"/>
            </a:xfrm>
            <a:custGeom>
              <a:avLst/>
              <a:gdLst>
                <a:gd name="T0" fmla="*/ 1059 w 2119"/>
                <a:gd name="T1" fmla="*/ 0 h 6394"/>
                <a:gd name="T2" fmla="*/ 2119 w 2119"/>
                <a:gd name="T3" fmla="*/ 1060 h 6394"/>
                <a:gd name="T4" fmla="*/ 2119 w 2119"/>
                <a:gd name="T5" fmla="*/ 5334 h 6394"/>
                <a:gd name="T6" fmla="*/ 1059 w 2119"/>
                <a:gd name="T7" fmla="*/ 6394 h 6394"/>
                <a:gd name="T8" fmla="*/ 0 w 2119"/>
                <a:gd name="T9" fmla="*/ 5334 h 6394"/>
                <a:gd name="T10" fmla="*/ 0 w 2119"/>
                <a:gd name="T11" fmla="*/ 1060 h 6394"/>
                <a:gd name="T12" fmla="*/ 1059 w 2119"/>
                <a:gd name="T13" fmla="*/ 0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0"/>
                  </a:moveTo>
                  <a:cubicBezTo>
                    <a:pt x="1645" y="0"/>
                    <a:pt x="2119" y="475"/>
                    <a:pt x="2119" y="1060"/>
                  </a:cubicBezTo>
                  <a:lnTo>
                    <a:pt x="2119" y="5334"/>
                  </a:lnTo>
                  <a:cubicBezTo>
                    <a:pt x="2119" y="5919"/>
                    <a:pt x="1645" y="6394"/>
                    <a:pt x="1059" y="6394"/>
                  </a:cubicBezTo>
                  <a:cubicBezTo>
                    <a:pt x="474" y="6394"/>
                    <a:pt x="0" y="5919"/>
                    <a:pt x="0" y="5334"/>
                  </a:cubicBezTo>
                  <a:lnTo>
                    <a:pt x="0" y="1060"/>
                  </a:lnTo>
                  <a:cubicBezTo>
                    <a:pt x="0" y="475"/>
                    <a:pt x="474" y="0"/>
                    <a:pt x="105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solidFill>
                  <a:schemeClr val="tx2"/>
                </a:solidFill>
              </a:endParaRPr>
            </a:p>
          </p:txBody>
        </p:sp>
        <p:sp>
          <p:nvSpPr>
            <p:cNvPr id="20" name="Oval 9"/>
            <p:cNvSpPr>
              <a:spLocks noChangeArrowheads="1"/>
            </p:cNvSpPr>
            <p:nvPr userDrawn="1"/>
          </p:nvSpPr>
          <p:spPr bwMode="black">
            <a:xfrm>
              <a:off x="3819979" y="1629456"/>
              <a:ext cx="633412" cy="633413"/>
            </a:xfrm>
            <a:prstGeom prst="ellipse">
              <a:avLst/>
            </a:prstGeom>
            <a:grpFill/>
            <a:ln>
              <a:noFill/>
            </a:ln>
          </p:spPr>
          <p:txBody>
            <a:bodyPr vert="horz" wrap="square" lIns="91440" tIns="45720" rIns="91440" bIns="45720" numCol="1" anchor="t" anchorCtr="0" compatLnSpc="1">
              <a:prstTxWarp prst="textNoShape">
                <a:avLst/>
              </a:prstTxWarp>
            </a:bodyPr>
            <a:lstStyle/>
            <a:p>
              <a:endParaRPr lang="fi-FI">
                <a:solidFill>
                  <a:schemeClr val="tx2"/>
                </a:solidFill>
              </a:endParaRPr>
            </a:p>
          </p:txBody>
        </p:sp>
        <p:sp>
          <p:nvSpPr>
            <p:cNvPr id="21" name="Freeform 10"/>
            <p:cNvSpPr>
              <a:spLocks/>
            </p:cNvSpPr>
            <p:nvPr userDrawn="1"/>
          </p:nvSpPr>
          <p:spPr bwMode="black">
            <a:xfrm>
              <a:off x="7969704" y="2445431"/>
              <a:ext cx="576262" cy="1741488"/>
            </a:xfrm>
            <a:custGeom>
              <a:avLst/>
              <a:gdLst>
                <a:gd name="T0" fmla="*/ 1059 w 2119"/>
                <a:gd name="T1" fmla="*/ 6394 h 6394"/>
                <a:gd name="T2" fmla="*/ 0 w 2119"/>
                <a:gd name="T3" fmla="*/ 5334 h 6394"/>
                <a:gd name="T4" fmla="*/ 0 w 2119"/>
                <a:gd name="T5" fmla="*/ 1060 h 6394"/>
                <a:gd name="T6" fmla="*/ 1059 w 2119"/>
                <a:gd name="T7" fmla="*/ 0 h 6394"/>
                <a:gd name="T8" fmla="*/ 2119 w 2119"/>
                <a:gd name="T9" fmla="*/ 1060 h 6394"/>
                <a:gd name="T10" fmla="*/ 2119 w 2119"/>
                <a:gd name="T11" fmla="*/ 5334 h 6394"/>
                <a:gd name="T12" fmla="*/ 1059 w 2119"/>
                <a:gd name="T13" fmla="*/ 6394 h 6394"/>
              </a:gdLst>
              <a:ahLst/>
              <a:cxnLst>
                <a:cxn ang="0">
                  <a:pos x="T0" y="T1"/>
                </a:cxn>
                <a:cxn ang="0">
                  <a:pos x="T2" y="T3"/>
                </a:cxn>
                <a:cxn ang="0">
                  <a:pos x="T4" y="T5"/>
                </a:cxn>
                <a:cxn ang="0">
                  <a:pos x="T6" y="T7"/>
                </a:cxn>
                <a:cxn ang="0">
                  <a:pos x="T8" y="T9"/>
                </a:cxn>
                <a:cxn ang="0">
                  <a:pos x="T10" y="T11"/>
                </a:cxn>
                <a:cxn ang="0">
                  <a:pos x="T12" y="T13"/>
                </a:cxn>
              </a:cxnLst>
              <a:rect l="0" t="0" r="r" b="b"/>
              <a:pathLst>
                <a:path w="2119" h="6394">
                  <a:moveTo>
                    <a:pt x="1059" y="6394"/>
                  </a:moveTo>
                  <a:cubicBezTo>
                    <a:pt x="474" y="6394"/>
                    <a:pt x="0" y="5919"/>
                    <a:pt x="0" y="5334"/>
                  </a:cubicBezTo>
                  <a:lnTo>
                    <a:pt x="0" y="1060"/>
                  </a:lnTo>
                  <a:cubicBezTo>
                    <a:pt x="0" y="475"/>
                    <a:pt x="474" y="0"/>
                    <a:pt x="1059" y="0"/>
                  </a:cubicBezTo>
                  <a:cubicBezTo>
                    <a:pt x="1645" y="0"/>
                    <a:pt x="2119" y="475"/>
                    <a:pt x="2119" y="1060"/>
                  </a:cubicBezTo>
                  <a:lnTo>
                    <a:pt x="2119" y="5334"/>
                  </a:lnTo>
                  <a:cubicBezTo>
                    <a:pt x="2119" y="5919"/>
                    <a:pt x="1645" y="6394"/>
                    <a:pt x="1059" y="6394"/>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solidFill>
                  <a:schemeClr val="tx2"/>
                </a:solidFill>
              </a:endParaRPr>
            </a:p>
          </p:txBody>
        </p:sp>
        <p:sp>
          <p:nvSpPr>
            <p:cNvPr id="22" name="Oval 11"/>
            <p:cNvSpPr>
              <a:spLocks noChangeArrowheads="1"/>
            </p:cNvSpPr>
            <p:nvPr userDrawn="1"/>
          </p:nvSpPr>
          <p:spPr bwMode="black">
            <a:xfrm>
              <a:off x="7939542" y="1629456"/>
              <a:ext cx="635000" cy="633413"/>
            </a:xfrm>
            <a:prstGeom prst="ellipse">
              <a:avLst/>
            </a:prstGeom>
            <a:grpFill/>
            <a:ln>
              <a:noFill/>
            </a:ln>
          </p:spPr>
          <p:txBody>
            <a:bodyPr vert="horz" wrap="square" lIns="91440" tIns="45720" rIns="91440" bIns="45720" numCol="1" anchor="t" anchorCtr="0" compatLnSpc="1">
              <a:prstTxWarp prst="textNoShape">
                <a:avLst/>
              </a:prstTxWarp>
            </a:bodyPr>
            <a:lstStyle/>
            <a:p>
              <a:endParaRPr lang="fi-FI">
                <a:solidFill>
                  <a:schemeClr val="tx2"/>
                </a:solidFill>
              </a:endParaRPr>
            </a:p>
          </p:txBody>
        </p:sp>
        <p:sp>
          <p:nvSpPr>
            <p:cNvPr id="23" name="Freeform 12"/>
            <p:cNvSpPr>
              <a:spLocks/>
            </p:cNvSpPr>
            <p:nvPr userDrawn="1"/>
          </p:nvSpPr>
          <p:spPr bwMode="black">
            <a:xfrm>
              <a:off x="584654" y="2410506"/>
              <a:ext cx="2809875" cy="1776413"/>
            </a:xfrm>
            <a:custGeom>
              <a:avLst/>
              <a:gdLst>
                <a:gd name="T0" fmla="*/ 7270 w 10328"/>
                <a:gd name="T1" fmla="*/ 79 h 6526"/>
                <a:gd name="T2" fmla="*/ 5164 w 10328"/>
                <a:gd name="T3" fmla="*/ 1216 h 6526"/>
                <a:gd name="T4" fmla="*/ 5164 w 10328"/>
                <a:gd name="T5" fmla="*/ 1216 h 6526"/>
                <a:gd name="T6" fmla="*/ 3058 w 10328"/>
                <a:gd name="T7" fmla="*/ 79 h 6526"/>
                <a:gd name="T8" fmla="*/ 0 w 10328"/>
                <a:gd name="T9" fmla="*/ 3009 h 6526"/>
                <a:gd name="T10" fmla="*/ 0 w 10328"/>
                <a:gd name="T11" fmla="*/ 5505 h 6526"/>
                <a:gd name="T12" fmla="*/ 72 w 10328"/>
                <a:gd name="T13" fmla="*/ 5846 h 6526"/>
                <a:gd name="T14" fmla="*/ 1060 w 10328"/>
                <a:gd name="T15" fmla="*/ 6526 h 6526"/>
                <a:gd name="T16" fmla="*/ 2081 w 10328"/>
                <a:gd name="T17" fmla="*/ 5749 h 6526"/>
                <a:gd name="T18" fmla="*/ 2119 w 10328"/>
                <a:gd name="T19" fmla="*/ 5505 h 6526"/>
                <a:gd name="T20" fmla="*/ 2119 w 10328"/>
                <a:gd name="T21" fmla="*/ 2965 h 6526"/>
                <a:gd name="T22" fmla="*/ 3133 w 10328"/>
                <a:gd name="T23" fmla="*/ 1951 h 6526"/>
                <a:gd name="T24" fmla="*/ 4145 w 10328"/>
                <a:gd name="T25" fmla="*/ 2965 h 6526"/>
                <a:gd name="T26" fmla="*/ 4145 w 10328"/>
                <a:gd name="T27" fmla="*/ 4019 h 6526"/>
                <a:gd name="T28" fmla="*/ 5164 w 10328"/>
                <a:gd name="T29" fmla="*/ 4972 h 6526"/>
                <a:gd name="T30" fmla="*/ 5164 w 10328"/>
                <a:gd name="T31" fmla="*/ 4972 h 6526"/>
                <a:gd name="T32" fmla="*/ 5164 w 10328"/>
                <a:gd name="T33" fmla="*/ 4972 h 6526"/>
                <a:gd name="T34" fmla="*/ 6183 w 10328"/>
                <a:gd name="T35" fmla="*/ 4019 h 6526"/>
                <a:gd name="T36" fmla="*/ 6183 w 10328"/>
                <a:gd name="T37" fmla="*/ 2965 h 6526"/>
                <a:gd name="T38" fmla="*/ 7196 w 10328"/>
                <a:gd name="T39" fmla="*/ 1951 h 6526"/>
                <a:gd name="T40" fmla="*/ 8209 w 10328"/>
                <a:gd name="T41" fmla="*/ 2965 h 6526"/>
                <a:gd name="T42" fmla="*/ 8209 w 10328"/>
                <a:gd name="T43" fmla="*/ 5505 h 6526"/>
                <a:gd name="T44" fmla="*/ 8248 w 10328"/>
                <a:gd name="T45" fmla="*/ 5749 h 6526"/>
                <a:gd name="T46" fmla="*/ 9268 w 10328"/>
                <a:gd name="T47" fmla="*/ 6526 h 6526"/>
                <a:gd name="T48" fmla="*/ 10257 w 10328"/>
                <a:gd name="T49" fmla="*/ 5846 h 6526"/>
                <a:gd name="T50" fmla="*/ 10328 w 10328"/>
                <a:gd name="T51" fmla="*/ 5505 h 6526"/>
                <a:gd name="T52" fmla="*/ 10328 w 10328"/>
                <a:gd name="T53" fmla="*/ 3009 h 6526"/>
                <a:gd name="T54" fmla="*/ 7270 w 10328"/>
                <a:gd name="T55" fmla="*/ 79 h 6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328" h="6526">
                  <a:moveTo>
                    <a:pt x="7270" y="79"/>
                  </a:moveTo>
                  <a:cubicBezTo>
                    <a:pt x="6455" y="113"/>
                    <a:pt x="5551" y="614"/>
                    <a:pt x="5164" y="1216"/>
                  </a:cubicBezTo>
                  <a:lnTo>
                    <a:pt x="5164" y="1216"/>
                  </a:lnTo>
                  <a:cubicBezTo>
                    <a:pt x="4777" y="614"/>
                    <a:pt x="3874" y="113"/>
                    <a:pt x="3058" y="79"/>
                  </a:cubicBezTo>
                  <a:cubicBezTo>
                    <a:pt x="1184" y="0"/>
                    <a:pt x="0" y="1228"/>
                    <a:pt x="0" y="3009"/>
                  </a:cubicBezTo>
                  <a:lnTo>
                    <a:pt x="0" y="5505"/>
                  </a:lnTo>
                  <a:cubicBezTo>
                    <a:pt x="0" y="5624"/>
                    <a:pt x="26" y="5739"/>
                    <a:pt x="72" y="5846"/>
                  </a:cubicBezTo>
                  <a:cubicBezTo>
                    <a:pt x="225" y="6244"/>
                    <a:pt x="609" y="6526"/>
                    <a:pt x="1060" y="6526"/>
                  </a:cubicBezTo>
                  <a:cubicBezTo>
                    <a:pt x="1547" y="6526"/>
                    <a:pt x="1957" y="6197"/>
                    <a:pt x="2081" y="5749"/>
                  </a:cubicBezTo>
                  <a:cubicBezTo>
                    <a:pt x="2105" y="5670"/>
                    <a:pt x="2119" y="5589"/>
                    <a:pt x="2119" y="5505"/>
                  </a:cubicBezTo>
                  <a:lnTo>
                    <a:pt x="2119" y="2965"/>
                  </a:lnTo>
                  <a:cubicBezTo>
                    <a:pt x="2119" y="2405"/>
                    <a:pt x="2573" y="1951"/>
                    <a:pt x="3133" y="1951"/>
                  </a:cubicBezTo>
                  <a:cubicBezTo>
                    <a:pt x="3693" y="1951"/>
                    <a:pt x="4145" y="2405"/>
                    <a:pt x="4145" y="2965"/>
                  </a:cubicBezTo>
                  <a:lnTo>
                    <a:pt x="4145" y="4019"/>
                  </a:lnTo>
                  <a:cubicBezTo>
                    <a:pt x="4145" y="4545"/>
                    <a:pt x="4638" y="4972"/>
                    <a:pt x="5164" y="4972"/>
                  </a:cubicBezTo>
                  <a:lnTo>
                    <a:pt x="5164" y="4972"/>
                  </a:lnTo>
                  <a:lnTo>
                    <a:pt x="5164" y="4972"/>
                  </a:lnTo>
                  <a:cubicBezTo>
                    <a:pt x="5690" y="4972"/>
                    <a:pt x="6183" y="4545"/>
                    <a:pt x="6183" y="4019"/>
                  </a:cubicBezTo>
                  <a:lnTo>
                    <a:pt x="6183" y="2965"/>
                  </a:lnTo>
                  <a:cubicBezTo>
                    <a:pt x="6183" y="2405"/>
                    <a:pt x="6636" y="1951"/>
                    <a:pt x="7196" y="1951"/>
                  </a:cubicBezTo>
                  <a:cubicBezTo>
                    <a:pt x="7755" y="1951"/>
                    <a:pt x="8209" y="2405"/>
                    <a:pt x="8209" y="2965"/>
                  </a:cubicBezTo>
                  <a:lnTo>
                    <a:pt x="8209" y="5505"/>
                  </a:lnTo>
                  <a:cubicBezTo>
                    <a:pt x="8209" y="5589"/>
                    <a:pt x="8224" y="5670"/>
                    <a:pt x="8248" y="5749"/>
                  </a:cubicBezTo>
                  <a:cubicBezTo>
                    <a:pt x="8372" y="6197"/>
                    <a:pt x="8781" y="6526"/>
                    <a:pt x="9268" y="6526"/>
                  </a:cubicBezTo>
                  <a:cubicBezTo>
                    <a:pt x="9719" y="6526"/>
                    <a:pt x="10104" y="6244"/>
                    <a:pt x="10257" y="5846"/>
                  </a:cubicBezTo>
                  <a:cubicBezTo>
                    <a:pt x="10302" y="5739"/>
                    <a:pt x="10328" y="5624"/>
                    <a:pt x="10328" y="5505"/>
                  </a:cubicBezTo>
                  <a:lnTo>
                    <a:pt x="10328" y="3009"/>
                  </a:lnTo>
                  <a:cubicBezTo>
                    <a:pt x="10328" y="1228"/>
                    <a:pt x="9144" y="0"/>
                    <a:pt x="7270" y="79"/>
                  </a:cubicBezTo>
                  <a:close/>
                </a:path>
              </a:pathLst>
            </a:custGeom>
            <a:grpFill/>
            <a:ln>
              <a:noFill/>
            </a:ln>
          </p:spPr>
          <p:txBody>
            <a:bodyPr vert="horz" wrap="square" lIns="91440" tIns="45720" rIns="91440" bIns="45720" numCol="1" anchor="t" anchorCtr="0" compatLnSpc="1">
              <a:prstTxWarp prst="textNoShape">
                <a:avLst/>
              </a:prstTxWarp>
            </a:bodyPr>
            <a:lstStyle/>
            <a:p>
              <a:endParaRPr lang="fi-FI">
                <a:solidFill>
                  <a:schemeClr val="tx2"/>
                </a:solidFill>
              </a:endParaRPr>
            </a:p>
          </p:txBody>
        </p:sp>
      </p:grpSp>
    </p:spTree>
    <p:extLst>
      <p:ext uri="{BB962C8B-B14F-4D97-AF65-F5344CB8AC3E}">
        <p14:creationId xmlns:p14="http://schemas.microsoft.com/office/powerpoint/2010/main" val="61285620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49" r:id="rId4"/>
    <p:sldLayoutId id="2147483650" r:id="rId5"/>
    <p:sldLayoutId id="2147483657" r:id="rId6"/>
    <p:sldLayoutId id="2147483664" r:id="rId7"/>
    <p:sldLayoutId id="2147483652" r:id="rId8"/>
    <p:sldLayoutId id="2147483686" r:id="rId9"/>
    <p:sldLayoutId id="2147483684" r:id="rId10"/>
    <p:sldLayoutId id="2147483685" r:id="rId11"/>
    <p:sldLayoutId id="2147483681" r:id="rId12"/>
    <p:sldLayoutId id="2147483673" r:id="rId13"/>
    <p:sldLayoutId id="2147483683" r:id="rId14"/>
    <p:sldLayoutId id="2147483688" r:id="rId15"/>
    <p:sldLayoutId id="2147483666" r:id="rId16"/>
    <p:sldLayoutId id="2147483687" r:id="rId17"/>
    <p:sldLayoutId id="2147483661" r:id="rId18"/>
    <p:sldLayoutId id="2147483689" r:id="rId19"/>
    <p:sldLayoutId id="2147483654" r:id="rId20"/>
    <p:sldLayoutId id="2147483669" r:id="rId21"/>
    <p:sldLayoutId id="2147483670" r:id="rId22"/>
    <p:sldLayoutId id="2147483655" r:id="rId23"/>
    <p:sldLayoutId id="2147483658" r:id="rId24"/>
    <p:sldLayoutId id="2147483656" r:id="rId25"/>
    <p:sldLayoutId id="2147483659" r:id="rId26"/>
    <p:sldLayoutId id="2147483660" r:id="rId27"/>
  </p:sldLayoutIdLst>
  <p:hf hdr="0"/>
  <p:txStyles>
    <p:titleStyle>
      <a:lvl1pPr algn="l" defTabSz="914400" rtl="0" eaLnBrk="1" latinLnBrk="0" hangingPunct="1">
        <a:lnSpc>
          <a:spcPct val="90000"/>
        </a:lnSpc>
        <a:spcBef>
          <a:spcPct val="0"/>
        </a:spcBef>
        <a:buNone/>
        <a:defRPr sz="3200" b="1" kern="1200" cap="all" spc="0" baseline="0">
          <a:solidFill>
            <a:schemeClr val="tx2"/>
          </a:solidFill>
          <a:latin typeface="+mj-lt"/>
          <a:ea typeface="+mj-ea"/>
          <a:cs typeface="+mj-cs"/>
        </a:defRPr>
      </a:lvl1pPr>
    </p:titleStyle>
    <p:bodyStyle>
      <a:lvl1pPr marL="269875" indent="-269875" algn="l" defTabSz="914400" rtl="0" eaLnBrk="1" latinLnBrk="0" hangingPunct="1">
        <a:lnSpc>
          <a:spcPct val="120000"/>
        </a:lnSpc>
        <a:spcBef>
          <a:spcPts val="0"/>
        </a:spcBef>
        <a:buClr>
          <a:schemeClr val="bg2"/>
        </a:buClr>
        <a:buFont typeface="Arial" panose="020B0604020202020204" pitchFamily="34" charset="0"/>
        <a:buChar char="•"/>
        <a:defRPr sz="2400" kern="1200">
          <a:solidFill>
            <a:schemeClr val="tx2"/>
          </a:solidFill>
          <a:latin typeface="+mn-lt"/>
          <a:ea typeface="+mn-ea"/>
          <a:cs typeface="+mn-cs"/>
        </a:defRPr>
      </a:lvl1pPr>
      <a:lvl2pPr marL="541338" indent="-271463"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2pPr>
      <a:lvl3pPr marL="811213" indent="-269875"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3pPr>
      <a:lvl4pPr marL="1081088" indent="-269875"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4pPr>
      <a:lvl5pPr marL="1339850" indent="-258763"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mieli.fi/fi/julisteet-ja-kortit/millainen-selviytyj%C3%A4-olen"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mieli.fi/fi/tukea-ja-apua/verkossa/tukinet-tukipisteesi-netiss%C3%A4" TargetMode="External"/><Relationship Id="rId3" Type="http://schemas.openxmlformats.org/officeDocument/2006/relationships/hyperlink" Target="https://sekasin247.fi/" TargetMode="External"/><Relationship Id="rId7" Type="http://schemas.openxmlformats.org/officeDocument/2006/relationships/hyperlink" Target="http://mieli.fi/azma?fbclid=IwAR3yWHkiyEDPTVT3XbU5nCW3PmwRZKcDmcGW65SwZm2E4kJ-zb8dygxKwwk" TargetMode="External"/><Relationship Id="rId12"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hyperlink" Target="https://l.facebook.com/l.php?u=http%3A%2F%2Fmieli.fi%2Fkristelefon%3Ffbclid%3DIwAR0YQ1pUP_47kuKBAxKCHIVVJPj-tlAQbunlTS6cFqgm7tfiwWWwG0yDkIM&amp;h=AT3ajO4nJMGWACKalcysLoRryjIuvqYzyBlVG1aw-V31bxKWV8kH9c-VTOQYR1EdDdnAS50JUd3mQB_GC37KHlT8bmXl_itye5v42AEcsT9LCr-Kfj144SsWXME4duWcoQ" TargetMode="External"/><Relationship Id="rId11" Type="http://schemas.openxmlformats.org/officeDocument/2006/relationships/hyperlink" Target="https://mieli.fi/fi/tukea-ja-apua" TargetMode="External"/><Relationship Id="rId5" Type="http://schemas.openxmlformats.org/officeDocument/2006/relationships/hyperlink" Target="https://l.facebook.com/l.php?u=http%3A%2F%2Fmieli.fi%2Fkriisipuhelin%3Ffbclid%3DIwAR2FGa1sTFPOHVSdbPyNO_SWoHxv_4GbtXFSOrbX77cqwlv5zL2_vLj6jc4&amp;h=AT1QT8oJyzgwapOazqA11I7bz6shTMzqy5Bx20uHcOILcRPnU0hstUi-Vd6Eh7n9A3nkxUNubiYDU79GZzAAL4NgorU-WR3lrojzqPwl8-V3YlnxvFqEOisXBIlLG5MOyA" TargetMode="External"/><Relationship Id="rId10" Type="http://schemas.openxmlformats.org/officeDocument/2006/relationships/hyperlink" Target="https://www.mielenterveystalo.fi/nuoret/itsearviointi_omaapu/oma-apu/chillaa/Pages/default.aspx" TargetMode="External"/><Relationship Id="rId4" Type="http://schemas.openxmlformats.org/officeDocument/2006/relationships/hyperlink" Target="https://mieli.fi/fi/julisteet-ja-kortit/kriisipuhelin-juliste" TargetMode="External"/><Relationship Id="rId9" Type="http://schemas.openxmlformats.org/officeDocument/2006/relationships/hyperlink" Target="http://www.tukinet.net/"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hyperlink" Target="http://metkaweb.fi/mieli-ry-armollisuutta-rutiineja-ja-yhteyksia-muihin-nain-pidat-mielen-kunnossa-koronan-aikana/" TargetMode="External"/><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8" Type="http://schemas.openxmlformats.org/officeDocument/2006/relationships/hyperlink" Target="https://mieli.fi/fi/julisteet-ja-kortit/vahvuuskortit" TargetMode="External"/><Relationship Id="rId3" Type="http://schemas.openxmlformats.org/officeDocument/2006/relationships/hyperlink" Target="https://mieli.fi/fi/julisteet-ja-kortit/mielenterveyden-k%C3%A4si-uusi" TargetMode="External"/><Relationship Id="rId7" Type="http://schemas.openxmlformats.org/officeDocument/2006/relationships/hyperlink" Target="https://mieli.fi/fi/julisteet-ja-kortit/mit%C3%A4-sinulle-kuuluu-kortit" TargetMode="External"/><Relationship Id="rId12" Type="http://schemas.openxmlformats.org/officeDocument/2006/relationships/hyperlink" Target="http://metkaweb.fi/mieli-ry-armollisuutta-rutiineja-ja-yhteyksia-muihin-nain-pidat-mielen-kunnossa-koronan-aikana/" TargetMode="External"/><Relationship Id="rId2" Type="http://schemas.openxmlformats.org/officeDocument/2006/relationships/hyperlink" Target="https://mieli.fi/fi/kirjat/hyv%C3%A4n-mielen-materiaalit-nuorisoty%C3%B6h%C3%B6n" TargetMode="External"/><Relationship Id="rId1" Type="http://schemas.openxmlformats.org/officeDocument/2006/relationships/slideLayout" Target="../slideLayouts/slideLayout20.xml"/><Relationship Id="rId6" Type="http://schemas.openxmlformats.org/officeDocument/2006/relationships/hyperlink" Target="https://mieli.fi/fi/julisteet-ja-kortit/kriisipuhelin-juliste" TargetMode="External"/><Relationship Id="rId11" Type="http://schemas.openxmlformats.org/officeDocument/2006/relationships/hyperlink" Target="https://mieli.fi/fi/mielenterveys/vaikeat-el%C3%A4m%C3%A4ntilanteet/koronaepidemia-ja-mielenterveys/mielen-hyvinvointia-lapsille" TargetMode="External"/><Relationship Id="rId5" Type="http://schemas.openxmlformats.org/officeDocument/2006/relationships/hyperlink" Target="https://mieli.fi/fi/julisteet-ja-kortit/millainen-selviytyj%C3%A4-olen" TargetMode="External"/><Relationship Id="rId10" Type="http://schemas.openxmlformats.org/officeDocument/2006/relationships/hyperlink" Target="https://mieli.fi/fi/kirjat/hyv%C3%A4n-mielen-koulu-k%C3%A4sikirja-yl%C3%A4koululaisen-mielenterveyden-edist%C3%A4miseen" TargetMode="External"/><Relationship Id="rId4" Type="http://schemas.openxmlformats.org/officeDocument/2006/relationships/hyperlink" Target="https://mieli.fi/fi/julisteet-ja-kortit/tunteiden-vuoristorata" TargetMode="External"/><Relationship Id="rId9" Type="http://schemas.openxmlformats.org/officeDocument/2006/relationships/hyperlink" Target="https://mieli.fi/fi/pelit-ja-teht%C3%A4v%C3%A4t/mielialap%C3%A4iv%C3%A4kirj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mieli.fi/fi/tukea-ja-apua/verkossa/toivo-kriisist%C3%A4-selviytymisen-oma-apuohjelma-nuorelle" TargetMode="External"/><Relationship Id="rId2" Type="http://schemas.openxmlformats.org/officeDocument/2006/relationships/hyperlink" Target="https://oivamieli.fi/" TargetMode="External"/><Relationship Id="rId1" Type="http://schemas.openxmlformats.org/officeDocument/2006/relationships/slideLayout" Target="../slideLayouts/slideLayout20.xml"/><Relationship Id="rId6" Type="http://schemas.openxmlformats.org/officeDocument/2006/relationships/hyperlink" Target="https://mieli.fi/fi/mielenterveys/vaikeat-el%C3%A4m%C3%A4ntilanteet/koronaepidemia-ja-mielenterveys/mielen-hyvinvointia-lapsille" TargetMode="External"/><Relationship Id="rId5" Type="http://schemas.openxmlformats.org/officeDocument/2006/relationships/hyperlink" Target="https://www.mielenterveystalo.fi/nuoret/itsearviointi_omaapu/oma-apu/chillaa/Pages/default.aspx" TargetMode="External"/><Relationship Id="rId4" Type="http://schemas.openxmlformats.org/officeDocument/2006/relationships/hyperlink" Target="https://www.mielenterveystalo.fi/aikuiset/itsehoito-ja-oppaat/itsehoito/ahdistuksen_omahoito/Pages/default.aspx"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hyperlink" Target="mailto:elina.marjamaki@mieli.fi" TargetMode="External"/><Relationship Id="rId2" Type="http://schemas.openxmlformats.org/officeDocument/2006/relationships/image" Target="../media/image15.png"/><Relationship Id="rId1" Type="http://schemas.openxmlformats.org/officeDocument/2006/relationships/slideLayout" Target="../slideLayouts/slideLayout20.xml"/><Relationship Id="rId5" Type="http://schemas.openxmlformats.org/officeDocument/2006/relationships/hyperlink" Target="https://mielinauha.fi/" TargetMode="External"/><Relationship Id="rId4" Type="http://schemas.openxmlformats.org/officeDocument/2006/relationships/hyperlink" Target="http://www.mieli.fi/"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mielenterveystalo.fi/aikuiset/itsehoito-ja-oppaat/itsehoito/ahdistuksen_omahoito/Pages/default.aspx"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2E944B97-EBEF-448F-A2CD-643D2ABF89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6278" y="-534943"/>
            <a:ext cx="11116555" cy="73929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Otsikko 1"/>
          <p:cNvSpPr>
            <a:spLocks noGrp="1"/>
          </p:cNvSpPr>
          <p:nvPr>
            <p:ph type="ctrTitle"/>
          </p:nvPr>
        </p:nvSpPr>
        <p:spPr>
          <a:xfrm>
            <a:off x="-304293" y="-402721"/>
            <a:ext cx="9448293" cy="2904991"/>
          </a:xfrm>
        </p:spPr>
        <p:txBody>
          <a:bodyPr/>
          <a:lstStyle/>
          <a:p>
            <a:r>
              <a:rPr lang="fi-FI" sz="4000" dirty="0">
                <a:solidFill>
                  <a:schemeClr val="bg1"/>
                </a:solidFill>
              </a:rPr>
              <a:t>Nuorten Mielenterveyden vahvistaminen </a:t>
            </a:r>
            <a:br>
              <a:rPr lang="fi-FI" sz="4000" dirty="0">
                <a:solidFill>
                  <a:schemeClr val="bg1"/>
                </a:solidFill>
              </a:rPr>
            </a:br>
            <a:r>
              <a:rPr lang="fi-FI" sz="4000" dirty="0">
                <a:solidFill>
                  <a:schemeClr val="bg1"/>
                </a:solidFill>
              </a:rPr>
              <a:t>korona-aikaan</a:t>
            </a:r>
          </a:p>
        </p:txBody>
      </p:sp>
      <p:sp>
        <p:nvSpPr>
          <p:cNvPr id="4" name="Päivämäärän paikkamerkki 3">
            <a:extLst>
              <a:ext uri="{FF2B5EF4-FFF2-40B4-BE49-F238E27FC236}">
                <a16:creationId xmlns:a16="http://schemas.microsoft.com/office/drawing/2014/main" id="{D462E657-5F65-44EC-B41B-1C3F7CF4234B}"/>
              </a:ext>
            </a:extLst>
          </p:cNvPr>
          <p:cNvSpPr>
            <a:spLocks noGrp="1"/>
          </p:cNvSpPr>
          <p:nvPr>
            <p:ph type="dt" sz="half" idx="10"/>
          </p:nvPr>
        </p:nvSpPr>
        <p:spPr/>
        <p:txBody>
          <a:bodyPr/>
          <a:lstStyle/>
          <a:p>
            <a:fld id="{DA0D1C02-264B-48B8-9104-6F15818DD9D5}" type="datetime1">
              <a:rPr lang="fi-FI" smtClean="0"/>
              <a:t>29.4.2020</a:t>
            </a:fld>
            <a:endParaRPr lang="fi-FI"/>
          </a:p>
        </p:txBody>
      </p:sp>
      <p:sp>
        <p:nvSpPr>
          <p:cNvPr id="5" name="Alatunnisteen paikkamerkki 4">
            <a:extLst>
              <a:ext uri="{FF2B5EF4-FFF2-40B4-BE49-F238E27FC236}">
                <a16:creationId xmlns:a16="http://schemas.microsoft.com/office/drawing/2014/main" id="{A92091DE-C431-4FA7-96A9-A226996527C0}"/>
              </a:ext>
            </a:extLst>
          </p:cNvPr>
          <p:cNvSpPr>
            <a:spLocks noGrp="1"/>
          </p:cNvSpPr>
          <p:nvPr>
            <p:ph type="ftr" sz="quarter" idx="11"/>
          </p:nvPr>
        </p:nvSpPr>
        <p:spPr/>
        <p:txBody>
          <a:bodyPr/>
          <a:lstStyle/>
          <a:p>
            <a:r>
              <a:rPr lang="fi-FI"/>
              <a:t>mieli.fi</a:t>
            </a:r>
          </a:p>
        </p:txBody>
      </p:sp>
      <p:sp>
        <p:nvSpPr>
          <p:cNvPr id="6" name="Dian numeron paikkamerkki 5">
            <a:extLst>
              <a:ext uri="{FF2B5EF4-FFF2-40B4-BE49-F238E27FC236}">
                <a16:creationId xmlns:a16="http://schemas.microsoft.com/office/drawing/2014/main" id="{7E4C19CA-920B-4F3B-8C03-202DF96C6DA7}"/>
              </a:ext>
            </a:extLst>
          </p:cNvPr>
          <p:cNvSpPr>
            <a:spLocks noGrp="1"/>
          </p:cNvSpPr>
          <p:nvPr>
            <p:ph type="sldNum" sz="quarter" idx="12"/>
          </p:nvPr>
        </p:nvSpPr>
        <p:spPr/>
        <p:txBody>
          <a:bodyPr/>
          <a:lstStyle/>
          <a:p>
            <a:fld id="{29F13F21-89A0-4E12-8E58-753F65C13159}" type="slidenum">
              <a:rPr lang="fi-FI" smtClean="0"/>
              <a:pPr/>
              <a:t>1</a:t>
            </a:fld>
            <a:endParaRPr lang="fi-FI"/>
          </a:p>
        </p:txBody>
      </p:sp>
    </p:spTree>
    <p:extLst>
      <p:ext uri="{BB962C8B-B14F-4D97-AF65-F5344CB8AC3E}">
        <p14:creationId xmlns:p14="http://schemas.microsoft.com/office/powerpoint/2010/main" val="3384380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CFD2AA0-F843-40FB-8E71-88875F7BCDDA}"/>
              </a:ext>
            </a:extLst>
          </p:cNvPr>
          <p:cNvSpPr>
            <a:spLocks noGrp="1"/>
          </p:cNvSpPr>
          <p:nvPr>
            <p:ph type="title"/>
          </p:nvPr>
        </p:nvSpPr>
        <p:spPr>
          <a:xfrm>
            <a:off x="457200" y="295835"/>
            <a:ext cx="3520440" cy="790016"/>
          </a:xfrm>
        </p:spPr>
        <p:txBody>
          <a:bodyPr/>
          <a:lstStyle/>
          <a:p>
            <a:r>
              <a:rPr lang="fi-FI" sz="2400" dirty="0"/>
              <a:t>Millainen selviytyjä olen? </a:t>
            </a:r>
          </a:p>
        </p:txBody>
      </p:sp>
      <p:sp>
        <p:nvSpPr>
          <p:cNvPr id="4" name="Päivämäärän paikkamerkki 3">
            <a:extLst>
              <a:ext uri="{FF2B5EF4-FFF2-40B4-BE49-F238E27FC236}">
                <a16:creationId xmlns:a16="http://schemas.microsoft.com/office/drawing/2014/main" id="{7E52BA3E-6451-4E2E-A0E4-34181823389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4B7D09-5640-4791-A0C2-8524437936DA}" type="datetime1">
              <a:rPr kumimoji="0" lang="fi-FI" sz="1100" b="0" i="0" u="none" strike="noStrike" kern="1200" cap="none" spc="0" normalizeH="0" baseline="0" noProof="0" smtClean="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29.4.2020</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5" name="Alatunnisteen paikkamerkki 4">
            <a:extLst>
              <a:ext uri="{FF2B5EF4-FFF2-40B4-BE49-F238E27FC236}">
                <a16:creationId xmlns:a16="http://schemas.microsoft.com/office/drawing/2014/main" id="{E8416F39-7993-4A09-91E4-3B79F5A48EE2}"/>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srgbClr val="6A6E73"/>
                </a:solidFill>
                <a:effectLst/>
                <a:uLnTx/>
                <a:uFillTx/>
                <a:latin typeface="Calibri"/>
                <a:ea typeface="+mn-ea"/>
                <a:cs typeface="+mn-cs"/>
              </a:rPr>
              <a:t>mieli.fi</a:t>
            </a:r>
          </a:p>
        </p:txBody>
      </p:sp>
      <p:sp>
        <p:nvSpPr>
          <p:cNvPr id="6" name="Dian numeron paikkamerkki 5">
            <a:extLst>
              <a:ext uri="{FF2B5EF4-FFF2-40B4-BE49-F238E27FC236}">
                <a16:creationId xmlns:a16="http://schemas.microsoft.com/office/drawing/2014/main" id="{C740E321-659E-4BBB-8247-B3BF8A0C6D6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1100" b="0" i="0" u="none" strike="noStrike" kern="1200" cap="none" spc="0" normalizeH="0" baseline="0" noProof="0" smtClean="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pic>
        <p:nvPicPr>
          <p:cNvPr id="7" name="Kuva 6">
            <a:extLst>
              <a:ext uri="{FF2B5EF4-FFF2-40B4-BE49-F238E27FC236}">
                <a16:creationId xmlns:a16="http://schemas.microsoft.com/office/drawing/2014/main" id="{D4E6DA92-4EC3-4E3C-993A-41DE975438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7871" y="0"/>
            <a:ext cx="4916129" cy="6858000"/>
          </a:xfrm>
          <a:prstGeom prst="rect">
            <a:avLst/>
          </a:prstGeom>
        </p:spPr>
      </p:pic>
      <p:sp>
        <p:nvSpPr>
          <p:cNvPr id="9" name="Tekstiruutu 8">
            <a:extLst>
              <a:ext uri="{FF2B5EF4-FFF2-40B4-BE49-F238E27FC236}">
                <a16:creationId xmlns:a16="http://schemas.microsoft.com/office/drawing/2014/main" id="{4287F31F-AF8B-4478-87B1-D499E5A34B23}"/>
              </a:ext>
            </a:extLst>
          </p:cNvPr>
          <p:cNvSpPr txBox="1"/>
          <p:nvPr/>
        </p:nvSpPr>
        <p:spPr>
          <a:xfrm>
            <a:off x="184038" y="1383210"/>
            <a:ext cx="3918718" cy="4524315"/>
          </a:xfrm>
          <a:prstGeom prst="rect">
            <a:avLst/>
          </a:prstGeom>
          <a:noFill/>
        </p:spPr>
        <p:txBody>
          <a:bodyPr wrap="square" rtlCol="0">
            <a:spAutoFit/>
          </a:bodyPr>
          <a:lstStyle/>
          <a:p>
            <a:pPr marL="285750" indent="-285750">
              <a:buFont typeface="Arial" panose="020B0604020202020204" pitchFamily="34" charset="0"/>
              <a:buChar char="•"/>
            </a:pPr>
            <a:r>
              <a:rPr lang="fi-FI" b="1" dirty="0"/>
              <a:t>Keskustele</a:t>
            </a:r>
            <a:r>
              <a:rPr lang="fi-FI" dirty="0"/>
              <a:t> nuorten kanssa siitä, miksi on tärkeää pohtia kriiseistä selviytymisen keinoja ja sitä, millaisia keinoja he yleensä käyttävät ongelmien ja kriisien käsittelyssä?</a:t>
            </a:r>
          </a:p>
          <a:p>
            <a:pPr marL="285750" indent="-285750">
              <a:buFont typeface="Arial" panose="020B0604020202020204" pitchFamily="34" charset="0"/>
              <a:buChar char="•"/>
            </a:pPr>
            <a:r>
              <a:rPr lang="fi-FI" b="1" dirty="0"/>
              <a:t>Auta nuoria löytämään ja kokeilemaan erilaisia </a:t>
            </a:r>
            <a:r>
              <a:rPr lang="fi-FI" b="1" dirty="0" err="1"/>
              <a:t>selviytymiskeinoja</a:t>
            </a:r>
            <a:endParaRPr lang="fi-FI" b="1" dirty="0"/>
          </a:p>
          <a:p>
            <a:r>
              <a:rPr lang="fi-FI" b="1" dirty="0"/>
              <a:t> </a:t>
            </a:r>
            <a:r>
              <a:rPr lang="fi-FI" dirty="0">
                <a:sym typeface="Wingdings" panose="05000000000000000000" pitchFamily="2" charset="2"/>
              </a:rPr>
              <a:t> millaiset asiat ovat  aiemmin auttaneet selviytymään vaikeissa tilanteissa? </a:t>
            </a:r>
          </a:p>
          <a:p>
            <a:r>
              <a:rPr lang="fi-FI" dirty="0">
                <a:sym typeface="Wingdings" panose="05000000000000000000" pitchFamily="2" charset="2"/>
              </a:rPr>
              <a:t> Millaiset asiat tuovat jaksamista ja helpottavat omaa oloa? </a:t>
            </a:r>
          </a:p>
          <a:p>
            <a:r>
              <a:rPr lang="fi-FI" dirty="0">
                <a:sym typeface="Wingdings" panose="05000000000000000000" pitchFamily="2" charset="2"/>
              </a:rPr>
              <a:t> </a:t>
            </a:r>
            <a:r>
              <a:rPr lang="fi-FI" dirty="0"/>
              <a:t>Millaisia uusia keinoja voisit kokeilla? </a:t>
            </a:r>
          </a:p>
          <a:p>
            <a:r>
              <a:rPr lang="fi-FI" dirty="0">
                <a:hlinkClick r:id="rId4"/>
              </a:rPr>
              <a:t>https://mieli.fi/fi/julisteet-ja-kortit/millainen-selviytyj%C3%A4-olen</a:t>
            </a:r>
            <a:endParaRPr lang="fi-FI" dirty="0"/>
          </a:p>
        </p:txBody>
      </p:sp>
    </p:spTree>
    <p:extLst>
      <p:ext uri="{BB962C8B-B14F-4D97-AF65-F5344CB8AC3E}">
        <p14:creationId xmlns:p14="http://schemas.microsoft.com/office/powerpoint/2010/main" val="2434407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D2F940C-A24C-4D8A-97A8-FEC404049BD1}"/>
              </a:ext>
            </a:extLst>
          </p:cNvPr>
          <p:cNvSpPr>
            <a:spLocks noGrp="1"/>
          </p:cNvSpPr>
          <p:nvPr>
            <p:ph type="title"/>
          </p:nvPr>
        </p:nvSpPr>
        <p:spPr/>
        <p:txBody>
          <a:bodyPr/>
          <a:lstStyle/>
          <a:p>
            <a:r>
              <a:rPr lang="fi-FI" dirty="0"/>
              <a:t>Tukea ja apua on saatavilla	</a:t>
            </a:r>
          </a:p>
        </p:txBody>
      </p:sp>
      <p:sp>
        <p:nvSpPr>
          <p:cNvPr id="3" name="Sisällön paikkamerkki 2">
            <a:extLst>
              <a:ext uri="{FF2B5EF4-FFF2-40B4-BE49-F238E27FC236}">
                <a16:creationId xmlns:a16="http://schemas.microsoft.com/office/drawing/2014/main" id="{5B5D83C9-D3E5-4232-A27C-F3C591CB4E18}"/>
              </a:ext>
            </a:extLst>
          </p:cNvPr>
          <p:cNvSpPr>
            <a:spLocks noGrp="1"/>
          </p:cNvSpPr>
          <p:nvPr>
            <p:ph idx="1"/>
          </p:nvPr>
        </p:nvSpPr>
        <p:spPr>
          <a:xfrm>
            <a:off x="457200" y="1412776"/>
            <a:ext cx="8458200" cy="4988024"/>
          </a:xfrm>
        </p:spPr>
        <p:txBody>
          <a:bodyPr>
            <a:normAutofit fontScale="70000" lnSpcReduction="20000"/>
          </a:bodyPr>
          <a:lstStyle/>
          <a:p>
            <a:pPr marL="0" indent="0">
              <a:buNone/>
            </a:pPr>
            <a:r>
              <a:rPr lang="fi-FI" b="1" dirty="0"/>
              <a:t>ON tärkeää kertoa eri kanavien kautta, että tukea ja apua on saatavissa.</a:t>
            </a:r>
            <a:r>
              <a:rPr lang="fi-FI" dirty="0"/>
              <a:t> </a:t>
            </a:r>
          </a:p>
          <a:p>
            <a:pPr marL="0" indent="0">
              <a:buNone/>
            </a:pPr>
            <a:r>
              <a:rPr lang="fi-FI" b="1" dirty="0"/>
              <a:t>Tee näkyväksi erilaiset auttamispalvelut</a:t>
            </a:r>
            <a:r>
              <a:rPr lang="fi-FI" dirty="0"/>
              <a:t>, jotta jokainen saisi apua.</a:t>
            </a:r>
          </a:p>
          <a:p>
            <a:pPr marL="0" indent="0">
              <a:buNone/>
            </a:pPr>
            <a:endParaRPr lang="fi-FI" dirty="0"/>
          </a:p>
          <a:p>
            <a:pPr marL="0" indent="0">
              <a:buNone/>
            </a:pPr>
            <a:r>
              <a:rPr lang="fi-FI" dirty="0"/>
              <a:t>Valtakunnallinen kriisiapu nuorille (</a:t>
            </a:r>
            <a:r>
              <a:rPr lang="fi-FI" dirty="0" err="1"/>
              <a:t>chat</a:t>
            </a:r>
            <a:r>
              <a:rPr lang="fi-FI" dirty="0"/>
              <a:t>): </a:t>
            </a:r>
            <a:r>
              <a:rPr lang="fi-FI" dirty="0">
                <a:hlinkClick r:id="rId3"/>
              </a:rPr>
              <a:t>https://sekasin247.fi/</a:t>
            </a:r>
            <a:endParaRPr lang="fi-FI" dirty="0"/>
          </a:p>
          <a:p>
            <a:pPr marL="0" indent="0">
              <a:buNone/>
            </a:pPr>
            <a:endParaRPr lang="fi-FI" dirty="0"/>
          </a:p>
          <a:p>
            <a:pPr marL="0" indent="0">
              <a:buNone/>
            </a:pPr>
            <a:r>
              <a:rPr lang="fi-FI" dirty="0"/>
              <a:t>Valtakunnallinen kriisipuhelin: JULISTE; </a:t>
            </a:r>
            <a:r>
              <a:rPr lang="fi-FI" dirty="0">
                <a:hlinkClick r:id="rId4"/>
              </a:rPr>
              <a:t>https://mieli.fi/fi/julisteet-ja-kortit/kriisipuhelin-juliste</a:t>
            </a:r>
            <a:endParaRPr lang="fi-FI" dirty="0"/>
          </a:p>
          <a:p>
            <a:pPr marL="0" indent="0">
              <a:buNone/>
            </a:pPr>
            <a:r>
              <a:rPr lang="fi-FI" dirty="0"/>
              <a:t>- suomeksi 09 2525 0111, auki 24/7 (</a:t>
            </a:r>
            <a:r>
              <a:rPr lang="fi-FI" u="sng" dirty="0">
                <a:hlinkClick r:id="rId5"/>
              </a:rPr>
              <a:t>mieli.fi/kriisipuhelin</a:t>
            </a:r>
            <a:r>
              <a:rPr lang="fi-FI" dirty="0"/>
              <a:t>)</a:t>
            </a:r>
            <a:br>
              <a:rPr lang="fi-FI" dirty="0"/>
            </a:br>
            <a:r>
              <a:rPr lang="fi-FI" dirty="0"/>
              <a:t>- ruotsiksi 09 2525 0112, auki ma-pe 20t (</a:t>
            </a:r>
            <a:r>
              <a:rPr lang="fi-FI" u="sng" dirty="0">
                <a:hlinkClick r:id="rId6"/>
              </a:rPr>
              <a:t>mieli.fi/</a:t>
            </a:r>
            <a:r>
              <a:rPr lang="fi-FI" u="sng" dirty="0" err="1">
                <a:hlinkClick r:id="rId6"/>
              </a:rPr>
              <a:t>kristelefon</a:t>
            </a:r>
            <a:r>
              <a:rPr lang="fi-FI" dirty="0"/>
              <a:t>)</a:t>
            </a:r>
            <a:br>
              <a:rPr lang="fi-FI" dirty="0"/>
            </a:br>
            <a:r>
              <a:rPr lang="fi-FI" dirty="0"/>
              <a:t>- arabiaksi ja englanniksi 09 2525 0113, auki ma-to 20t (</a:t>
            </a:r>
            <a:r>
              <a:rPr lang="fi-FI" u="sng" dirty="0">
                <a:hlinkClick r:id="rId7"/>
              </a:rPr>
              <a:t>mieli.fi/</a:t>
            </a:r>
            <a:r>
              <a:rPr lang="fi-FI" u="sng" dirty="0" err="1">
                <a:hlinkClick r:id="rId7"/>
              </a:rPr>
              <a:t>azma</a:t>
            </a:r>
            <a:r>
              <a:rPr lang="fi-FI" dirty="0"/>
              <a:t>) </a:t>
            </a:r>
          </a:p>
          <a:p>
            <a:r>
              <a:rPr lang="fi-FI" dirty="0"/>
              <a:t> </a:t>
            </a:r>
          </a:p>
          <a:p>
            <a:r>
              <a:rPr lang="fi-FI" dirty="0"/>
              <a:t>Tukinet; vertaistukiryhmiä, </a:t>
            </a:r>
            <a:r>
              <a:rPr lang="fi-FI" dirty="0" err="1"/>
              <a:t>chat</a:t>
            </a:r>
            <a:r>
              <a:rPr lang="fi-FI" dirty="0"/>
              <a:t>-palvelua, kriisiapua verkossa: </a:t>
            </a:r>
            <a:r>
              <a:rPr lang="fi-FI" dirty="0">
                <a:hlinkClick r:id="rId8"/>
              </a:rPr>
              <a:t>https://mieli.fi/fi/tukea-ja-apua/verkossa/tukinet-tukipisteesi-netiss%C3%A4</a:t>
            </a:r>
            <a:endParaRPr lang="fi-FI" dirty="0"/>
          </a:p>
          <a:p>
            <a:r>
              <a:rPr lang="fi-FI" dirty="0"/>
              <a:t> </a:t>
            </a:r>
            <a:r>
              <a:rPr lang="fi-FI" dirty="0">
                <a:hlinkClick r:id="rId9"/>
              </a:rPr>
              <a:t>www.tukinet.net</a:t>
            </a:r>
            <a:endParaRPr lang="fi-FI" dirty="0"/>
          </a:p>
          <a:p>
            <a:r>
              <a:rPr lang="fi-FI" dirty="0"/>
              <a:t>Rentoutumisen taitojen opetteluun Chillaa-sovellus: h</a:t>
            </a:r>
            <a:r>
              <a:rPr lang="fi-FI" dirty="0">
                <a:hlinkClick r:id="rId10"/>
              </a:rPr>
              <a:t>ttps://www.mielenterveystalo.fi/nuoret/itsearviointi_omaapu/oma-apu/chillaa/Pages/default.aspx</a:t>
            </a:r>
            <a:r>
              <a:rPr lang="fi-FI" dirty="0"/>
              <a:t> </a:t>
            </a:r>
          </a:p>
          <a:p>
            <a:endParaRPr lang="fi-FI" dirty="0"/>
          </a:p>
          <a:p>
            <a:pPr marL="0" indent="0">
              <a:buNone/>
            </a:pPr>
            <a:r>
              <a:rPr lang="fi-FI" dirty="0">
                <a:hlinkClick r:id="rId11"/>
              </a:rPr>
              <a:t>https://mieli.fi/fi/tukea-ja-apua</a:t>
            </a:r>
            <a:endParaRPr lang="fi-FI" dirty="0"/>
          </a:p>
          <a:p>
            <a:pPr marL="0" indent="0">
              <a:buNone/>
            </a:pPr>
            <a:endParaRPr lang="fi-FI" dirty="0"/>
          </a:p>
        </p:txBody>
      </p:sp>
      <p:sp>
        <p:nvSpPr>
          <p:cNvPr id="4" name="Päivämäärän paikkamerkki 3">
            <a:extLst>
              <a:ext uri="{FF2B5EF4-FFF2-40B4-BE49-F238E27FC236}">
                <a16:creationId xmlns:a16="http://schemas.microsoft.com/office/drawing/2014/main" id="{4970FE70-EB18-4266-B52E-A243815328DB}"/>
              </a:ext>
            </a:extLst>
          </p:cNvPr>
          <p:cNvSpPr>
            <a:spLocks noGrp="1"/>
          </p:cNvSpPr>
          <p:nvPr>
            <p:ph type="dt" sz="half" idx="10"/>
          </p:nvPr>
        </p:nvSpPr>
        <p:spPr/>
        <p:txBody>
          <a:bodyPr/>
          <a:lstStyle/>
          <a:p>
            <a:fld id="{F84B7D09-5640-4791-A0C2-8524437936DA}" type="datetime1">
              <a:rPr lang="fi-FI" smtClean="0"/>
              <a:t>29.4.2020</a:t>
            </a:fld>
            <a:endParaRPr lang="fi-FI"/>
          </a:p>
        </p:txBody>
      </p:sp>
      <p:sp>
        <p:nvSpPr>
          <p:cNvPr id="5" name="Alatunnisteen paikkamerkki 4">
            <a:extLst>
              <a:ext uri="{FF2B5EF4-FFF2-40B4-BE49-F238E27FC236}">
                <a16:creationId xmlns:a16="http://schemas.microsoft.com/office/drawing/2014/main" id="{A3BFD881-4599-4505-8894-1D2AD4446B5F}"/>
              </a:ext>
            </a:extLst>
          </p:cNvPr>
          <p:cNvSpPr>
            <a:spLocks noGrp="1"/>
          </p:cNvSpPr>
          <p:nvPr>
            <p:ph type="ftr" sz="quarter" idx="11"/>
          </p:nvPr>
        </p:nvSpPr>
        <p:spPr/>
        <p:txBody>
          <a:bodyPr/>
          <a:lstStyle/>
          <a:p>
            <a:r>
              <a:rPr lang="fi-FI"/>
              <a:t>mieli.fi</a:t>
            </a:r>
          </a:p>
        </p:txBody>
      </p:sp>
      <p:sp>
        <p:nvSpPr>
          <p:cNvPr id="6" name="Dian numeron paikkamerkki 5">
            <a:extLst>
              <a:ext uri="{FF2B5EF4-FFF2-40B4-BE49-F238E27FC236}">
                <a16:creationId xmlns:a16="http://schemas.microsoft.com/office/drawing/2014/main" id="{C1842234-1E15-4853-85C1-C72FBB34AB2A}"/>
              </a:ext>
            </a:extLst>
          </p:cNvPr>
          <p:cNvSpPr>
            <a:spLocks noGrp="1"/>
          </p:cNvSpPr>
          <p:nvPr>
            <p:ph type="sldNum" sz="quarter" idx="12"/>
          </p:nvPr>
        </p:nvSpPr>
        <p:spPr/>
        <p:txBody>
          <a:bodyPr/>
          <a:lstStyle/>
          <a:p>
            <a:fld id="{29F13F21-89A0-4E12-8E58-753F65C13159}" type="slidenum">
              <a:rPr lang="fi-FI" smtClean="0"/>
              <a:t>11</a:t>
            </a:fld>
            <a:endParaRPr lang="fi-FI"/>
          </a:p>
        </p:txBody>
      </p:sp>
      <p:pic>
        <p:nvPicPr>
          <p:cNvPr id="8" name="Kuva 7">
            <a:extLst>
              <a:ext uri="{FF2B5EF4-FFF2-40B4-BE49-F238E27FC236}">
                <a16:creationId xmlns:a16="http://schemas.microsoft.com/office/drawing/2014/main" id="{D29C28E1-7900-4448-B631-7962DE99B90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185206" y="1507667"/>
            <a:ext cx="1554348" cy="2198077"/>
          </a:xfrm>
          <a:prstGeom prst="rect">
            <a:avLst/>
          </a:prstGeom>
        </p:spPr>
      </p:pic>
    </p:spTree>
    <p:extLst>
      <p:ext uri="{BB962C8B-B14F-4D97-AF65-F5344CB8AC3E}">
        <p14:creationId xmlns:p14="http://schemas.microsoft.com/office/powerpoint/2010/main" val="2598039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85B7E5-1609-4190-834F-53B1B58ED554}"/>
              </a:ext>
            </a:extLst>
          </p:cNvPr>
          <p:cNvSpPr>
            <a:spLocks noGrp="1"/>
          </p:cNvSpPr>
          <p:nvPr>
            <p:ph type="title"/>
          </p:nvPr>
        </p:nvSpPr>
        <p:spPr>
          <a:xfrm>
            <a:off x="457200" y="401982"/>
            <a:ext cx="8686800" cy="639418"/>
          </a:xfrm>
        </p:spPr>
        <p:txBody>
          <a:bodyPr/>
          <a:lstStyle/>
          <a:p>
            <a:r>
              <a:rPr lang="fi-FI" sz="2800" dirty="0"/>
              <a:t>Optimismi ja katse tulevaisuuteen</a:t>
            </a:r>
          </a:p>
        </p:txBody>
      </p:sp>
      <p:sp>
        <p:nvSpPr>
          <p:cNvPr id="3" name="Sisällön paikkamerkki 2">
            <a:extLst>
              <a:ext uri="{FF2B5EF4-FFF2-40B4-BE49-F238E27FC236}">
                <a16:creationId xmlns:a16="http://schemas.microsoft.com/office/drawing/2014/main" id="{D36BC9FC-B9E1-47E7-95CB-562820182771}"/>
              </a:ext>
            </a:extLst>
          </p:cNvPr>
          <p:cNvSpPr>
            <a:spLocks noGrp="1"/>
          </p:cNvSpPr>
          <p:nvPr>
            <p:ph idx="1"/>
          </p:nvPr>
        </p:nvSpPr>
        <p:spPr>
          <a:xfrm>
            <a:off x="321623" y="1041400"/>
            <a:ext cx="8500753" cy="5264925"/>
          </a:xfrm>
        </p:spPr>
        <p:txBody>
          <a:bodyPr>
            <a:normAutofit fontScale="92500"/>
          </a:bodyPr>
          <a:lstStyle/>
          <a:p>
            <a:r>
              <a:rPr lang="fi-FI" dirty="0"/>
              <a:t>Nuoret mukaan keskusteluun tulevaisuudesta</a:t>
            </a:r>
          </a:p>
          <a:p>
            <a:r>
              <a:rPr lang="fi-FI" dirty="0"/>
              <a:t>Tulevaisuuskasvatus</a:t>
            </a:r>
          </a:p>
          <a:p>
            <a:r>
              <a:rPr lang="fi-FI" dirty="0"/>
              <a:t>Arvojen merkitys ja niistä keskusteleminen; </a:t>
            </a:r>
          </a:p>
          <a:p>
            <a:r>
              <a:rPr lang="fi-FI" dirty="0"/>
              <a:t>Ilmastoahdistus saattaa lieventyä koronan jälkimainingeissa, muutos onkin mahdollista, luonto kukoistaa, saasteiden määrä vähentynyt, ilmanlaatu parantunut</a:t>
            </a:r>
          </a:p>
          <a:p>
            <a:r>
              <a:rPr lang="fi-FI" dirty="0"/>
              <a:t>Ikäluokkakokemus: pandemia yhdistää eri tavoin kokonaisia ikäluokkia:</a:t>
            </a:r>
          </a:p>
          <a:p>
            <a:r>
              <a:rPr lang="fi-FI" dirty="0"/>
              <a:t>Mitä tästä pandemiasta opimme? Tuskin jää viimeiseksi meidän elinaikana. Miten biologia, psykologia, yhteiskuntatieteet ym.  konkretisoituvat tässä ajassa? </a:t>
            </a:r>
          </a:p>
          <a:p>
            <a:r>
              <a:rPr lang="fi-FI" dirty="0"/>
              <a:t>Terveydenhuollon arvostus nousee. </a:t>
            </a:r>
          </a:p>
          <a:p>
            <a:r>
              <a:rPr lang="fi-FI" dirty="0"/>
              <a:t>Maatalouden arvostus nousee (villi veikkaus)</a:t>
            </a:r>
          </a:p>
          <a:p>
            <a:r>
              <a:rPr lang="fi-FI" dirty="0"/>
              <a:t>Suomen omavaraisuuden aste: kansallinen ylpeyden aihe</a:t>
            </a:r>
          </a:p>
          <a:p>
            <a:endParaRPr lang="fi-FI" dirty="0"/>
          </a:p>
          <a:p>
            <a:endParaRPr lang="fi-FI" dirty="0"/>
          </a:p>
        </p:txBody>
      </p:sp>
      <p:sp>
        <p:nvSpPr>
          <p:cNvPr id="4" name="Päivämäärän paikkamerkki 3">
            <a:extLst>
              <a:ext uri="{FF2B5EF4-FFF2-40B4-BE49-F238E27FC236}">
                <a16:creationId xmlns:a16="http://schemas.microsoft.com/office/drawing/2014/main" id="{1B96EAAE-145C-4FDE-8D46-CD6717183782}"/>
              </a:ext>
            </a:extLst>
          </p:cNvPr>
          <p:cNvSpPr>
            <a:spLocks noGrp="1"/>
          </p:cNvSpPr>
          <p:nvPr>
            <p:ph type="dt" sz="half" idx="10"/>
          </p:nvPr>
        </p:nvSpPr>
        <p:spPr/>
        <p:txBody>
          <a:bodyPr/>
          <a:lstStyle/>
          <a:p>
            <a:fld id="{F84B7D09-5640-4791-A0C2-8524437936DA}" type="datetime1">
              <a:rPr lang="fi-FI" smtClean="0"/>
              <a:t>29.4.2020</a:t>
            </a:fld>
            <a:endParaRPr lang="fi-FI"/>
          </a:p>
        </p:txBody>
      </p:sp>
      <p:sp>
        <p:nvSpPr>
          <p:cNvPr id="5" name="Alatunnisteen paikkamerkki 4">
            <a:extLst>
              <a:ext uri="{FF2B5EF4-FFF2-40B4-BE49-F238E27FC236}">
                <a16:creationId xmlns:a16="http://schemas.microsoft.com/office/drawing/2014/main" id="{9A0ACF64-563F-4EA3-95B3-FC606A2D4670}"/>
              </a:ext>
            </a:extLst>
          </p:cNvPr>
          <p:cNvSpPr>
            <a:spLocks noGrp="1"/>
          </p:cNvSpPr>
          <p:nvPr>
            <p:ph type="ftr" sz="quarter" idx="11"/>
          </p:nvPr>
        </p:nvSpPr>
        <p:spPr/>
        <p:txBody>
          <a:bodyPr/>
          <a:lstStyle/>
          <a:p>
            <a:r>
              <a:rPr lang="fi-FI"/>
              <a:t>mieli.fi</a:t>
            </a:r>
          </a:p>
        </p:txBody>
      </p:sp>
      <p:sp>
        <p:nvSpPr>
          <p:cNvPr id="6" name="Dian numeron paikkamerkki 5">
            <a:extLst>
              <a:ext uri="{FF2B5EF4-FFF2-40B4-BE49-F238E27FC236}">
                <a16:creationId xmlns:a16="http://schemas.microsoft.com/office/drawing/2014/main" id="{90AAAD8E-EA40-46A0-BADA-C3416166C5B5}"/>
              </a:ext>
            </a:extLst>
          </p:cNvPr>
          <p:cNvSpPr>
            <a:spLocks noGrp="1"/>
          </p:cNvSpPr>
          <p:nvPr>
            <p:ph type="sldNum" sz="quarter" idx="12"/>
          </p:nvPr>
        </p:nvSpPr>
        <p:spPr/>
        <p:txBody>
          <a:bodyPr/>
          <a:lstStyle/>
          <a:p>
            <a:fld id="{29F13F21-89A0-4E12-8E58-753F65C13159}" type="slidenum">
              <a:rPr lang="fi-FI" smtClean="0"/>
              <a:t>12</a:t>
            </a:fld>
            <a:endParaRPr lang="fi-FI"/>
          </a:p>
        </p:txBody>
      </p:sp>
    </p:spTree>
    <p:extLst>
      <p:ext uri="{BB962C8B-B14F-4D97-AF65-F5344CB8AC3E}">
        <p14:creationId xmlns:p14="http://schemas.microsoft.com/office/powerpoint/2010/main" val="18605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447" y="-9438"/>
            <a:ext cx="10301159" cy="6867438"/>
          </a:xfrm>
          <a:prstGeom prst="rect">
            <a:avLst/>
          </a:prstGeom>
          <a:ln>
            <a:solidFill>
              <a:schemeClr val="accent3"/>
            </a:solidFill>
          </a:ln>
        </p:spPr>
      </p:pic>
      <p:sp>
        <p:nvSpPr>
          <p:cNvPr id="3" name="Date Placeholder 2"/>
          <p:cNvSpPr>
            <a:spLocks noGrp="1"/>
          </p:cNvSpPr>
          <p:nvPr>
            <p:ph type="dt" sz="half" idx="10"/>
          </p:nvPr>
        </p:nvSpPr>
        <p:spPr/>
        <p:txBody>
          <a:bodyPr/>
          <a:lstStyle/>
          <a:p>
            <a:pPr defTabSz="514350">
              <a:defRPr/>
            </a:pPr>
            <a:r>
              <a:rPr lang="en-US">
                <a:latin typeface="Calibri"/>
              </a:rPr>
              <a:t>2-4.11.2016</a:t>
            </a:r>
            <a:endParaRPr lang="fi-FI">
              <a:latin typeface="Calibri"/>
            </a:endParaRPr>
          </a:p>
        </p:txBody>
      </p:sp>
      <p:sp>
        <p:nvSpPr>
          <p:cNvPr id="4" name="Footer Placeholder 3"/>
          <p:cNvSpPr>
            <a:spLocks noGrp="1"/>
          </p:cNvSpPr>
          <p:nvPr>
            <p:ph type="ftr" sz="quarter" idx="11"/>
          </p:nvPr>
        </p:nvSpPr>
        <p:spPr>
          <a:xfrm>
            <a:off x="5274078" y="5717604"/>
            <a:ext cx="1674186" cy="213574"/>
          </a:xfrm>
        </p:spPr>
        <p:txBody>
          <a:bodyPr/>
          <a:lstStyle/>
          <a:p>
            <a:pPr defTabSz="514350">
              <a:defRPr/>
            </a:pPr>
            <a:r>
              <a:rPr lang="fi-FI">
                <a:latin typeface="Calibri"/>
              </a:rPr>
              <a:t>mielenterveysseura.fi</a:t>
            </a:r>
          </a:p>
        </p:txBody>
      </p:sp>
      <p:sp>
        <p:nvSpPr>
          <p:cNvPr id="5" name="Slide Number Placeholder 4"/>
          <p:cNvSpPr>
            <a:spLocks noGrp="1"/>
          </p:cNvSpPr>
          <p:nvPr>
            <p:ph type="sldNum" sz="quarter" idx="12"/>
          </p:nvPr>
        </p:nvSpPr>
        <p:spPr/>
        <p:txBody>
          <a:bodyPr/>
          <a:lstStyle/>
          <a:p>
            <a:pPr defTabSz="514350">
              <a:defRPr/>
            </a:pPr>
            <a:fld id="{29F13F21-89A0-4E12-8E58-753F65C13159}" type="slidenum">
              <a:rPr lang="fi-FI">
                <a:latin typeface="Calibri"/>
              </a:rPr>
              <a:pPr defTabSz="514350">
                <a:defRPr/>
              </a:pPr>
              <a:t>13</a:t>
            </a:fld>
            <a:endParaRPr lang="fi-FI">
              <a:latin typeface="Calibri"/>
            </a:endParaRPr>
          </a:p>
        </p:txBody>
      </p:sp>
      <p:sp>
        <p:nvSpPr>
          <p:cNvPr id="7" name="Pyöristetty kuvaselitesuorakulmio 3"/>
          <p:cNvSpPr/>
          <p:nvPr/>
        </p:nvSpPr>
        <p:spPr>
          <a:xfrm>
            <a:off x="617189" y="5115894"/>
            <a:ext cx="1761686" cy="812441"/>
          </a:xfrm>
          <a:prstGeom prst="wedgeRoundRectCallout">
            <a:avLst>
              <a:gd name="adj1" fmla="val 105163"/>
              <a:gd name="adj2" fmla="val -149921"/>
              <a:gd name="adj3" fmla="val 16667"/>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14350">
              <a:defRPr/>
            </a:pPr>
            <a:r>
              <a:rPr lang="en-GB" b="1" dirty="0">
                <a:solidFill>
                  <a:srgbClr val="05D2F5">
                    <a:lumMod val="75000"/>
                  </a:srgbClr>
                </a:solidFill>
                <a:latin typeface="Calibri"/>
              </a:rPr>
              <a:t>Arjen </a:t>
            </a:r>
            <a:r>
              <a:rPr lang="en-GB" b="1" dirty="0" err="1">
                <a:solidFill>
                  <a:srgbClr val="05D2F5">
                    <a:lumMod val="75000"/>
                  </a:srgbClr>
                </a:solidFill>
                <a:latin typeface="Calibri"/>
              </a:rPr>
              <a:t>taidot</a:t>
            </a:r>
            <a:r>
              <a:rPr lang="en-GB" b="1" dirty="0">
                <a:solidFill>
                  <a:srgbClr val="05D2F5">
                    <a:lumMod val="75000"/>
                  </a:srgbClr>
                </a:solidFill>
                <a:latin typeface="Calibri"/>
              </a:rPr>
              <a:t>, </a:t>
            </a:r>
            <a:r>
              <a:rPr lang="en-GB" b="1" dirty="0" err="1">
                <a:solidFill>
                  <a:srgbClr val="05D2F5">
                    <a:lumMod val="75000"/>
                  </a:srgbClr>
                </a:solidFill>
                <a:latin typeface="Calibri"/>
              </a:rPr>
              <a:t>rutiinit</a:t>
            </a:r>
            <a:endParaRPr lang="en-GB" b="1" dirty="0">
              <a:solidFill>
                <a:srgbClr val="05D2F5">
                  <a:lumMod val="75000"/>
                </a:srgbClr>
              </a:solidFill>
              <a:latin typeface="Calibri"/>
            </a:endParaRPr>
          </a:p>
        </p:txBody>
      </p:sp>
      <p:sp>
        <p:nvSpPr>
          <p:cNvPr id="8" name="Pyöristetty kuvaselitesuorakulmio 7"/>
          <p:cNvSpPr/>
          <p:nvPr/>
        </p:nvSpPr>
        <p:spPr>
          <a:xfrm>
            <a:off x="6498137" y="424216"/>
            <a:ext cx="2004306" cy="773822"/>
          </a:xfrm>
          <a:prstGeom prst="wedgeRoundRectCallout">
            <a:avLst>
              <a:gd name="adj1" fmla="val -74256"/>
              <a:gd name="adj2" fmla="val 202197"/>
              <a:gd name="adj3" fmla="val 16667"/>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14350">
              <a:defRPr/>
            </a:pPr>
            <a:r>
              <a:rPr lang="fi-FI" sz="2100" b="1" dirty="0" err="1">
                <a:solidFill>
                  <a:srgbClr val="05D2F5">
                    <a:lumMod val="75000"/>
                  </a:srgbClr>
                </a:solidFill>
                <a:latin typeface="Calibri"/>
              </a:rPr>
              <a:t>Turvaverkkko</a:t>
            </a:r>
            <a:endParaRPr lang="fi-FI" sz="2100" b="1" dirty="0">
              <a:solidFill>
                <a:srgbClr val="05D2F5">
                  <a:lumMod val="75000"/>
                </a:srgbClr>
              </a:solidFill>
              <a:latin typeface="Calibri"/>
            </a:endParaRPr>
          </a:p>
        </p:txBody>
      </p:sp>
      <p:sp>
        <p:nvSpPr>
          <p:cNvPr id="9" name="Pyöristetty kuvaselitesuorakulmio 8"/>
          <p:cNvSpPr/>
          <p:nvPr/>
        </p:nvSpPr>
        <p:spPr>
          <a:xfrm>
            <a:off x="559992" y="424216"/>
            <a:ext cx="2223222" cy="954595"/>
          </a:xfrm>
          <a:prstGeom prst="wedgeRoundRectCallout">
            <a:avLst>
              <a:gd name="adj1" fmla="val 51599"/>
              <a:gd name="adj2" fmla="val 153962"/>
              <a:gd name="adj3" fmla="val 16667"/>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14350">
              <a:defRPr/>
            </a:pPr>
            <a:r>
              <a:rPr lang="fi-FI" b="1" dirty="0">
                <a:solidFill>
                  <a:srgbClr val="05D2F5">
                    <a:lumMod val="75000"/>
                  </a:srgbClr>
                </a:solidFill>
                <a:latin typeface="Calibri"/>
              </a:rPr>
              <a:t>Selviytymiskeinot, avun hakemisen taidot</a:t>
            </a:r>
            <a:endParaRPr lang="fi-FI" dirty="0">
              <a:solidFill>
                <a:srgbClr val="05D2F5">
                  <a:lumMod val="75000"/>
                </a:srgbClr>
              </a:solidFill>
              <a:latin typeface="Calibri"/>
            </a:endParaRPr>
          </a:p>
          <a:p>
            <a:pPr defTabSz="514350">
              <a:defRPr/>
            </a:pPr>
            <a:endParaRPr lang="en-GB" sz="900" b="1" dirty="0">
              <a:solidFill>
                <a:prstClr val="black"/>
              </a:solidFill>
              <a:latin typeface="Calibri"/>
            </a:endParaRPr>
          </a:p>
        </p:txBody>
      </p:sp>
      <p:sp>
        <p:nvSpPr>
          <p:cNvPr id="10" name="Pyöristetty kuvaselitesuorakulmio 9"/>
          <p:cNvSpPr/>
          <p:nvPr/>
        </p:nvSpPr>
        <p:spPr>
          <a:xfrm>
            <a:off x="7142051" y="3769356"/>
            <a:ext cx="1951548" cy="1048868"/>
          </a:xfrm>
          <a:prstGeom prst="wedgeRoundRectCallout">
            <a:avLst>
              <a:gd name="adj1" fmla="val -93596"/>
              <a:gd name="adj2" fmla="val -31869"/>
              <a:gd name="adj3" fmla="val 16667"/>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14350">
              <a:defRPr/>
            </a:pPr>
            <a:r>
              <a:rPr lang="en-GB" b="1" dirty="0" err="1">
                <a:solidFill>
                  <a:srgbClr val="05D2F5">
                    <a:lumMod val="75000"/>
                  </a:srgbClr>
                </a:solidFill>
                <a:latin typeface="Calibri"/>
              </a:rPr>
              <a:t>Itsetunto</a:t>
            </a:r>
            <a:r>
              <a:rPr lang="en-GB" b="1" dirty="0">
                <a:solidFill>
                  <a:srgbClr val="05D2F5">
                    <a:lumMod val="75000"/>
                  </a:srgbClr>
                </a:solidFill>
                <a:latin typeface="Calibri"/>
              </a:rPr>
              <a:t> = </a:t>
            </a:r>
            <a:r>
              <a:rPr lang="en-GB" b="1" dirty="0" err="1">
                <a:solidFill>
                  <a:srgbClr val="05D2F5">
                    <a:lumMod val="75000"/>
                  </a:srgbClr>
                </a:solidFill>
                <a:latin typeface="Calibri"/>
              </a:rPr>
              <a:t>itsetuntemus</a:t>
            </a:r>
            <a:r>
              <a:rPr lang="en-GB" b="1" dirty="0">
                <a:solidFill>
                  <a:srgbClr val="05D2F5">
                    <a:lumMod val="75000"/>
                  </a:srgbClr>
                </a:solidFill>
                <a:latin typeface="Calibri"/>
              </a:rPr>
              <a:t> + </a:t>
            </a:r>
            <a:r>
              <a:rPr lang="en-GB" b="1" dirty="0" err="1">
                <a:solidFill>
                  <a:srgbClr val="05D2F5">
                    <a:lumMod val="75000"/>
                  </a:srgbClr>
                </a:solidFill>
                <a:latin typeface="Calibri"/>
              </a:rPr>
              <a:t>itsearvostus</a:t>
            </a:r>
            <a:endParaRPr lang="en-GB" b="1" dirty="0">
              <a:solidFill>
                <a:srgbClr val="05D2F5">
                  <a:lumMod val="75000"/>
                </a:srgbClr>
              </a:solidFill>
              <a:latin typeface="Calibri"/>
            </a:endParaRPr>
          </a:p>
        </p:txBody>
      </p:sp>
      <p:sp>
        <p:nvSpPr>
          <p:cNvPr id="11" name="Pyöristetty kuvaselitesuorakulmio 13"/>
          <p:cNvSpPr/>
          <p:nvPr/>
        </p:nvSpPr>
        <p:spPr>
          <a:xfrm>
            <a:off x="3530581" y="175370"/>
            <a:ext cx="2438570" cy="1138446"/>
          </a:xfrm>
          <a:prstGeom prst="wedgeRoundRectCallout">
            <a:avLst>
              <a:gd name="adj1" fmla="val -13222"/>
              <a:gd name="adj2" fmla="val 159223"/>
              <a:gd name="adj3" fmla="val 16667"/>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14350">
              <a:defRPr/>
            </a:pPr>
            <a:r>
              <a:rPr lang="en-GB" sz="1400" b="1" dirty="0" err="1">
                <a:solidFill>
                  <a:srgbClr val="05D2F5">
                    <a:lumMod val="75000"/>
                  </a:srgbClr>
                </a:solidFill>
                <a:latin typeface="Calibri"/>
              </a:rPr>
              <a:t>Seksuaalisuus</a:t>
            </a:r>
            <a:r>
              <a:rPr lang="en-GB" sz="1400" b="1" dirty="0">
                <a:solidFill>
                  <a:srgbClr val="05D2F5">
                    <a:lumMod val="75000"/>
                  </a:srgbClr>
                </a:solidFill>
                <a:latin typeface="Calibri"/>
              </a:rPr>
              <a:t>; </a:t>
            </a:r>
            <a:r>
              <a:rPr lang="en-GB" sz="1400" b="1" dirty="0" err="1">
                <a:solidFill>
                  <a:srgbClr val="05D2F5">
                    <a:lumMod val="75000"/>
                  </a:srgbClr>
                </a:solidFill>
                <a:latin typeface="Calibri"/>
              </a:rPr>
              <a:t>hyväksytyksi</a:t>
            </a:r>
            <a:r>
              <a:rPr lang="en-GB" sz="1400" b="1" dirty="0">
                <a:solidFill>
                  <a:srgbClr val="05D2F5">
                    <a:lumMod val="75000"/>
                  </a:srgbClr>
                </a:solidFill>
                <a:latin typeface="Calibri"/>
              </a:rPr>
              <a:t> </a:t>
            </a:r>
            <a:r>
              <a:rPr lang="en-GB" sz="1400" b="1" dirty="0" err="1">
                <a:solidFill>
                  <a:srgbClr val="05D2F5">
                    <a:lumMod val="75000"/>
                  </a:srgbClr>
                </a:solidFill>
                <a:latin typeface="Calibri"/>
              </a:rPr>
              <a:t>tuleminen</a:t>
            </a:r>
            <a:r>
              <a:rPr lang="en-GB" sz="1400" b="1" dirty="0">
                <a:solidFill>
                  <a:srgbClr val="05D2F5">
                    <a:lumMod val="75000"/>
                  </a:srgbClr>
                </a:solidFill>
                <a:latin typeface="Calibri"/>
              </a:rPr>
              <a:t>, </a:t>
            </a:r>
            <a:r>
              <a:rPr lang="en-GB" sz="1400" b="1" dirty="0" err="1">
                <a:solidFill>
                  <a:srgbClr val="05D2F5">
                    <a:lumMod val="75000"/>
                  </a:srgbClr>
                </a:solidFill>
                <a:latin typeface="Calibri"/>
              </a:rPr>
              <a:t>rakkauden</a:t>
            </a:r>
            <a:r>
              <a:rPr lang="en-GB" sz="1400" b="1" dirty="0">
                <a:solidFill>
                  <a:srgbClr val="05D2F5">
                    <a:lumMod val="75000"/>
                  </a:srgbClr>
                </a:solidFill>
                <a:latin typeface="Calibri"/>
              </a:rPr>
              <a:t> ja </a:t>
            </a:r>
            <a:r>
              <a:rPr lang="en-GB" sz="1400" b="1" dirty="0" err="1">
                <a:solidFill>
                  <a:srgbClr val="05D2F5">
                    <a:lumMod val="75000"/>
                  </a:srgbClr>
                </a:solidFill>
                <a:latin typeface="Calibri"/>
              </a:rPr>
              <a:t>välittämisen</a:t>
            </a:r>
            <a:r>
              <a:rPr lang="en-GB" sz="1400" b="1" dirty="0">
                <a:solidFill>
                  <a:srgbClr val="05D2F5">
                    <a:lumMod val="75000"/>
                  </a:srgbClr>
                </a:solidFill>
                <a:latin typeface="Calibri"/>
              </a:rPr>
              <a:t> </a:t>
            </a:r>
            <a:r>
              <a:rPr lang="en-GB" sz="1400" b="1" dirty="0" err="1">
                <a:solidFill>
                  <a:srgbClr val="05D2F5">
                    <a:lumMod val="75000"/>
                  </a:srgbClr>
                </a:solidFill>
                <a:latin typeface="Calibri"/>
              </a:rPr>
              <a:t>kokemukset</a:t>
            </a:r>
            <a:r>
              <a:rPr lang="en-GB" sz="1400" b="1" dirty="0">
                <a:solidFill>
                  <a:srgbClr val="05D2F5">
                    <a:lumMod val="75000"/>
                  </a:srgbClr>
                </a:solidFill>
                <a:latin typeface="Calibri"/>
              </a:rPr>
              <a:t>, </a:t>
            </a:r>
            <a:r>
              <a:rPr lang="en-GB" sz="1400" b="1" dirty="0" err="1">
                <a:solidFill>
                  <a:srgbClr val="05D2F5">
                    <a:lumMod val="75000"/>
                  </a:srgbClr>
                </a:solidFill>
                <a:latin typeface="Calibri"/>
              </a:rPr>
              <a:t>itsearvostus</a:t>
            </a:r>
            <a:endParaRPr lang="en-GB" sz="700" b="1" dirty="0">
              <a:solidFill>
                <a:srgbClr val="05D2F5">
                  <a:lumMod val="75000"/>
                </a:srgbClr>
              </a:solidFill>
              <a:latin typeface="Calibri"/>
            </a:endParaRPr>
          </a:p>
        </p:txBody>
      </p:sp>
      <p:sp>
        <p:nvSpPr>
          <p:cNvPr id="12" name="Pyöristetty kuvaselitesuorakulmio 14"/>
          <p:cNvSpPr/>
          <p:nvPr/>
        </p:nvSpPr>
        <p:spPr>
          <a:xfrm>
            <a:off x="216426" y="2400288"/>
            <a:ext cx="2076259" cy="1023993"/>
          </a:xfrm>
          <a:prstGeom prst="wedgeRoundRectCallout">
            <a:avLst>
              <a:gd name="adj1" fmla="val 84014"/>
              <a:gd name="adj2" fmla="val 38255"/>
              <a:gd name="adj3" fmla="val 16667"/>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14350">
              <a:defRPr/>
            </a:pPr>
            <a:r>
              <a:rPr lang="en-GB" b="1" dirty="0" err="1">
                <a:solidFill>
                  <a:srgbClr val="05D2F5">
                    <a:lumMod val="75000"/>
                  </a:srgbClr>
                </a:solidFill>
                <a:latin typeface="Calibri"/>
              </a:rPr>
              <a:t>Vuorovai-kutustaidot</a:t>
            </a:r>
            <a:r>
              <a:rPr lang="en-GB" b="1" dirty="0">
                <a:solidFill>
                  <a:srgbClr val="05D2F5">
                    <a:lumMod val="75000"/>
                  </a:srgbClr>
                </a:solidFill>
                <a:latin typeface="Calibri"/>
              </a:rPr>
              <a:t>, </a:t>
            </a:r>
            <a:r>
              <a:rPr lang="en-GB" b="1" dirty="0" err="1">
                <a:solidFill>
                  <a:srgbClr val="05D2F5">
                    <a:lumMod val="75000"/>
                  </a:srgbClr>
                </a:solidFill>
                <a:latin typeface="Calibri"/>
              </a:rPr>
              <a:t>yhteys</a:t>
            </a:r>
            <a:r>
              <a:rPr lang="en-GB" b="1" dirty="0">
                <a:solidFill>
                  <a:srgbClr val="05D2F5">
                    <a:lumMod val="75000"/>
                  </a:srgbClr>
                </a:solidFill>
                <a:latin typeface="Calibri"/>
              </a:rPr>
              <a:t> </a:t>
            </a:r>
            <a:r>
              <a:rPr lang="en-GB" b="1" dirty="0" err="1">
                <a:solidFill>
                  <a:srgbClr val="05D2F5">
                    <a:lumMod val="75000"/>
                  </a:srgbClr>
                </a:solidFill>
                <a:latin typeface="Calibri"/>
              </a:rPr>
              <a:t>muihin</a:t>
            </a:r>
            <a:endParaRPr lang="en-GB" sz="1400" b="1" dirty="0">
              <a:solidFill>
                <a:srgbClr val="05D2F5">
                  <a:lumMod val="75000"/>
                </a:srgbClr>
              </a:solidFill>
              <a:latin typeface="Calibri"/>
            </a:endParaRPr>
          </a:p>
        </p:txBody>
      </p:sp>
      <p:sp>
        <p:nvSpPr>
          <p:cNvPr id="13" name="Pyöristetty kuvaselitesuorakulmio 15"/>
          <p:cNvSpPr/>
          <p:nvPr/>
        </p:nvSpPr>
        <p:spPr>
          <a:xfrm>
            <a:off x="216426" y="3910768"/>
            <a:ext cx="1761686" cy="661683"/>
          </a:xfrm>
          <a:prstGeom prst="wedgeRoundRectCallout">
            <a:avLst>
              <a:gd name="adj1" fmla="val 105403"/>
              <a:gd name="adj2" fmla="val -44715"/>
              <a:gd name="adj3" fmla="val 16667"/>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14350">
              <a:defRPr/>
            </a:pPr>
            <a:r>
              <a:rPr lang="en-GB" sz="2100" b="1" dirty="0" err="1">
                <a:solidFill>
                  <a:srgbClr val="05D2F5">
                    <a:lumMod val="75000"/>
                  </a:srgbClr>
                </a:solidFill>
                <a:latin typeface="Calibri"/>
              </a:rPr>
              <a:t>Tunnetaidot</a:t>
            </a:r>
            <a:endParaRPr lang="en-GB" sz="2100" b="1" dirty="0">
              <a:solidFill>
                <a:srgbClr val="05D2F5">
                  <a:lumMod val="75000"/>
                </a:srgbClr>
              </a:solidFill>
              <a:latin typeface="Calibri"/>
            </a:endParaRPr>
          </a:p>
        </p:txBody>
      </p:sp>
      <p:sp>
        <p:nvSpPr>
          <p:cNvPr id="14" name="Pyöristetty kuvaselitesuorakulmio 16"/>
          <p:cNvSpPr/>
          <p:nvPr/>
        </p:nvSpPr>
        <p:spPr>
          <a:xfrm>
            <a:off x="6804623" y="2344279"/>
            <a:ext cx="2584036" cy="1080002"/>
          </a:xfrm>
          <a:prstGeom prst="wedgeRoundRectCallout">
            <a:avLst>
              <a:gd name="adj1" fmla="val -92448"/>
              <a:gd name="adj2" fmla="val 53448"/>
              <a:gd name="adj3" fmla="val 16667"/>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14350">
              <a:defRPr/>
            </a:pPr>
            <a:r>
              <a:rPr lang="en-GB" b="1" dirty="0" err="1">
                <a:solidFill>
                  <a:srgbClr val="05D2F5">
                    <a:lumMod val="75000"/>
                  </a:srgbClr>
                </a:solidFill>
                <a:latin typeface="Calibri"/>
              </a:rPr>
              <a:t>Stressin</a:t>
            </a:r>
            <a:r>
              <a:rPr lang="en-GB" b="1" dirty="0">
                <a:solidFill>
                  <a:srgbClr val="05D2F5">
                    <a:lumMod val="75000"/>
                  </a:srgbClr>
                </a:solidFill>
                <a:latin typeface="Calibri"/>
              </a:rPr>
              <a:t> </a:t>
            </a:r>
            <a:r>
              <a:rPr lang="en-GB" b="1" dirty="0" err="1">
                <a:solidFill>
                  <a:srgbClr val="05D2F5">
                    <a:lumMod val="75000"/>
                  </a:srgbClr>
                </a:solidFill>
                <a:latin typeface="Calibri"/>
              </a:rPr>
              <a:t>kanssa</a:t>
            </a:r>
            <a:r>
              <a:rPr lang="en-GB" b="1" dirty="0">
                <a:solidFill>
                  <a:srgbClr val="05D2F5">
                    <a:lumMod val="75000"/>
                  </a:srgbClr>
                </a:solidFill>
                <a:latin typeface="Calibri"/>
              </a:rPr>
              <a:t> </a:t>
            </a:r>
            <a:r>
              <a:rPr lang="en-GB" b="1" dirty="0" err="1">
                <a:solidFill>
                  <a:srgbClr val="05D2F5">
                    <a:lumMod val="75000"/>
                  </a:srgbClr>
                </a:solidFill>
                <a:latin typeface="Calibri"/>
              </a:rPr>
              <a:t>toimeentuleminen</a:t>
            </a:r>
            <a:r>
              <a:rPr lang="en-GB" b="1" dirty="0">
                <a:solidFill>
                  <a:srgbClr val="05D2F5">
                    <a:lumMod val="75000"/>
                  </a:srgbClr>
                </a:solidFill>
                <a:latin typeface="Calibri"/>
              </a:rPr>
              <a:t> ja </a:t>
            </a:r>
            <a:r>
              <a:rPr lang="en-GB" b="1" dirty="0" err="1">
                <a:solidFill>
                  <a:srgbClr val="05D2F5">
                    <a:lumMod val="75000"/>
                  </a:srgbClr>
                </a:solidFill>
                <a:latin typeface="Calibri"/>
              </a:rPr>
              <a:t>palautuminen</a:t>
            </a:r>
            <a:r>
              <a:rPr lang="en-GB" b="1" dirty="0">
                <a:solidFill>
                  <a:srgbClr val="05D2F5">
                    <a:lumMod val="75000"/>
                  </a:srgbClr>
                </a:solidFill>
                <a:latin typeface="Calibri"/>
              </a:rPr>
              <a:t>, mindfulness</a:t>
            </a:r>
            <a:endParaRPr lang="en-GB" sz="1500" b="1" dirty="0">
              <a:solidFill>
                <a:srgbClr val="05D2F5">
                  <a:lumMod val="75000"/>
                </a:srgbClr>
              </a:solidFill>
              <a:latin typeface="Calibri"/>
            </a:endParaRPr>
          </a:p>
        </p:txBody>
      </p:sp>
      <p:sp>
        <p:nvSpPr>
          <p:cNvPr id="15" name="Pyöristetty kuvaselitesuorakulmio 17"/>
          <p:cNvSpPr/>
          <p:nvPr/>
        </p:nvSpPr>
        <p:spPr>
          <a:xfrm>
            <a:off x="6815560" y="5224863"/>
            <a:ext cx="2189066" cy="1010625"/>
          </a:xfrm>
          <a:prstGeom prst="wedgeRoundRectCallout">
            <a:avLst>
              <a:gd name="adj1" fmla="val -110116"/>
              <a:gd name="adj2" fmla="val -120682"/>
              <a:gd name="adj3" fmla="val 16667"/>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14350">
              <a:defRPr/>
            </a:pPr>
            <a:r>
              <a:rPr lang="en-GB" sz="2100" b="1" dirty="0" err="1">
                <a:solidFill>
                  <a:srgbClr val="05D2F5">
                    <a:lumMod val="75000"/>
                  </a:srgbClr>
                </a:solidFill>
                <a:latin typeface="Calibri"/>
              </a:rPr>
              <a:t>Arvot</a:t>
            </a:r>
            <a:r>
              <a:rPr lang="en-GB" sz="2100" b="1" dirty="0">
                <a:solidFill>
                  <a:srgbClr val="05D2F5">
                    <a:lumMod val="75000"/>
                  </a:srgbClr>
                </a:solidFill>
                <a:latin typeface="Calibri"/>
              </a:rPr>
              <a:t>, </a:t>
            </a:r>
            <a:r>
              <a:rPr lang="en-GB" sz="2100" b="1" dirty="0" err="1">
                <a:solidFill>
                  <a:srgbClr val="05D2F5">
                    <a:lumMod val="75000"/>
                  </a:srgbClr>
                </a:solidFill>
                <a:latin typeface="Calibri"/>
              </a:rPr>
              <a:t>Osallisuus</a:t>
            </a:r>
            <a:r>
              <a:rPr lang="en-GB" sz="2100" b="1" dirty="0">
                <a:solidFill>
                  <a:srgbClr val="05D2F5">
                    <a:lumMod val="75000"/>
                  </a:srgbClr>
                </a:solidFill>
                <a:latin typeface="Calibri"/>
              </a:rPr>
              <a:t> ja </a:t>
            </a:r>
            <a:r>
              <a:rPr lang="en-GB" sz="2100" b="1" dirty="0" err="1">
                <a:solidFill>
                  <a:srgbClr val="05D2F5">
                    <a:lumMod val="75000"/>
                  </a:srgbClr>
                </a:solidFill>
                <a:latin typeface="Calibri"/>
              </a:rPr>
              <a:t>kuuluminen</a:t>
            </a:r>
            <a:endParaRPr lang="en-GB" sz="2100" b="1" dirty="0">
              <a:solidFill>
                <a:srgbClr val="05D2F5">
                  <a:lumMod val="75000"/>
                </a:srgbClr>
              </a:solidFill>
              <a:latin typeface="Calibri"/>
            </a:endParaRPr>
          </a:p>
        </p:txBody>
      </p:sp>
      <p:sp>
        <p:nvSpPr>
          <p:cNvPr id="16" name="Pyöristetty suorakulmio 6"/>
          <p:cNvSpPr/>
          <p:nvPr/>
        </p:nvSpPr>
        <p:spPr>
          <a:xfrm>
            <a:off x="3349167" y="3004376"/>
            <a:ext cx="2438570" cy="812442"/>
          </a:xfrm>
          <a:prstGeom prst="roundRect">
            <a:avLst/>
          </a:prstGeom>
          <a:solidFill>
            <a:schemeClr val="bg1"/>
          </a:solidFill>
          <a:ln>
            <a:solidFill>
              <a:srgbClr val="00E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r>
              <a:rPr lang="fi-FI" b="1" dirty="0">
                <a:solidFill>
                  <a:srgbClr val="00E13C"/>
                </a:solidFill>
                <a:latin typeface="Calibri"/>
              </a:rPr>
              <a:t>Mielenterveyden vahvistaminen</a:t>
            </a:r>
          </a:p>
        </p:txBody>
      </p:sp>
      <p:sp>
        <p:nvSpPr>
          <p:cNvPr id="17" name="Pyöristetty kuvaselitesuorakulmio 17"/>
          <p:cNvSpPr/>
          <p:nvPr/>
        </p:nvSpPr>
        <p:spPr>
          <a:xfrm>
            <a:off x="3780086" y="5329240"/>
            <a:ext cx="2189065" cy="812441"/>
          </a:xfrm>
          <a:prstGeom prst="wedgeRoundRectCallout">
            <a:avLst>
              <a:gd name="adj1" fmla="val -11774"/>
              <a:gd name="adj2" fmla="val -207602"/>
              <a:gd name="adj3" fmla="val 16667"/>
            </a:avLst>
          </a:prstGeom>
          <a:solidFill>
            <a:schemeClr val="bg1">
              <a:lumMod val="95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14350">
              <a:defRPr/>
            </a:pPr>
            <a:r>
              <a:rPr lang="en-GB" b="1" dirty="0" err="1">
                <a:solidFill>
                  <a:srgbClr val="05D2F5">
                    <a:lumMod val="75000"/>
                  </a:srgbClr>
                </a:solidFill>
                <a:latin typeface="Calibri"/>
              </a:rPr>
              <a:t>Toivo</a:t>
            </a:r>
            <a:r>
              <a:rPr lang="en-GB" b="1" dirty="0">
                <a:solidFill>
                  <a:srgbClr val="05D2F5">
                    <a:lumMod val="75000"/>
                  </a:srgbClr>
                </a:solidFill>
                <a:latin typeface="Calibri"/>
              </a:rPr>
              <a:t> ja </a:t>
            </a:r>
            <a:r>
              <a:rPr lang="en-GB" b="1" dirty="0" err="1">
                <a:solidFill>
                  <a:srgbClr val="05D2F5">
                    <a:lumMod val="75000"/>
                  </a:srgbClr>
                </a:solidFill>
                <a:latin typeface="Calibri"/>
              </a:rPr>
              <a:t>unelmat</a:t>
            </a:r>
            <a:r>
              <a:rPr lang="en-GB" b="1" dirty="0">
                <a:solidFill>
                  <a:srgbClr val="05D2F5">
                    <a:lumMod val="75000"/>
                  </a:srgbClr>
                </a:solidFill>
                <a:latin typeface="Calibri"/>
              </a:rPr>
              <a:t>, </a:t>
            </a:r>
            <a:r>
              <a:rPr lang="en-GB" b="1" dirty="0" err="1">
                <a:solidFill>
                  <a:srgbClr val="05D2F5">
                    <a:lumMod val="75000"/>
                  </a:srgbClr>
                </a:solidFill>
                <a:latin typeface="Calibri"/>
              </a:rPr>
              <a:t>luottamus</a:t>
            </a:r>
            <a:r>
              <a:rPr lang="en-GB" b="1" dirty="0">
                <a:solidFill>
                  <a:srgbClr val="05D2F5">
                    <a:lumMod val="75000"/>
                  </a:srgbClr>
                </a:solidFill>
                <a:latin typeface="Calibri"/>
              </a:rPr>
              <a:t> </a:t>
            </a:r>
            <a:r>
              <a:rPr lang="en-GB" b="1" dirty="0" err="1">
                <a:solidFill>
                  <a:srgbClr val="05D2F5">
                    <a:lumMod val="75000"/>
                  </a:srgbClr>
                </a:solidFill>
                <a:latin typeface="Calibri"/>
              </a:rPr>
              <a:t>elämään</a:t>
            </a:r>
            <a:endParaRPr lang="en-GB" b="1" dirty="0">
              <a:solidFill>
                <a:srgbClr val="05D2F5">
                  <a:lumMod val="75000"/>
                </a:srgbClr>
              </a:solidFill>
              <a:latin typeface="Calibri"/>
            </a:endParaRPr>
          </a:p>
        </p:txBody>
      </p:sp>
    </p:spTree>
    <p:extLst>
      <p:ext uri="{BB962C8B-B14F-4D97-AF65-F5344CB8AC3E}">
        <p14:creationId xmlns:p14="http://schemas.microsoft.com/office/powerpoint/2010/main" val="2540434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B9001B8-3773-4A11-8D9C-48E98C98B0DB}"/>
              </a:ext>
            </a:extLst>
          </p:cNvPr>
          <p:cNvSpPr>
            <a:spLocks noGrp="1"/>
          </p:cNvSpPr>
          <p:nvPr>
            <p:ph type="title"/>
          </p:nvPr>
        </p:nvSpPr>
        <p:spPr>
          <a:xfrm>
            <a:off x="650631" y="615462"/>
            <a:ext cx="8229600" cy="955576"/>
          </a:xfrm>
        </p:spPr>
        <p:txBody>
          <a:bodyPr/>
          <a:lstStyle/>
          <a:p>
            <a:r>
              <a:rPr lang="fi-FI" dirty="0"/>
              <a:t>MUISTILISTA OPISKELIJOILLE </a:t>
            </a:r>
          </a:p>
        </p:txBody>
      </p:sp>
      <p:sp>
        <p:nvSpPr>
          <p:cNvPr id="3" name="Päivämäärän paikkamerkki 2">
            <a:extLst>
              <a:ext uri="{FF2B5EF4-FFF2-40B4-BE49-F238E27FC236}">
                <a16:creationId xmlns:a16="http://schemas.microsoft.com/office/drawing/2014/main" id="{EC538F47-F112-47C0-AA70-338B2BF00CAC}"/>
              </a:ext>
            </a:extLst>
          </p:cNvPr>
          <p:cNvSpPr>
            <a:spLocks noGrp="1"/>
          </p:cNvSpPr>
          <p:nvPr>
            <p:ph type="dt" sz="half" idx="10"/>
          </p:nvPr>
        </p:nvSpPr>
        <p:spPr/>
        <p:txBody>
          <a:bodyPr/>
          <a:lstStyle/>
          <a:p>
            <a:fld id="{8381B437-4C72-4207-90C2-FD5A775CFDC5}" type="datetime1">
              <a:rPr lang="fi-FI" smtClean="0"/>
              <a:t>29.4.2020</a:t>
            </a:fld>
            <a:endParaRPr lang="fi-FI"/>
          </a:p>
        </p:txBody>
      </p:sp>
      <p:sp>
        <p:nvSpPr>
          <p:cNvPr id="4" name="Alatunnisteen paikkamerkki 3">
            <a:extLst>
              <a:ext uri="{FF2B5EF4-FFF2-40B4-BE49-F238E27FC236}">
                <a16:creationId xmlns:a16="http://schemas.microsoft.com/office/drawing/2014/main" id="{D532CA54-E1E6-4524-92B1-0E38C5264C8A}"/>
              </a:ext>
            </a:extLst>
          </p:cNvPr>
          <p:cNvSpPr>
            <a:spLocks noGrp="1"/>
          </p:cNvSpPr>
          <p:nvPr>
            <p:ph type="ftr" sz="quarter" idx="11"/>
          </p:nvPr>
        </p:nvSpPr>
        <p:spPr/>
        <p:txBody>
          <a:bodyPr/>
          <a:lstStyle/>
          <a:p>
            <a:r>
              <a:rPr lang="fi-FI"/>
              <a:t>mieli.fi</a:t>
            </a:r>
          </a:p>
        </p:txBody>
      </p:sp>
      <p:sp>
        <p:nvSpPr>
          <p:cNvPr id="5" name="Dian numeron paikkamerkki 4">
            <a:extLst>
              <a:ext uri="{FF2B5EF4-FFF2-40B4-BE49-F238E27FC236}">
                <a16:creationId xmlns:a16="http://schemas.microsoft.com/office/drawing/2014/main" id="{2CD8A45E-2F48-4332-B6D1-9F0ED417C15B}"/>
              </a:ext>
            </a:extLst>
          </p:cNvPr>
          <p:cNvSpPr>
            <a:spLocks noGrp="1"/>
          </p:cNvSpPr>
          <p:nvPr>
            <p:ph type="sldNum" sz="quarter" idx="12"/>
          </p:nvPr>
        </p:nvSpPr>
        <p:spPr/>
        <p:txBody>
          <a:bodyPr/>
          <a:lstStyle/>
          <a:p>
            <a:fld id="{29F13F21-89A0-4E12-8E58-753F65C13159}" type="slidenum">
              <a:rPr lang="fi-FI" smtClean="0"/>
              <a:t>14</a:t>
            </a:fld>
            <a:endParaRPr lang="fi-FI"/>
          </a:p>
        </p:txBody>
      </p:sp>
      <p:sp>
        <p:nvSpPr>
          <p:cNvPr id="6" name="Tekstiruutu 5">
            <a:extLst>
              <a:ext uri="{FF2B5EF4-FFF2-40B4-BE49-F238E27FC236}">
                <a16:creationId xmlns:a16="http://schemas.microsoft.com/office/drawing/2014/main" id="{2C8FBD41-28D0-42E7-A831-8BC917D99E7E}"/>
              </a:ext>
            </a:extLst>
          </p:cNvPr>
          <p:cNvSpPr txBox="1"/>
          <p:nvPr/>
        </p:nvSpPr>
        <p:spPr>
          <a:xfrm>
            <a:off x="650631" y="1571038"/>
            <a:ext cx="7596554" cy="4247317"/>
          </a:xfrm>
          <a:prstGeom prst="rect">
            <a:avLst/>
          </a:prstGeom>
          <a:noFill/>
        </p:spPr>
        <p:txBody>
          <a:bodyPr wrap="square" rtlCol="0">
            <a:spAutoFit/>
          </a:bodyPr>
          <a:lstStyle/>
          <a:p>
            <a:r>
              <a:rPr lang="fi-FI" b="1" dirty="0"/>
              <a:t>Armollisuutta, rutiineja ja yhteyksiä muihin – Näin pidät mielen kunnossa koronan aikana</a:t>
            </a:r>
          </a:p>
          <a:p>
            <a:endParaRPr lang="fi-FI" b="1" dirty="0"/>
          </a:p>
          <a:p>
            <a:r>
              <a:rPr lang="fi-FI" dirty="0"/>
              <a:t>Korona on haastanut tänä keväänä meitä kaikkia ja pistänyt arjen kerralla uusiksi. Kun vaikutukset ulottuvat meihin jokaiseen, halusimme tai emme, joutuu mielenterveyskin väkisinkin koetukselle. Mielen vointiin kannattaakin kiinnittää nyt erityistä huomiota. Alta löydät MIELI ry:n Katri </a:t>
            </a:r>
            <a:r>
              <a:rPr lang="fi-FI" dirty="0" err="1"/>
              <a:t>Peräahon</a:t>
            </a:r>
            <a:r>
              <a:rPr lang="fi-FI" dirty="0"/>
              <a:t> kokoamat 14 vinkkiä opiskelijalle omasta hyvinvoinnista huolehtimiseen. </a:t>
            </a:r>
          </a:p>
          <a:p>
            <a:r>
              <a:rPr lang="fi-FI" dirty="0"/>
              <a:t>Mihin kiinnität huomiota ensimmäiseksi?</a:t>
            </a:r>
          </a:p>
          <a:p>
            <a:endParaRPr lang="fi-FI" dirty="0"/>
          </a:p>
          <a:p>
            <a:r>
              <a:rPr lang="fi-FI" dirty="0">
                <a:hlinkClick r:id="rId3"/>
              </a:rPr>
              <a:t>http://metkaweb.fi/mieli-ry-armollisuutta-rutiineja-ja-yhteyksia-muihin-nain-pidat-mielen-kunnossa-koronan-aikana/</a:t>
            </a:r>
            <a:endParaRPr lang="fi-FI" dirty="0"/>
          </a:p>
          <a:p>
            <a:endParaRPr lang="fi-FI" dirty="0"/>
          </a:p>
          <a:p>
            <a:endParaRPr lang="fi-FI" dirty="0"/>
          </a:p>
          <a:p>
            <a:endParaRPr lang="fi-FI" dirty="0"/>
          </a:p>
        </p:txBody>
      </p:sp>
    </p:spTree>
    <p:extLst>
      <p:ext uri="{BB962C8B-B14F-4D97-AF65-F5344CB8AC3E}">
        <p14:creationId xmlns:p14="http://schemas.microsoft.com/office/powerpoint/2010/main" val="2935633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AF54662-18D8-45F6-9C1B-383550F486CA}"/>
              </a:ext>
            </a:extLst>
          </p:cNvPr>
          <p:cNvSpPr>
            <a:spLocks noGrp="1"/>
          </p:cNvSpPr>
          <p:nvPr>
            <p:ph type="title"/>
          </p:nvPr>
        </p:nvSpPr>
        <p:spPr>
          <a:xfrm>
            <a:off x="457200" y="314325"/>
            <a:ext cx="8215313" cy="671513"/>
          </a:xfrm>
        </p:spPr>
        <p:txBody>
          <a:bodyPr/>
          <a:lstStyle/>
          <a:p>
            <a:r>
              <a:rPr lang="fi-FI" dirty="0"/>
              <a:t>Materiaaleja</a:t>
            </a:r>
          </a:p>
        </p:txBody>
      </p:sp>
      <p:sp>
        <p:nvSpPr>
          <p:cNvPr id="3" name="Päivämäärän paikkamerkki 2">
            <a:extLst>
              <a:ext uri="{FF2B5EF4-FFF2-40B4-BE49-F238E27FC236}">
                <a16:creationId xmlns:a16="http://schemas.microsoft.com/office/drawing/2014/main" id="{245FD858-9882-4A84-8506-E781F26F8DC9}"/>
              </a:ext>
            </a:extLst>
          </p:cNvPr>
          <p:cNvSpPr>
            <a:spLocks noGrp="1"/>
          </p:cNvSpPr>
          <p:nvPr>
            <p:ph type="dt" sz="half" idx="10"/>
          </p:nvPr>
        </p:nvSpPr>
        <p:spPr/>
        <p:txBody>
          <a:bodyPr/>
          <a:lstStyle/>
          <a:p>
            <a:fld id="{8381B437-4C72-4207-90C2-FD5A775CFDC5}" type="datetime1">
              <a:rPr lang="fi-FI" smtClean="0"/>
              <a:t>29.4.2020</a:t>
            </a:fld>
            <a:endParaRPr lang="fi-FI"/>
          </a:p>
        </p:txBody>
      </p:sp>
      <p:sp>
        <p:nvSpPr>
          <p:cNvPr id="4" name="Alatunnisteen paikkamerkki 3">
            <a:extLst>
              <a:ext uri="{FF2B5EF4-FFF2-40B4-BE49-F238E27FC236}">
                <a16:creationId xmlns:a16="http://schemas.microsoft.com/office/drawing/2014/main" id="{234B9D5D-717F-42BB-B352-43A638779EC3}"/>
              </a:ext>
            </a:extLst>
          </p:cNvPr>
          <p:cNvSpPr>
            <a:spLocks noGrp="1"/>
          </p:cNvSpPr>
          <p:nvPr>
            <p:ph type="ftr" sz="quarter" idx="11"/>
          </p:nvPr>
        </p:nvSpPr>
        <p:spPr/>
        <p:txBody>
          <a:bodyPr/>
          <a:lstStyle/>
          <a:p>
            <a:r>
              <a:rPr lang="fi-FI"/>
              <a:t>mieli.fi</a:t>
            </a:r>
          </a:p>
        </p:txBody>
      </p:sp>
      <p:sp>
        <p:nvSpPr>
          <p:cNvPr id="5" name="Dian numeron paikkamerkki 4">
            <a:extLst>
              <a:ext uri="{FF2B5EF4-FFF2-40B4-BE49-F238E27FC236}">
                <a16:creationId xmlns:a16="http://schemas.microsoft.com/office/drawing/2014/main" id="{4CF19C5D-0D1E-4443-8DA7-EB93B6E7903C}"/>
              </a:ext>
            </a:extLst>
          </p:cNvPr>
          <p:cNvSpPr>
            <a:spLocks noGrp="1"/>
          </p:cNvSpPr>
          <p:nvPr>
            <p:ph type="sldNum" sz="quarter" idx="12"/>
          </p:nvPr>
        </p:nvSpPr>
        <p:spPr/>
        <p:txBody>
          <a:bodyPr/>
          <a:lstStyle/>
          <a:p>
            <a:fld id="{29F13F21-89A0-4E12-8E58-753F65C13159}" type="slidenum">
              <a:rPr lang="fi-FI" smtClean="0"/>
              <a:t>15</a:t>
            </a:fld>
            <a:endParaRPr lang="fi-FI"/>
          </a:p>
        </p:txBody>
      </p:sp>
      <p:sp>
        <p:nvSpPr>
          <p:cNvPr id="7" name="Tekstiruutu 6">
            <a:extLst>
              <a:ext uri="{FF2B5EF4-FFF2-40B4-BE49-F238E27FC236}">
                <a16:creationId xmlns:a16="http://schemas.microsoft.com/office/drawing/2014/main" id="{BFDCE8E2-0012-4366-8447-F17118594AB4}"/>
              </a:ext>
            </a:extLst>
          </p:cNvPr>
          <p:cNvSpPr txBox="1"/>
          <p:nvPr/>
        </p:nvSpPr>
        <p:spPr>
          <a:xfrm>
            <a:off x="457200" y="1155601"/>
            <a:ext cx="8029575" cy="6494085"/>
          </a:xfrm>
          <a:prstGeom prst="rect">
            <a:avLst/>
          </a:prstGeom>
          <a:noFill/>
        </p:spPr>
        <p:txBody>
          <a:bodyPr wrap="square" rtlCol="0">
            <a:spAutoFit/>
          </a:bodyPr>
          <a:lstStyle/>
          <a:p>
            <a:r>
              <a:rPr lang="fi-FI" sz="1600" dirty="0"/>
              <a:t>Hyvän mielen materiaalit nuorten kanssa työskentelyyn: Nuorten treenivihko, ohjaajan opas ja </a:t>
            </a:r>
            <a:r>
              <a:rPr lang="fi-FI" sz="1600" dirty="0" err="1"/>
              <a:t>vuosikello</a:t>
            </a:r>
            <a:r>
              <a:rPr lang="fi-FI" sz="1600" dirty="0"/>
              <a:t>: </a:t>
            </a:r>
            <a:r>
              <a:rPr lang="fi-FI" sz="1600" dirty="0">
                <a:hlinkClick r:id="rId2"/>
              </a:rPr>
              <a:t>https://mieli.fi/fi/kirjat/hyv%C3%A4n-mielen-materiaalit-nuorisoty%C3%B6h%C3%B6n</a:t>
            </a:r>
            <a:endParaRPr lang="fi-FI" sz="1600" dirty="0"/>
          </a:p>
          <a:p>
            <a:r>
              <a:rPr lang="fi-FI" sz="1600" dirty="0"/>
              <a:t>Mielenterveyden käsi: </a:t>
            </a:r>
            <a:r>
              <a:rPr lang="fi-FI" sz="1600" dirty="0">
                <a:hlinkClick r:id="rId3"/>
              </a:rPr>
              <a:t>https://mieli.fi/fi/julisteet-ja-kortit/mielenterveyden-k%C3%A4si-uusi</a:t>
            </a:r>
            <a:endParaRPr lang="fi-FI" sz="1600" dirty="0"/>
          </a:p>
          <a:p>
            <a:r>
              <a:rPr lang="fi-FI" sz="1600" dirty="0"/>
              <a:t>Tunteiden vuoristorata: </a:t>
            </a:r>
            <a:r>
              <a:rPr lang="fi-FI" sz="1600" dirty="0">
                <a:hlinkClick r:id="rId4"/>
              </a:rPr>
              <a:t>https://mieli.fi/fi/julisteet-ja-kortit/tunteiden-vuoristorata</a:t>
            </a:r>
            <a:endParaRPr lang="fi-FI" sz="1600" dirty="0"/>
          </a:p>
          <a:p>
            <a:r>
              <a:rPr lang="fi-FI" sz="1600" dirty="0"/>
              <a:t>Millainen selviytyjä olen?: </a:t>
            </a:r>
            <a:r>
              <a:rPr lang="fi-FI" sz="1600" dirty="0">
                <a:hlinkClick r:id="rId5"/>
              </a:rPr>
              <a:t>https://mieli.fi/fi/julisteet-ja-kortit/millainen-selviytyj%C3%A4-olen</a:t>
            </a:r>
            <a:endParaRPr lang="fi-FI" sz="1600" dirty="0"/>
          </a:p>
          <a:p>
            <a:r>
              <a:rPr lang="fi-FI" sz="1600" dirty="0" err="1"/>
              <a:t>Kriispuhelin</a:t>
            </a:r>
            <a:r>
              <a:rPr lang="fi-FI" sz="1600" dirty="0"/>
              <a:t>: </a:t>
            </a:r>
            <a:r>
              <a:rPr lang="fi-FI" sz="1600" dirty="0">
                <a:hlinkClick r:id="rId6"/>
              </a:rPr>
              <a:t>https://mieli.fi/fi/julisteet-ja-kortit/kriisipuhelin-juliste</a:t>
            </a:r>
            <a:endParaRPr lang="fi-FI" sz="1600" dirty="0"/>
          </a:p>
          <a:p>
            <a:r>
              <a:rPr lang="fi-FI" sz="1600" dirty="0"/>
              <a:t>Mitä sinulle kuuluu? –kortit: </a:t>
            </a:r>
            <a:r>
              <a:rPr lang="fi-FI" sz="1600" dirty="0">
                <a:hlinkClick r:id="rId7"/>
              </a:rPr>
              <a:t>https://mieli.fi/fi/julisteet-ja-kortit/mit%C3%A4-sinulle-kuuluu-kortit</a:t>
            </a:r>
            <a:endParaRPr lang="fi-FI" sz="1600" dirty="0"/>
          </a:p>
          <a:p>
            <a:r>
              <a:rPr lang="fi-FI" sz="1600" dirty="0"/>
              <a:t>Vahvuuskortit: </a:t>
            </a:r>
            <a:r>
              <a:rPr lang="fi-FI" sz="1600" dirty="0">
                <a:hlinkClick r:id="rId8"/>
              </a:rPr>
              <a:t>https://mieli.fi/fi/julisteet-ja-kortit/vahvuuskortit</a:t>
            </a:r>
            <a:endParaRPr lang="fi-FI" sz="1600" dirty="0"/>
          </a:p>
          <a:p>
            <a:r>
              <a:rPr lang="fi-FI" sz="1600" dirty="0"/>
              <a:t>Mielialapäiväkirja: </a:t>
            </a:r>
            <a:r>
              <a:rPr lang="fi-FI" sz="1600" dirty="0">
                <a:hlinkClick r:id="rId9"/>
              </a:rPr>
              <a:t>https://mieli.fi/fi/pelit-ja-teht%C3%A4v%C3%A4t/mielialap%C3%A4iv%C3%A4kirja</a:t>
            </a:r>
            <a:endParaRPr lang="fi-FI" sz="1600" dirty="0"/>
          </a:p>
          <a:p>
            <a:r>
              <a:rPr lang="fi-FI" sz="1600" dirty="0"/>
              <a:t>Mielenterveys voimaksi –kirja: https://mieli.fi/fi/kirjat/mielenterveys-voimaksi</a:t>
            </a:r>
            <a:endParaRPr lang="fi-FI" sz="1600" dirty="0">
              <a:hlinkClick r:id="rId10"/>
            </a:endParaRPr>
          </a:p>
          <a:p>
            <a:r>
              <a:rPr lang="fi-FI" sz="1600" dirty="0"/>
              <a:t>Hyvän mielen koulu (yläkouluikäisen </a:t>
            </a:r>
            <a:r>
              <a:rPr lang="fi-FI" sz="1600" dirty="0" err="1"/>
              <a:t>mt</a:t>
            </a:r>
            <a:r>
              <a:rPr lang="fi-FI" sz="1600" dirty="0"/>
              <a:t> edistämiseen): </a:t>
            </a:r>
            <a:r>
              <a:rPr lang="fi-FI" sz="1600" dirty="0">
                <a:hlinkClick r:id="rId10"/>
              </a:rPr>
              <a:t>https://mieli.fi/fi/kirjat/hyv%C3%A4n-mielen-koulu-k%C3%A4sikirja-yl%C3%A4koululaisen-mielenterveyden-edist%C3%A4miseen</a:t>
            </a:r>
            <a:endParaRPr lang="fi-FI" sz="1600" dirty="0"/>
          </a:p>
          <a:p>
            <a:r>
              <a:rPr lang="fi-FI" sz="1600" dirty="0"/>
              <a:t>Ideoita mielenterveyden vahvistamiseen: </a:t>
            </a:r>
            <a:r>
              <a:rPr lang="fi-FI" sz="1600" dirty="0">
                <a:hlinkClick r:id="rId11"/>
              </a:rPr>
              <a:t>https://mieli.fi/fi/mielenterveys/vaikeat-el%C3%A4m%C3%A4ntilanteet/koronaepidemia-ja-mielenterveys/mielen-hyvinvointia-lapsille</a:t>
            </a:r>
            <a:endParaRPr lang="fi-FI" sz="1600" dirty="0"/>
          </a:p>
          <a:p>
            <a:r>
              <a:rPr lang="fi-FI" sz="1600" dirty="0"/>
              <a:t>Opiskelijoiden muistilista koronan aikaan: </a:t>
            </a:r>
            <a:r>
              <a:rPr lang="fi-FI" sz="1600" dirty="0">
                <a:hlinkClick r:id="rId12"/>
              </a:rPr>
              <a:t>http://metkaweb.fi/mieli-ry-armollisuutta-rutiineja-ja-yhteyksia-muihin-nain-pidat-mielen-kunnossa-koronan-aikana/</a:t>
            </a:r>
            <a:endParaRPr lang="fi-FI" sz="1600" dirty="0"/>
          </a:p>
          <a:p>
            <a:endParaRPr lang="fi-FI" sz="1600" dirty="0"/>
          </a:p>
          <a:p>
            <a:endParaRPr lang="fi-FI" sz="1600" dirty="0"/>
          </a:p>
          <a:p>
            <a:endParaRPr lang="fi-FI" sz="1600" dirty="0"/>
          </a:p>
          <a:p>
            <a:endParaRPr lang="fi-FI" sz="1600" dirty="0"/>
          </a:p>
          <a:p>
            <a:endParaRPr lang="fi-FI" sz="1600" dirty="0"/>
          </a:p>
          <a:p>
            <a:endParaRPr lang="fi-FI" sz="1600" dirty="0"/>
          </a:p>
          <a:p>
            <a:endParaRPr lang="fi-FI" sz="1600" dirty="0"/>
          </a:p>
        </p:txBody>
      </p:sp>
    </p:spTree>
    <p:extLst>
      <p:ext uri="{BB962C8B-B14F-4D97-AF65-F5344CB8AC3E}">
        <p14:creationId xmlns:p14="http://schemas.microsoft.com/office/powerpoint/2010/main" val="1976547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AF54662-18D8-45F6-9C1B-383550F486CA}"/>
              </a:ext>
            </a:extLst>
          </p:cNvPr>
          <p:cNvSpPr>
            <a:spLocks noGrp="1"/>
          </p:cNvSpPr>
          <p:nvPr>
            <p:ph type="title"/>
          </p:nvPr>
        </p:nvSpPr>
        <p:spPr>
          <a:xfrm>
            <a:off x="632754" y="620513"/>
            <a:ext cx="7493271" cy="671513"/>
          </a:xfrm>
        </p:spPr>
        <p:txBody>
          <a:bodyPr/>
          <a:lstStyle/>
          <a:p>
            <a:r>
              <a:rPr lang="fi-FI" dirty="0"/>
              <a:t>harjoituksia</a:t>
            </a:r>
          </a:p>
        </p:txBody>
      </p:sp>
      <p:sp>
        <p:nvSpPr>
          <p:cNvPr id="3" name="Päivämäärän paikkamerkki 2">
            <a:extLst>
              <a:ext uri="{FF2B5EF4-FFF2-40B4-BE49-F238E27FC236}">
                <a16:creationId xmlns:a16="http://schemas.microsoft.com/office/drawing/2014/main" id="{245FD858-9882-4A84-8506-E781F26F8DC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81B437-4C72-4207-90C2-FD5A775CFDC5}" type="datetime1">
              <a:rPr kumimoji="0" lang="fi-FI" sz="1100" b="0" i="0" u="none" strike="noStrike" kern="1200" cap="none" spc="0" normalizeH="0" baseline="0" noProof="0" smtClean="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29.4.2020</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4" name="Alatunnisteen paikkamerkki 3">
            <a:extLst>
              <a:ext uri="{FF2B5EF4-FFF2-40B4-BE49-F238E27FC236}">
                <a16:creationId xmlns:a16="http://schemas.microsoft.com/office/drawing/2014/main" id="{234B9D5D-717F-42BB-B352-43A638779EC3}"/>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srgbClr val="6A6E73"/>
                </a:solidFill>
                <a:effectLst/>
                <a:uLnTx/>
                <a:uFillTx/>
                <a:latin typeface="Calibri"/>
                <a:ea typeface="+mn-ea"/>
                <a:cs typeface="+mn-cs"/>
              </a:rPr>
              <a:t>mieli.fi</a:t>
            </a:r>
          </a:p>
        </p:txBody>
      </p:sp>
      <p:sp>
        <p:nvSpPr>
          <p:cNvPr id="5" name="Dian numeron paikkamerkki 4">
            <a:extLst>
              <a:ext uri="{FF2B5EF4-FFF2-40B4-BE49-F238E27FC236}">
                <a16:creationId xmlns:a16="http://schemas.microsoft.com/office/drawing/2014/main" id="{4CF19C5D-0D1E-4443-8DA7-EB93B6E7903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1100" b="0" i="0" u="none" strike="noStrike" kern="1200" cap="none" spc="0" normalizeH="0" baseline="0" noProof="0" smtClean="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7" name="Tekstiruutu 6">
            <a:extLst>
              <a:ext uri="{FF2B5EF4-FFF2-40B4-BE49-F238E27FC236}">
                <a16:creationId xmlns:a16="http://schemas.microsoft.com/office/drawing/2014/main" id="{BFDCE8E2-0012-4366-8447-F17118594AB4}"/>
              </a:ext>
            </a:extLst>
          </p:cNvPr>
          <p:cNvSpPr txBox="1"/>
          <p:nvPr/>
        </p:nvSpPr>
        <p:spPr>
          <a:xfrm>
            <a:off x="632754" y="1417378"/>
            <a:ext cx="7895784" cy="5078313"/>
          </a:xfrm>
          <a:prstGeom prst="rect">
            <a:avLst/>
          </a:prstGeom>
          <a:noFill/>
        </p:spPr>
        <p:txBody>
          <a:bodyPr wrap="square" rtlCol="0">
            <a:spAutoFit/>
          </a:bodyPr>
          <a:lstStyle/>
          <a:p>
            <a:r>
              <a:rPr lang="fi-FI" dirty="0">
                <a:solidFill>
                  <a:prstClr val="black"/>
                </a:solidFill>
              </a:rPr>
              <a:t>Oiva –</a:t>
            </a:r>
            <a:r>
              <a:rPr lang="fi-FI" dirty="0" err="1">
                <a:solidFill>
                  <a:prstClr val="black"/>
                </a:solidFill>
              </a:rPr>
              <a:t>hyvinvointiohjelma</a:t>
            </a:r>
            <a:r>
              <a:rPr lang="fi-FI" dirty="0">
                <a:solidFill>
                  <a:prstClr val="black"/>
                </a:solidFill>
              </a:rPr>
              <a:t>: </a:t>
            </a:r>
            <a:r>
              <a:rPr lang="fi-FI" dirty="0">
                <a:solidFill>
                  <a:prstClr val="black"/>
                </a:solidFill>
                <a:hlinkClick r:id="rId2"/>
              </a:rPr>
              <a:t>https://oivamieli.fi/</a:t>
            </a:r>
            <a:endParaRPr lang="fi-FI" dirty="0">
              <a:solidFill>
                <a:prstClr val="black"/>
              </a:solidFill>
            </a:endParaRPr>
          </a:p>
          <a:p>
            <a:endParaRPr lang="fi-FI" dirty="0">
              <a:solidFill>
                <a:prstClr val="black"/>
              </a:solidFill>
            </a:endParaRPr>
          </a:p>
          <a:p>
            <a:pPr lvl="0">
              <a:defRPr/>
            </a:pPr>
            <a:r>
              <a:rPr lang="fi-FI" dirty="0">
                <a:solidFill>
                  <a:prstClr val="black"/>
                </a:solidFill>
              </a:rPr>
              <a:t>Toivo –kriiseistä selviämisen oma-apuohjelma: </a:t>
            </a:r>
            <a:r>
              <a:rPr lang="fi-FI" dirty="0">
                <a:solidFill>
                  <a:prstClr val="black"/>
                </a:solidFill>
                <a:hlinkClick r:id="rId3"/>
              </a:rPr>
              <a:t>https://mieli.fi/fi/tukea-ja-apua/verkossa/toivo-kriisist%C3%A4-selviytymisen-oma-apuohjelma-nuorelle</a:t>
            </a:r>
            <a:endParaRPr lang="fi-FI" dirty="0">
              <a:solidFill>
                <a:prstClr val="black"/>
              </a:solidFill>
            </a:endParaRPr>
          </a:p>
          <a:p>
            <a:pPr lvl="0">
              <a:defRPr/>
            </a:pPr>
            <a:endParaRPr lang="fi-FI" dirty="0">
              <a:solidFill>
                <a:prstClr val="black"/>
              </a:solidFill>
            </a:endParaRPr>
          </a:p>
          <a:p>
            <a:pPr>
              <a:defRPr/>
            </a:pPr>
            <a:r>
              <a:rPr lang="fi-FI" dirty="0">
                <a:solidFill>
                  <a:prstClr val="black"/>
                </a:solidFill>
              </a:rPr>
              <a:t>Ahdistuksen oma-apuohjelma: </a:t>
            </a:r>
            <a:r>
              <a:rPr lang="fi-FI" dirty="0">
                <a:solidFill>
                  <a:prstClr val="black"/>
                </a:solidFill>
                <a:hlinkClick r:id="rId4"/>
              </a:rPr>
              <a:t>https://www.mielenterveystalo.fi/aikuiset/itsehoito-ja-oppaat/itsehoito/ahdistuksen_omahoito/Pages/default.aspx</a:t>
            </a:r>
            <a:endParaRPr lang="fi-FI" dirty="0">
              <a:solidFill>
                <a:prstClr val="black"/>
              </a:solidFill>
            </a:endParaRPr>
          </a:p>
          <a:p>
            <a:pPr>
              <a:defRPr/>
            </a:pPr>
            <a:endParaRPr lang="fi-FI" dirty="0">
              <a:solidFill>
                <a:prstClr val="black"/>
              </a:solidFill>
            </a:endParaRPr>
          </a:p>
          <a:p>
            <a:pPr>
              <a:defRPr/>
            </a:pPr>
            <a:r>
              <a:rPr lang="fi-FI" dirty="0">
                <a:solidFill>
                  <a:prstClr val="black"/>
                </a:solidFill>
              </a:rPr>
              <a:t>Chillaa –sovellus nuorille; </a:t>
            </a:r>
            <a:r>
              <a:rPr lang="fi-FI" dirty="0"/>
              <a:t>h</a:t>
            </a:r>
            <a:r>
              <a:rPr lang="fi-FI" dirty="0">
                <a:hlinkClick r:id="rId5"/>
              </a:rPr>
              <a:t>ttps://www.mielenterveystalo.fi/nuoret/itsearviointi_omaapu/oma-apu/chillaa/Pages/default.aspx</a:t>
            </a:r>
            <a:r>
              <a:rPr lang="fi-FI" dirty="0"/>
              <a:t> </a:t>
            </a:r>
          </a:p>
          <a:p>
            <a:pPr>
              <a:defRPr/>
            </a:pPr>
            <a:endParaRPr lang="fi-FI" dirty="0"/>
          </a:p>
          <a:p>
            <a:pPr>
              <a:defRPr/>
            </a:pPr>
            <a:r>
              <a:rPr lang="fi-FI" dirty="0"/>
              <a:t>Kuinka vahvistan mielen hyvinvointia. Ota ideat käyttöön: </a:t>
            </a:r>
            <a:r>
              <a:rPr lang="fi-FI" dirty="0">
                <a:hlinkClick r:id="rId6"/>
              </a:rPr>
              <a:t>https://mieli.fi/fi/mielenterveys/vaikeat-el%C3%A4m%C3%A4ntilanteet/koronaepidemia-ja-mielenterveys/mielen-hyvinvointia-lapsille</a:t>
            </a:r>
            <a:endParaRPr lang="fi-FI" dirty="0"/>
          </a:p>
          <a:p>
            <a:pPr>
              <a:defRPr/>
            </a:pPr>
            <a:endParaRPr lang="fi-FI" dirty="0"/>
          </a:p>
        </p:txBody>
      </p:sp>
    </p:spTree>
    <p:extLst>
      <p:ext uri="{BB962C8B-B14F-4D97-AF65-F5344CB8AC3E}">
        <p14:creationId xmlns:p14="http://schemas.microsoft.com/office/powerpoint/2010/main" val="703150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40093B58-780E-4E5F-BD83-0DB591A66B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7184136"/>
          </a:xfrm>
          <a:prstGeom prst="rect">
            <a:avLst/>
          </a:prstGeom>
        </p:spPr>
      </p:pic>
      <p:sp>
        <p:nvSpPr>
          <p:cNvPr id="2" name="Otsikko 1">
            <a:extLst>
              <a:ext uri="{FF2B5EF4-FFF2-40B4-BE49-F238E27FC236}">
                <a16:creationId xmlns:a16="http://schemas.microsoft.com/office/drawing/2014/main" id="{50216DB1-5EF2-4C14-A74D-C21743422E17}"/>
              </a:ext>
            </a:extLst>
          </p:cNvPr>
          <p:cNvSpPr>
            <a:spLocks noGrp="1"/>
          </p:cNvSpPr>
          <p:nvPr>
            <p:ph type="title"/>
          </p:nvPr>
        </p:nvSpPr>
        <p:spPr/>
        <p:txBody>
          <a:bodyPr/>
          <a:lstStyle/>
          <a:p>
            <a:r>
              <a:rPr lang="fi-FI" dirty="0">
                <a:solidFill>
                  <a:schemeClr val="bg1"/>
                </a:solidFill>
              </a:rPr>
              <a:t>mielenterveysloikka</a:t>
            </a:r>
          </a:p>
        </p:txBody>
      </p:sp>
      <p:sp>
        <p:nvSpPr>
          <p:cNvPr id="3" name="Päivämäärän paikkamerkki 2">
            <a:extLst>
              <a:ext uri="{FF2B5EF4-FFF2-40B4-BE49-F238E27FC236}">
                <a16:creationId xmlns:a16="http://schemas.microsoft.com/office/drawing/2014/main" id="{C3C17916-F53E-4A0F-AD97-E93835ED158B}"/>
              </a:ext>
            </a:extLst>
          </p:cNvPr>
          <p:cNvSpPr>
            <a:spLocks noGrp="1"/>
          </p:cNvSpPr>
          <p:nvPr>
            <p:ph type="dt" sz="half" idx="10"/>
          </p:nvPr>
        </p:nvSpPr>
        <p:spPr/>
        <p:txBody>
          <a:bodyPr/>
          <a:lstStyle/>
          <a:p>
            <a:fld id="{8381B437-4C72-4207-90C2-FD5A775CFDC5}" type="datetime1">
              <a:rPr lang="fi-FI" smtClean="0"/>
              <a:t>29.4.2020</a:t>
            </a:fld>
            <a:endParaRPr lang="fi-FI"/>
          </a:p>
        </p:txBody>
      </p:sp>
      <p:sp>
        <p:nvSpPr>
          <p:cNvPr id="4" name="Alatunnisteen paikkamerkki 3">
            <a:extLst>
              <a:ext uri="{FF2B5EF4-FFF2-40B4-BE49-F238E27FC236}">
                <a16:creationId xmlns:a16="http://schemas.microsoft.com/office/drawing/2014/main" id="{7C32E2AB-E174-4110-A0E9-EED0CDCE69AC}"/>
              </a:ext>
            </a:extLst>
          </p:cNvPr>
          <p:cNvSpPr>
            <a:spLocks noGrp="1"/>
          </p:cNvSpPr>
          <p:nvPr>
            <p:ph type="ftr" sz="quarter" idx="11"/>
          </p:nvPr>
        </p:nvSpPr>
        <p:spPr/>
        <p:txBody>
          <a:bodyPr/>
          <a:lstStyle/>
          <a:p>
            <a:r>
              <a:rPr lang="fi-FI"/>
              <a:t>mieli.fi</a:t>
            </a:r>
          </a:p>
        </p:txBody>
      </p:sp>
      <p:sp>
        <p:nvSpPr>
          <p:cNvPr id="5" name="Dian numeron paikkamerkki 4">
            <a:extLst>
              <a:ext uri="{FF2B5EF4-FFF2-40B4-BE49-F238E27FC236}">
                <a16:creationId xmlns:a16="http://schemas.microsoft.com/office/drawing/2014/main" id="{984E7424-AE90-40D8-8040-1D7AE293F5C0}"/>
              </a:ext>
            </a:extLst>
          </p:cNvPr>
          <p:cNvSpPr>
            <a:spLocks noGrp="1"/>
          </p:cNvSpPr>
          <p:nvPr>
            <p:ph type="sldNum" sz="quarter" idx="12"/>
          </p:nvPr>
        </p:nvSpPr>
        <p:spPr/>
        <p:txBody>
          <a:bodyPr/>
          <a:lstStyle/>
          <a:p>
            <a:fld id="{29F13F21-89A0-4E12-8E58-753F65C13159}" type="slidenum">
              <a:rPr lang="fi-FI" smtClean="0"/>
              <a:t>17</a:t>
            </a:fld>
            <a:endParaRPr lang="fi-FI"/>
          </a:p>
        </p:txBody>
      </p:sp>
      <p:sp>
        <p:nvSpPr>
          <p:cNvPr id="6" name="Tekstiruutu 5">
            <a:extLst>
              <a:ext uri="{FF2B5EF4-FFF2-40B4-BE49-F238E27FC236}">
                <a16:creationId xmlns:a16="http://schemas.microsoft.com/office/drawing/2014/main" id="{C8417FA3-DE5C-41B8-B820-A5F93F404AA7}"/>
              </a:ext>
            </a:extLst>
          </p:cNvPr>
          <p:cNvSpPr txBox="1"/>
          <p:nvPr/>
        </p:nvSpPr>
        <p:spPr>
          <a:xfrm>
            <a:off x="238051" y="1411089"/>
            <a:ext cx="4491111" cy="1015663"/>
          </a:xfrm>
          <a:prstGeom prst="rect">
            <a:avLst/>
          </a:prstGeom>
          <a:noFill/>
        </p:spPr>
        <p:txBody>
          <a:bodyPr wrap="square" rtlCol="0">
            <a:spAutoFit/>
          </a:bodyPr>
          <a:lstStyle/>
          <a:p>
            <a:r>
              <a:rPr lang="fi-FI" sz="2000" b="1" dirty="0">
                <a:solidFill>
                  <a:schemeClr val="bg1"/>
                </a:solidFill>
              </a:rPr>
              <a:t>Tavoitteena myönteinen mielenterveysloikka digiloikan lisäksi</a:t>
            </a:r>
          </a:p>
          <a:p>
            <a:endParaRPr lang="fi-FI" sz="2000" b="1" dirty="0">
              <a:solidFill>
                <a:schemeClr val="bg1"/>
              </a:solidFill>
            </a:endParaRPr>
          </a:p>
        </p:txBody>
      </p:sp>
    </p:spTree>
    <p:extLst>
      <p:ext uri="{BB962C8B-B14F-4D97-AF65-F5344CB8AC3E}">
        <p14:creationId xmlns:p14="http://schemas.microsoft.com/office/powerpoint/2010/main" val="2158199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0959DC0-8706-4612-A6BC-4866DD2A7AE4}"/>
              </a:ext>
            </a:extLst>
          </p:cNvPr>
          <p:cNvSpPr>
            <a:spLocks noGrp="1"/>
          </p:cNvSpPr>
          <p:nvPr>
            <p:ph type="title"/>
          </p:nvPr>
        </p:nvSpPr>
        <p:spPr>
          <a:xfrm>
            <a:off x="966428" y="857125"/>
            <a:ext cx="2462572" cy="955576"/>
          </a:xfrm>
        </p:spPr>
        <p:txBody>
          <a:bodyPr/>
          <a:lstStyle/>
          <a:p>
            <a:r>
              <a:rPr lang="fi-FI" dirty="0"/>
              <a:t>KIITOS!  </a:t>
            </a:r>
          </a:p>
        </p:txBody>
      </p:sp>
      <p:sp>
        <p:nvSpPr>
          <p:cNvPr id="3" name="Päivämäärän paikkamerkki 2">
            <a:extLst>
              <a:ext uri="{FF2B5EF4-FFF2-40B4-BE49-F238E27FC236}">
                <a16:creationId xmlns:a16="http://schemas.microsoft.com/office/drawing/2014/main" id="{92F62A35-44FF-4407-BE32-D64B6673E0CC}"/>
              </a:ext>
            </a:extLst>
          </p:cNvPr>
          <p:cNvSpPr>
            <a:spLocks noGrp="1"/>
          </p:cNvSpPr>
          <p:nvPr>
            <p:ph type="dt" sz="half" idx="10"/>
          </p:nvPr>
        </p:nvSpPr>
        <p:spPr/>
        <p:txBody>
          <a:bodyPr/>
          <a:lstStyle/>
          <a:p>
            <a:fld id="{8381B437-4C72-4207-90C2-FD5A775CFDC5}" type="datetime1">
              <a:rPr lang="fi-FI" smtClean="0"/>
              <a:t>29.4.2020</a:t>
            </a:fld>
            <a:endParaRPr lang="fi-FI"/>
          </a:p>
        </p:txBody>
      </p:sp>
      <p:sp>
        <p:nvSpPr>
          <p:cNvPr id="4" name="Alatunnisteen paikkamerkki 3">
            <a:extLst>
              <a:ext uri="{FF2B5EF4-FFF2-40B4-BE49-F238E27FC236}">
                <a16:creationId xmlns:a16="http://schemas.microsoft.com/office/drawing/2014/main" id="{DFBEDA8A-32E6-4291-B715-D0B707723EDB}"/>
              </a:ext>
            </a:extLst>
          </p:cNvPr>
          <p:cNvSpPr>
            <a:spLocks noGrp="1"/>
          </p:cNvSpPr>
          <p:nvPr>
            <p:ph type="ftr" sz="quarter" idx="11"/>
          </p:nvPr>
        </p:nvSpPr>
        <p:spPr/>
        <p:txBody>
          <a:bodyPr/>
          <a:lstStyle/>
          <a:p>
            <a:r>
              <a:rPr lang="fi-FI"/>
              <a:t>mieli.fi</a:t>
            </a:r>
          </a:p>
        </p:txBody>
      </p:sp>
      <p:sp>
        <p:nvSpPr>
          <p:cNvPr id="5" name="Dian numeron paikkamerkki 4">
            <a:extLst>
              <a:ext uri="{FF2B5EF4-FFF2-40B4-BE49-F238E27FC236}">
                <a16:creationId xmlns:a16="http://schemas.microsoft.com/office/drawing/2014/main" id="{C661F941-7707-48CD-AB7B-ADB0ED76128E}"/>
              </a:ext>
            </a:extLst>
          </p:cNvPr>
          <p:cNvSpPr>
            <a:spLocks noGrp="1"/>
          </p:cNvSpPr>
          <p:nvPr>
            <p:ph type="sldNum" sz="quarter" idx="12"/>
          </p:nvPr>
        </p:nvSpPr>
        <p:spPr/>
        <p:txBody>
          <a:bodyPr/>
          <a:lstStyle/>
          <a:p>
            <a:fld id="{29F13F21-89A0-4E12-8E58-753F65C13159}" type="slidenum">
              <a:rPr lang="fi-FI" smtClean="0"/>
              <a:t>18</a:t>
            </a:fld>
            <a:endParaRPr lang="fi-FI"/>
          </a:p>
        </p:txBody>
      </p:sp>
      <p:pic>
        <p:nvPicPr>
          <p:cNvPr id="6" name="Kuva 5">
            <a:extLst>
              <a:ext uri="{FF2B5EF4-FFF2-40B4-BE49-F238E27FC236}">
                <a16:creationId xmlns:a16="http://schemas.microsoft.com/office/drawing/2014/main" id="{4CACB6F2-0065-474A-8D36-5A297D83E9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6021" y="-79431"/>
            <a:ext cx="3709533" cy="6858000"/>
          </a:xfrm>
          <a:prstGeom prst="rect">
            <a:avLst/>
          </a:prstGeom>
        </p:spPr>
      </p:pic>
      <p:sp>
        <p:nvSpPr>
          <p:cNvPr id="7" name="Tekstiruutu 6">
            <a:extLst>
              <a:ext uri="{FF2B5EF4-FFF2-40B4-BE49-F238E27FC236}">
                <a16:creationId xmlns:a16="http://schemas.microsoft.com/office/drawing/2014/main" id="{1AD0BAB6-CBA3-4CD9-8734-B4A5C9066B65}"/>
              </a:ext>
            </a:extLst>
          </p:cNvPr>
          <p:cNvSpPr txBox="1"/>
          <p:nvPr/>
        </p:nvSpPr>
        <p:spPr>
          <a:xfrm>
            <a:off x="928446" y="2312076"/>
            <a:ext cx="3573619" cy="2862322"/>
          </a:xfrm>
          <a:prstGeom prst="rect">
            <a:avLst/>
          </a:prstGeom>
          <a:noFill/>
        </p:spPr>
        <p:txBody>
          <a:bodyPr wrap="square" rtlCol="0">
            <a:spAutoFit/>
          </a:bodyPr>
          <a:lstStyle/>
          <a:p>
            <a:r>
              <a:rPr lang="fi-FI" dirty="0"/>
              <a:t>Elina Marjamäki</a:t>
            </a:r>
          </a:p>
          <a:p>
            <a:r>
              <a:rPr lang="fi-FI" dirty="0"/>
              <a:t>Lasten ja nuorten mielenterveyden edistäminen</a:t>
            </a:r>
          </a:p>
          <a:p>
            <a:r>
              <a:rPr lang="fi-FI" dirty="0"/>
              <a:t>MIELI Suomen Mielenterveys ry</a:t>
            </a:r>
          </a:p>
          <a:p>
            <a:r>
              <a:rPr lang="fi-FI" dirty="0">
                <a:hlinkClick r:id="rId3"/>
              </a:rPr>
              <a:t>elina.marjamaki@mieli.fi</a:t>
            </a:r>
            <a:endParaRPr lang="fi-FI" dirty="0"/>
          </a:p>
          <a:p>
            <a:endParaRPr lang="fi-FI" dirty="0"/>
          </a:p>
          <a:p>
            <a:endParaRPr lang="fi-FI" dirty="0"/>
          </a:p>
          <a:p>
            <a:endParaRPr lang="fi-FI" dirty="0"/>
          </a:p>
          <a:p>
            <a:r>
              <a:rPr lang="fi-FI" dirty="0">
                <a:hlinkClick r:id="rId4"/>
              </a:rPr>
              <a:t>www.mieli.fi</a:t>
            </a:r>
            <a:endParaRPr lang="fi-FI" dirty="0"/>
          </a:p>
          <a:p>
            <a:r>
              <a:rPr lang="fi-FI" dirty="0">
                <a:hlinkClick r:id="rId5"/>
              </a:rPr>
              <a:t>https://mielinauha.fi/</a:t>
            </a:r>
            <a:endParaRPr lang="fi-FI" dirty="0"/>
          </a:p>
        </p:txBody>
      </p:sp>
    </p:spTree>
    <p:extLst>
      <p:ext uri="{BB962C8B-B14F-4D97-AF65-F5344CB8AC3E}">
        <p14:creationId xmlns:p14="http://schemas.microsoft.com/office/powerpoint/2010/main" val="296512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9634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AAEABA4F-0317-4902-87DE-AFAE3BEC8FDE}"/>
              </a:ext>
            </a:extLst>
          </p:cNvPr>
          <p:cNvSpPr>
            <a:spLocks noGrp="1"/>
          </p:cNvSpPr>
          <p:nvPr>
            <p:ph type="title"/>
          </p:nvPr>
        </p:nvSpPr>
        <p:spPr>
          <a:xfrm>
            <a:off x="363070" y="1018329"/>
            <a:ext cx="8229600" cy="955576"/>
          </a:xfrm>
        </p:spPr>
        <p:txBody>
          <a:bodyPr/>
          <a:lstStyle/>
          <a:p>
            <a:pPr algn="ctr"/>
            <a:r>
              <a:rPr lang="fi-FI" dirty="0"/>
              <a:t>Minkä yhden asian otat mukaan tästä puheenvuorosta? </a:t>
            </a:r>
            <a:br>
              <a:rPr lang="fi-FI" dirty="0"/>
            </a:br>
            <a:br>
              <a:rPr lang="fi-FI" dirty="0"/>
            </a:br>
            <a:r>
              <a:rPr lang="fi-FI" sz="1600" dirty="0" err="1"/>
              <a:t>P.s</a:t>
            </a:r>
            <a:r>
              <a:rPr lang="fi-FI" sz="1600" dirty="0"/>
              <a:t>. Voit ottaa myös useamman </a:t>
            </a:r>
            <a:r>
              <a:rPr lang="fi-FI" sz="2800" dirty="0">
                <a:sym typeface="Wingdings" panose="05000000000000000000" pitchFamily="2" charset="2"/>
              </a:rPr>
              <a:t></a:t>
            </a:r>
            <a:endParaRPr lang="fi-FI" dirty="0"/>
          </a:p>
        </p:txBody>
      </p:sp>
      <p:sp>
        <p:nvSpPr>
          <p:cNvPr id="8" name="Sisällön paikkamerkki 7">
            <a:extLst>
              <a:ext uri="{FF2B5EF4-FFF2-40B4-BE49-F238E27FC236}">
                <a16:creationId xmlns:a16="http://schemas.microsoft.com/office/drawing/2014/main" id="{7190DCD3-D7A3-4E56-8728-85B8CF7D52E5}"/>
              </a:ext>
            </a:extLst>
          </p:cNvPr>
          <p:cNvSpPr>
            <a:spLocks noGrp="1"/>
          </p:cNvSpPr>
          <p:nvPr>
            <p:ph idx="1"/>
          </p:nvPr>
        </p:nvSpPr>
        <p:spPr>
          <a:xfrm>
            <a:off x="739162" y="3702062"/>
            <a:ext cx="7952554" cy="1711894"/>
          </a:xfrm>
        </p:spPr>
        <p:txBody>
          <a:bodyPr>
            <a:normAutofit/>
          </a:bodyPr>
          <a:lstStyle/>
          <a:p>
            <a:pPr>
              <a:spcAft>
                <a:spcPts val="300"/>
              </a:spcAft>
            </a:pPr>
            <a:r>
              <a:rPr lang="fi-FI" dirty="0"/>
              <a:t>Päätä jo nyt, että otat jonkun idean työhösi nuorten kanssa. </a:t>
            </a:r>
          </a:p>
          <a:p>
            <a:pPr>
              <a:spcAft>
                <a:spcPts val="300"/>
              </a:spcAft>
            </a:pPr>
            <a:r>
              <a:rPr lang="fi-FI" dirty="0"/>
              <a:t>Viimeisessä diassa linkkilista työvälineistä ja linkkejä erilaisiin harjoituksiin. </a:t>
            </a:r>
          </a:p>
          <a:p>
            <a:endParaRPr lang="fi-FI" dirty="0"/>
          </a:p>
        </p:txBody>
      </p:sp>
      <p:sp>
        <p:nvSpPr>
          <p:cNvPr id="4" name="Päivämäärän paikkamerkki 3">
            <a:extLst>
              <a:ext uri="{FF2B5EF4-FFF2-40B4-BE49-F238E27FC236}">
                <a16:creationId xmlns:a16="http://schemas.microsoft.com/office/drawing/2014/main" id="{A1B6CB95-0531-4531-B433-3C48633AC4A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0F4881-30D8-4BCA-A63F-C0336A2EB2E4}" type="datetime1">
              <a:rPr kumimoji="0" lang="fi-FI" sz="1100" b="0" i="0" u="none" strike="noStrike" kern="1200" cap="none" spc="0" normalizeH="0" baseline="0" noProof="0" smtClean="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29.4.2020</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5" name="Alatunnisteen paikkamerkki 4">
            <a:extLst>
              <a:ext uri="{FF2B5EF4-FFF2-40B4-BE49-F238E27FC236}">
                <a16:creationId xmlns:a16="http://schemas.microsoft.com/office/drawing/2014/main" id="{B49C81B1-28CF-4728-BF6F-078298FBB0B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srgbClr val="6A6E73"/>
                </a:solidFill>
                <a:effectLst/>
                <a:uLnTx/>
                <a:uFillTx/>
                <a:latin typeface="Calibri"/>
                <a:ea typeface="+mn-ea"/>
                <a:cs typeface="+mn-cs"/>
              </a:rPr>
              <a:t>mieli.fi</a:t>
            </a:r>
          </a:p>
        </p:txBody>
      </p:sp>
      <p:sp>
        <p:nvSpPr>
          <p:cNvPr id="6" name="Dian numeron paikkamerkki 5">
            <a:extLst>
              <a:ext uri="{FF2B5EF4-FFF2-40B4-BE49-F238E27FC236}">
                <a16:creationId xmlns:a16="http://schemas.microsoft.com/office/drawing/2014/main" id="{400429D3-B8E6-4869-A85E-B1039FAEFEC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1100" b="0" i="0" u="none" strike="noStrike" kern="1200" cap="none" spc="0" normalizeH="0" baseline="0" noProof="0" smtClean="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Tree>
    <p:extLst>
      <p:ext uri="{BB962C8B-B14F-4D97-AF65-F5344CB8AC3E}">
        <p14:creationId xmlns:p14="http://schemas.microsoft.com/office/powerpoint/2010/main" val="1057295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 7">
            <a:extLst>
              <a:ext uri="{FF2B5EF4-FFF2-40B4-BE49-F238E27FC236}">
                <a16:creationId xmlns:a16="http://schemas.microsoft.com/office/drawing/2014/main" id="{95AD2892-773D-4568-B720-2A63C45B29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0312" y="0"/>
            <a:ext cx="10304623" cy="6858000"/>
          </a:xfrm>
          <a:prstGeom prst="rect">
            <a:avLst/>
          </a:prstGeom>
        </p:spPr>
      </p:pic>
      <p:sp>
        <p:nvSpPr>
          <p:cNvPr id="2" name="Otsikko 1">
            <a:extLst>
              <a:ext uri="{FF2B5EF4-FFF2-40B4-BE49-F238E27FC236}">
                <a16:creationId xmlns:a16="http://schemas.microsoft.com/office/drawing/2014/main" id="{814CC79F-D183-4F21-8A61-9619F3CBF79B}"/>
              </a:ext>
            </a:extLst>
          </p:cNvPr>
          <p:cNvSpPr>
            <a:spLocks noGrp="1"/>
          </p:cNvSpPr>
          <p:nvPr>
            <p:ph type="title"/>
          </p:nvPr>
        </p:nvSpPr>
        <p:spPr>
          <a:xfrm>
            <a:off x="240249" y="587283"/>
            <a:ext cx="4331750" cy="1127754"/>
          </a:xfrm>
        </p:spPr>
        <p:txBody>
          <a:bodyPr/>
          <a:lstStyle/>
          <a:p>
            <a:r>
              <a:rPr lang="fi-FI" dirty="0">
                <a:solidFill>
                  <a:schemeClr val="bg1"/>
                </a:solidFill>
              </a:rPr>
              <a:t>Nuorten huomioiminen</a:t>
            </a:r>
            <a:br>
              <a:rPr lang="fi-FI" dirty="0">
                <a:solidFill>
                  <a:schemeClr val="bg1"/>
                </a:solidFill>
              </a:rPr>
            </a:br>
            <a:br>
              <a:rPr lang="fi-FI" dirty="0">
                <a:solidFill>
                  <a:schemeClr val="bg1"/>
                </a:solidFill>
              </a:rPr>
            </a:br>
            <a:r>
              <a:rPr lang="fi-FI" dirty="0">
                <a:solidFill>
                  <a:schemeClr val="bg1"/>
                </a:solidFill>
              </a:rPr>
              <a:t>empatia </a:t>
            </a:r>
            <a:br>
              <a:rPr lang="fi-FI" dirty="0"/>
            </a:br>
            <a:endParaRPr lang="fi-FI" dirty="0"/>
          </a:p>
        </p:txBody>
      </p:sp>
      <p:sp>
        <p:nvSpPr>
          <p:cNvPr id="3" name="Sisällön paikkamerkki 2">
            <a:extLst>
              <a:ext uri="{FF2B5EF4-FFF2-40B4-BE49-F238E27FC236}">
                <a16:creationId xmlns:a16="http://schemas.microsoft.com/office/drawing/2014/main" id="{F108836A-027F-4040-B17C-382B93F6EB2A}"/>
              </a:ext>
            </a:extLst>
          </p:cNvPr>
          <p:cNvSpPr>
            <a:spLocks noGrp="1"/>
          </p:cNvSpPr>
          <p:nvPr>
            <p:ph idx="1"/>
          </p:nvPr>
        </p:nvSpPr>
        <p:spPr>
          <a:xfrm>
            <a:off x="-192437" y="2808146"/>
            <a:ext cx="4009046" cy="2426198"/>
          </a:xfrm>
        </p:spPr>
        <p:txBody>
          <a:bodyPr>
            <a:normAutofit lnSpcReduction="10000"/>
          </a:bodyPr>
          <a:lstStyle/>
          <a:p>
            <a:r>
              <a:rPr lang="fi-FI" sz="2800" dirty="0">
                <a:solidFill>
                  <a:schemeClr val="bg1"/>
                </a:solidFill>
              </a:rPr>
              <a:t>Mitä sinulle kuuluu?</a:t>
            </a:r>
          </a:p>
          <a:p>
            <a:endParaRPr lang="fi-FI" sz="2800" dirty="0">
              <a:solidFill>
                <a:schemeClr val="bg1"/>
              </a:solidFill>
            </a:endParaRPr>
          </a:p>
          <a:p>
            <a:r>
              <a:rPr lang="fi-FI" sz="2800" dirty="0">
                <a:solidFill>
                  <a:schemeClr val="bg1"/>
                </a:solidFill>
              </a:rPr>
              <a:t>Mielinauhakampanjassa tärkeä sanoma: ”Minä kuuntelen ”</a:t>
            </a:r>
          </a:p>
          <a:p>
            <a:pPr marL="0" indent="0">
              <a:buNone/>
            </a:pPr>
            <a:endParaRPr lang="fi-FI" sz="2800" dirty="0">
              <a:solidFill>
                <a:schemeClr val="bg1"/>
              </a:solidFill>
            </a:endParaRPr>
          </a:p>
        </p:txBody>
      </p:sp>
      <p:sp>
        <p:nvSpPr>
          <p:cNvPr id="4" name="Päivämäärän paikkamerkki 3">
            <a:extLst>
              <a:ext uri="{FF2B5EF4-FFF2-40B4-BE49-F238E27FC236}">
                <a16:creationId xmlns:a16="http://schemas.microsoft.com/office/drawing/2014/main" id="{93476847-CE83-4F6F-AB77-FDA8B77CC2BE}"/>
              </a:ext>
            </a:extLst>
          </p:cNvPr>
          <p:cNvSpPr>
            <a:spLocks noGrp="1"/>
          </p:cNvSpPr>
          <p:nvPr>
            <p:ph type="dt" sz="half" idx="10"/>
          </p:nvPr>
        </p:nvSpPr>
        <p:spPr/>
        <p:txBody>
          <a:bodyPr/>
          <a:lstStyle/>
          <a:p>
            <a:fld id="{F84B7D09-5640-4791-A0C2-8524437936DA}" type="datetime1">
              <a:rPr lang="fi-FI" smtClean="0"/>
              <a:t>29.4.2020</a:t>
            </a:fld>
            <a:endParaRPr lang="fi-FI"/>
          </a:p>
        </p:txBody>
      </p:sp>
      <p:sp>
        <p:nvSpPr>
          <p:cNvPr id="5" name="Alatunnisteen paikkamerkki 4">
            <a:extLst>
              <a:ext uri="{FF2B5EF4-FFF2-40B4-BE49-F238E27FC236}">
                <a16:creationId xmlns:a16="http://schemas.microsoft.com/office/drawing/2014/main" id="{3A606C48-C490-422B-AB45-F95862EFB274}"/>
              </a:ext>
            </a:extLst>
          </p:cNvPr>
          <p:cNvSpPr>
            <a:spLocks noGrp="1"/>
          </p:cNvSpPr>
          <p:nvPr>
            <p:ph type="ftr" sz="quarter" idx="11"/>
          </p:nvPr>
        </p:nvSpPr>
        <p:spPr/>
        <p:txBody>
          <a:bodyPr/>
          <a:lstStyle/>
          <a:p>
            <a:r>
              <a:rPr lang="fi-FI" dirty="0"/>
              <a:t>mieli.fi</a:t>
            </a:r>
          </a:p>
        </p:txBody>
      </p:sp>
      <p:sp>
        <p:nvSpPr>
          <p:cNvPr id="6" name="Dian numeron paikkamerkki 5">
            <a:extLst>
              <a:ext uri="{FF2B5EF4-FFF2-40B4-BE49-F238E27FC236}">
                <a16:creationId xmlns:a16="http://schemas.microsoft.com/office/drawing/2014/main" id="{FB81CFA6-EC34-4D53-ABA5-19583400E2CA}"/>
              </a:ext>
            </a:extLst>
          </p:cNvPr>
          <p:cNvSpPr>
            <a:spLocks noGrp="1"/>
          </p:cNvSpPr>
          <p:nvPr>
            <p:ph type="sldNum" sz="quarter" idx="12"/>
          </p:nvPr>
        </p:nvSpPr>
        <p:spPr/>
        <p:txBody>
          <a:bodyPr/>
          <a:lstStyle/>
          <a:p>
            <a:fld id="{29F13F21-89A0-4E12-8E58-753F65C13159}" type="slidenum">
              <a:rPr lang="fi-FI" smtClean="0"/>
              <a:t>3</a:t>
            </a:fld>
            <a:endParaRPr lang="fi-FI"/>
          </a:p>
        </p:txBody>
      </p:sp>
    </p:spTree>
    <p:extLst>
      <p:ext uri="{BB962C8B-B14F-4D97-AF65-F5344CB8AC3E}">
        <p14:creationId xmlns:p14="http://schemas.microsoft.com/office/powerpoint/2010/main" val="3850685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208320D-52CB-4D0E-9570-BD2F9C8850C4}"/>
              </a:ext>
            </a:extLst>
          </p:cNvPr>
          <p:cNvSpPr>
            <a:spLocks noGrp="1"/>
          </p:cNvSpPr>
          <p:nvPr>
            <p:ph type="title"/>
          </p:nvPr>
        </p:nvSpPr>
        <p:spPr>
          <a:xfrm>
            <a:off x="442489" y="311858"/>
            <a:ext cx="3522133" cy="643464"/>
          </a:xfrm>
        </p:spPr>
        <p:txBody>
          <a:bodyPr/>
          <a:lstStyle/>
          <a:p>
            <a:r>
              <a:rPr lang="fi-FI" dirty="0"/>
              <a:t>Arjen rytmi</a:t>
            </a:r>
          </a:p>
        </p:txBody>
      </p:sp>
      <p:sp>
        <p:nvSpPr>
          <p:cNvPr id="3" name="Sisällön paikkamerkki 2">
            <a:extLst>
              <a:ext uri="{FF2B5EF4-FFF2-40B4-BE49-F238E27FC236}">
                <a16:creationId xmlns:a16="http://schemas.microsoft.com/office/drawing/2014/main" id="{994739D5-963C-4094-8558-9C220317FD0A}"/>
              </a:ext>
            </a:extLst>
          </p:cNvPr>
          <p:cNvSpPr>
            <a:spLocks noGrp="1"/>
          </p:cNvSpPr>
          <p:nvPr>
            <p:ph idx="1"/>
          </p:nvPr>
        </p:nvSpPr>
        <p:spPr>
          <a:xfrm>
            <a:off x="175718" y="1037516"/>
            <a:ext cx="4055673" cy="5590821"/>
          </a:xfrm>
        </p:spPr>
        <p:txBody>
          <a:bodyPr>
            <a:normAutofit fontScale="70000" lnSpcReduction="20000"/>
          </a:bodyPr>
          <a:lstStyle/>
          <a:p>
            <a:r>
              <a:rPr lang="fi-FI" dirty="0"/>
              <a:t>Tärkeää mielenterveydelle</a:t>
            </a:r>
          </a:p>
          <a:p>
            <a:r>
              <a:rPr lang="fi-FI" dirty="0"/>
              <a:t>Miten autat nuoria rakentamaan arjen rytmiä koronan aikana?</a:t>
            </a:r>
          </a:p>
          <a:p>
            <a:r>
              <a:rPr lang="fi-FI" dirty="0"/>
              <a:t>Urheilupaikat kiinni, tapaamispaikat suljettu, kirjastot suljettu, elokuvateatterit kiinni, harrastukset katkolla.</a:t>
            </a:r>
          </a:p>
          <a:p>
            <a:r>
              <a:rPr lang="fi-FI" dirty="0"/>
              <a:t>Mitä tilalle? Näitä voi miettiä yhdessä nuorten kanssa.  </a:t>
            </a:r>
          </a:p>
          <a:p>
            <a:r>
              <a:rPr lang="fi-FI" dirty="0"/>
              <a:t>Etsi nuorten kanssa arkeen asioita, jotka tuovat voimavaroja ja nostavat mielialaa.</a:t>
            </a:r>
          </a:p>
          <a:p>
            <a:r>
              <a:rPr lang="fi-FI" dirty="0"/>
              <a:t>Muista oma happinaamari! </a:t>
            </a:r>
          </a:p>
          <a:p>
            <a:r>
              <a:rPr lang="fi-FI" dirty="0"/>
              <a:t>Armollisuus ja itsemyötätunto: Koronaa ei tarvitse suorittaa!</a:t>
            </a:r>
          </a:p>
          <a:p>
            <a:r>
              <a:rPr lang="fi-FI" dirty="0">
                <a:sym typeface="Wingdings" panose="05000000000000000000" pitchFamily="2" charset="2"/>
              </a:rPr>
              <a:t>Keskusteluja arvoista nuorten kanssa  </a:t>
            </a:r>
            <a:r>
              <a:rPr lang="fi-FI" dirty="0"/>
              <a:t>Arvot </a:t>
            </a:r>
            <a:r>
              <a:rPr lang="fi-FI" dirty="0">
                <a:sym typeface="Wingdings" panose="05000000000000000000" pitchFamily="2" charset="2"/>
              </a:rPr>
              <a:t> korona-aika nostanut esiin uusia arvoja; ihmissuhteiden merkitys, luonto ja ulkoilu, ympäristöasiat tulleet uuteen valoon; </a:t>
            </a:r>
          </a:p>
          <a:p>
            <a:r>
              <a:rPr lang="fi-FI" dirty="0">
                <a:sym typeface="Wingdings" panose="05000000000000000000" pitchFamily="2" charset="2"/>
              </a:rPr>
              <a:t>Hyvän tekeminen, vapaaehtoistyö ja ystävälliset teot vahvistavat mielenterveyttä</a:t>
            </a:r>
          </a:p>
          <a:p>
            <a:endParaRPr lang="fi-FI" dirty="0">
              <a:sym typeface="Wingdings" panose="05000000000000000000" pitchFamily="2" charset="2"/>
            </a:endParaRPr>
          </a:p>
          <a:p>
            <a:endParaRPr lang="fi-FI" dirty="0"/>
          </a:p>
          <a:p>
            <a:endParaRPr lang="fi-FI" dirty="0"/>
          </a:p>
        </p:txBody>
      </p:sp>
      <p:sp>
        <p:nvSpPr>
          <p:cNvPr id="4" name="Päivämäärän paikkamerkki 3">
            <a:extLst>
              <a:ext uri="{FF2B5EF4-FFF2-40B4-BE49-F238E27FC236}">
                <a16:creationId xmlns:a16="http://schemas.microsoft.com/office/drawing/2014/main" id="{C0517979-6D59-4579-9C93-B619C891234C}"/>
              </a:ext>
            </a:extLst>
          </p:cNvPr>
          <p:cNvSpPr>
            <a:spLocks noGrp="1"/>
          </p:cNvSpPr>
          <p:nvPr>
            <p:ph type="dt" sz="half" idx="10"/>
          </p:nvPr>
        </p:nvSpPr>
        <p:spPr/>
        <p:txBody>
          <a:bodyPr/>
          <a:lstStyle/>
          <a:p>
            <a:fld id="{F84B7D09-5640-4791-A0C2-8524437936DA}" type="datetime1">
              <a:rPr lang="fi-FI" smtClean="0"/>
              <a:t>29.4.2020</a:t>
            </a:fld>
            <a:endParaRPr lang="fi-FI"/>
          </a:p>
        </p:txBody>
      </p:sp>
      <p:sp>
        <p:nvSpPr>
          <p:cNvPr id="5" name="Alatunnisteen paikkamerkki 4">
            <a:extLst>
              <a:ext uri="{FF2B5EF4-FFF2-40B4-BE49-F238E27FC236}">
                <a16:creationId xmlns:a16="http://schemas.microsoft.com/office/drawing/2014/main" id="{984E6421-D823-46E2-B7BE-D259586098D5}"/>
              </a:ext>
            </a:extLst>
          </p:cNvPr>
          <p:cNvSpPr>
            <a:spLocks noGrp="1"/>
          </p:cNvSpPr>
          <p:nvPr>
            <p:ph type="ftr" sz="quarter" idx="11"/>
          </p:nvPr>
        </p:nvSpPr>
        <p:spPr/>
        <p:txBody>
          <a:bodyPr/>
          <a:lstStyle/>
          <a:p>
            <a:r>
              <a:rPr lang="fi-FI"/>
              <a:t>mieli.fi</a:t>
            </a:r>
          </a:p>
        </p:txBody>
      </p:sp>
      <p:sp>
        <p:nvSpPr>
          <p:cNvPr id="6" name="Dian numeron paikkamerkki 5">
            <a:extLst>
              <a:ext uri="{FF2B5EF4-FFF2-40B4-BE49-F238E27FC236}">
                <a16:creationId xmlns:a16="http://schemas.microsoft.com/office/drawing/2014/main" id="{CDB4648E-00AD-4EC7-8A25-0A2D9EF8E361}"/>
              </a:ext>
            </a:extLst>
          </p:cNvPr>
          <p:cNvSpPr>
            <a:spLocks noGrp="1"/>
          </p:cNvSpPr>
          <p:nvPr>
            <p:ph type="sldNum" sz="quarter" idx="12"/>
          </p:nvPr>
        </p:nvSpPr>
        <p:spPr/>
        <p:txBody>
          <a:bodyPr/>
          <a:lstStyle/>
          <a:p>
            <a:fld id="{29F13F21-89A0-4E12-8E58-753F65C13159}" type="slidenum">
              <a:rPr lang="fi-FI" smtClean="0"/>
              <a:t>4</a:t>
            </a:fld>
            <a:endParaRPr lang="fi-FI"/>
          </a:p>
        </p:txBody>
      </p:sp>
      <p:pic>
        <p:nvPicPr>
          <p:cNvPr id="8" name="Kuva 7">
            <a:extLst>
              <a:ext uri="{FF2B5EF4-FFF2-40B4-BE49-F238E27FC236}">
                <a16:creationId xmlns:a16="http://schemas.microsoft.com/office/drawing/2014/main" id="{8B72CAD5-F374-4291-BCB5-974B6B5C41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1393" y="0"/>
            <a:ext cx="4912607" cy="6858000"/>
          </a:xfrm>
          <a:prstGeom prst="rect">
            <a:avLst/>
          </a:prstGeom>
        </p:spPr>
      </p:pic>
    </p:spTree>
    <p:extLst>
      <p:ext uri="{BB962C8B-B14F-4D97-AF65-F5344CB8AC3E}">
        <p14:creationId xmlns:p14="http://schemas.microsoft.com/office/powerpoint/2010/main" val="2367423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A4E2F566-6CA2-42EB-B346-696F831E7B67}"/>
              </a:ext>
            </a:extLst>
          </p:cNvPr>
          <p:cNvSpPr>
            <a:spLocks noGrp="1"/>
          </p:cNvSpPr>
          <p:nvPr>
            <p:ph type="dt" sz="half" idx="10"/>
          </p:nvPr>
        </p:nvSpPr>
        <p:spPr/>
        <p:txBody>
          <a:bodyPr/>
          <a:lstStyle/>
          <a:p>
            <a:fld id="{F84B7D09-5640-4791-A0C2-8524437936DA}" type="datetime1">
              <a:rPr lang="fi-FI" smtClean="0"/>
              <a:t>29.4.2020</a:t>
            </a:fld>
            <a:endParaRPr lang="fi-FI"/>
          </a:p>
        </p:txBody>
      </p:sp>
      <p:sp>
        <p:nvSpPr>
          <p:cNvPr id="5" name="Alatunnisteen paikkamerkki 4">
            <a:extLst>
              <a:ext uri="{FF2B5EF4-FFF2-40B4-BE49-F238E27FC236}">
                <a16:creationId xmlns:a16="http://schemas.microsoft.com/office/drawing/2014/main" id="{FDDAB8DD-17F7-4BA6-9C4A-7D322FC2BC6D}"/>
              </a:ext>
            </a:extLst>
          </p:cNvPr>
          <p:cNvSpPr>
            <a:spLocks noGrp="1"/>
          </p:cNvSpPr>
          <p:nvPr>
            <p:ph type="ftr" sz="quarter" idx="11"/>
          </p:nvPr>
        </p:nvSpPr>
        <p:spPr/>
        <p:txBody>
          <a:bodyPr/>
          <a:lstStyle/>
          <a:p>
            <a:r>
              <a:rPr lang="fi-FI"/>
              <a:t>mieli.fi</a:t>
            </a:r>
          </a:p>
        </p:txBody>
      </p:sp>
      <p:sp>
        <p:nvSpPr>
          <p:cNvPr id="6" name="Dian numeron paikkamerkki 5">
            <a:extLst>
              <a:ext uri="{FF2B5EF4-FFF2-40B4-BE49-F238E27FC236}">
                <a16:creationId xmlns:a16="http://schemas.microsoft.com/office/drawing/2014/main" id="{1F349F33-7938-4CDE-B563-E521B29F50FE}"/>
              </a:ext>
            </a:extLst>
          </p:cNvPr>
          <p:cNvSpPr>
            <a:spLocks noGrp="1"/>
          </p:cNvSpPr>
          <p:nvPr>
            <p:ph type="sldNum" sz="quarter" idx="12"/>
          </p:nvPr>
        </p:nvSpPr>
        <p:spPr/>
        <p:txBody>
          <a:bodyPr/>
          <a:lstStyle/>
          <a:p>
            <a:fld id="{29F13F21-89A0-4E12-8E58-753F65C13159}" type="slidenum">
              <a:rPr lang="fi-FI" smtClean="0"/>
              <a:t>5</a:t>
            </a:fld>
            <a:endParaRPr lang="fi-FI"/>
          </a:p>
        </p:txBody>
      </p:sp>
      <p:pic>
        <p:nvPicPr>
          <p:cNvPr id="7" name="Sisällön paikkamerkki 6">
            <a:extLst>
              <a:ext uri="{FF2B5EF4-FFF2-40B4-BE49-F238E27FC236}">
                <a16:creationId xmlns:a16="http://schemas.microsoft.com/office/drawing/2014/main" id="{A86FA17E-B12A-4B6A-8552-7648B05B46E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7559" y="243021"/>
            <a:ext cx="8888881" cy="6371958"/>
          </a:xfrm>
          <a:prstGeom prst="rect">
            <a:avLst/>
          </a:prstGeom>
        </p:spPr>
      </p:pic>
    </p:spTree>
    <p:extLst>
      <p:ext uri="{BB962C8B-B14F-4D97-AF65-F5344CB8AC3E}">
        <p14:creationId xmlns:p14="http://schemas.microsoft.com/office/powerpoint/2010/main" val="2936060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04DF30-4C12-4483-AF72-100305806DA4}"/>
              </a:ext>
            </a:extLst>
          </p:cNvPr>
          <p:cNvSpPr>
            <a:spLocks noGrp="1"/>
          </p:cNvSpPr>
          <p:nvPr>
            <p:ph type="title"/>
          </p:nvPr>
        </p:nvSpPr>
        <p:spPr>
          <a:xfrm>
            <a:off x="624349" y="470237"/>
            <a:ext cx="8229600" cy="820906"/>
          </a:xfrm>
        </p:spPr>
        <p:txBody>
          <a:bodyPr/>
          <a:lstStyle/>
          <a:p>
            <a:r>
              <a:rPr lang="fi-FI" dirty="0"/>
              <a:t>NUORTEN TUNTEET; voiman kieli</a:t>
            </a:r>
          </a:p>
        </p:txBody>
      </p:sp>
      <p:sp>
        <p:nvSpPr>
          <p:cNvPr id="3" name="Sisällön paikkamerkki 2">
            <a:extLst>
              <a:ext uri="{FF2B5EF4-FFF2-40B4-BE49-F238E27FC236}">
                <a16:creationId xmlns:a16="http://schemas.microsoft.com/office/drawing/2014/main" id="{11A43666-8759-47A5-B8BB-ABAB04B26742}"/>
              </a:ext>
            </a:extLst>
          </p:cNvPr>
          <p:cNvSpPr>
            <a:spLocks noGrp="1"/>
          </p:cNvSpPr>
          <p:nvPr>
            <p:ph idx="1"/>
          </p:nvPr>
        </p:nvSpPr>
        <p:spPr>
          <a:xfrm>
            <a:off x="290051" y="1291143"/>
            <a:ext cx="8563898" cy="5252550"/>
          </a:xfrm>
        </p:spPr>
        <p:txBody>
          <a:bodyPr>
            <a:normAutofit fontScale="77500" lnSpcReduction="20000"/>
          </a:bodyPr>
          <a:lstStyle/>
          <a:p>
            <a:pPr marL="342900" indent="-342900"/>
            <a:r>
              <a:rPr lang="fi-FI" dirty="0">
                <a:solidFill>
                  <a:srgbClr val="4D4D4D"/>
                </a:solidFill>
                <a:sym typeface="Wingdings" panose="05000000000000000000" pitchFamily="2" charset="2"/>
              </a:rPr>
              <a:t>Ahdistuksen tunne on normaali reaktio stressaavaan tilanteeseen</a:t>
            </a:r>
          </a:p>
          <a:p>
            <a:pPr marL="342900" indent="-342900"/>
            <a:r>
              <a:rPr lang="fi-FI" dirty="0">
                <a:solidFill>
                  <a:srgbClr val="4D4D4D"/>
                </a:solidFill>
                <a:sym typeface="Wingdings" panose="05000000000000000000" pitchFamily="2" charset="2"/>
              </a:rPr>
              <a:t>Nuori kokee tunteet paljon voimakkaammin kuin aikuinen. </a:t>
            </a:r>
          </a:p>
          <a:p>
            <a:pPr marL="342900" indent="-342900"/>
            <a:r>
              <a:rPr lang="fi-FI" dirty="0">
                <a:solidFill>
                  <a:srgbClr val="4D4D4D"/>
                </a:solidFill>
                <a:sym typeface="Wingdings" panose="05000000000000000000" pitchFamily="2" charset="2"/>
              </a:rPr>
              <a:t>Ota nuorten tunne vastaan, anna uutta perspektiiviä ja muista optimismin ja toivon herättäminen.</a:t>
            </a:r>
          </a:p>
          <a:p>
            <a:pPr marL="342900" indent="-342900"/>
            <a:r>
              <a:rPr lang="fi-FI" dirty="0">
                <a:solidFill>
                  <a:srgbClr val="4D4D4D"/>
                </a:solidFill>
                <a:sym typeface="Wingdings" panose="05000000000000000000" pitchFamily="2" charset="2"/>
              </a:rPr>
              <a:t>”Taktinen hengitys”  tunteet (hermosto) rauhoittuvat, kun ihminen hengittää rauhallisesti sisään ja lyhyt hengityksen pidätys ja pitempi uloshengitys. Karhuryhmän kouluttajan Harri </a:t>
            </a:r>
            <a:r>
              <a:rPr lang="fi-FI" dirty="0" err="1">
                <a:solidFill>
                  <a:srgbClr val="4D4D4D"/>
                </a:solidFill>
                <a:sym typeface="Wingdings" panose="05000000000000000000" pitchFamily="2" charset="2"/>
              </a:rPr>
              <a:t>Gustafsbergin</a:t>
            </a:r>
            <a:r>
              <a:rPr lang="fi-FI" dirty="0">
                <a:solidFill>
                  <a:srgbClr val="4D4D4D"/>
                </a:solidFill>
                <a:sym typeface="Wingdings" panose="05000000000000000000" pitchFamily="2" charset="2"/>
              </a:rPr>
              <a:t> keksimä myyntivaltti poliiseille!</a:t>
            </a:r>
          </a:p>
          <a:p>
            <a:pPr marL="342900" indent="-342900"/>
            <a:r>
              <a:rPr lang="fi-FI" dirty="0">
                <a:solidFill>
                  <a:srgbClr val="4D4D4D"/>
                </a:solidFill>
                <a:sym typeface="Wingdings" panose="05000000000000000000" pitchFamily="2" charset="2"/>
              </a:rPr>
              <a:t>Auta tunnistamaan ja haastamaan erilaisia ajattelumalleja; esim. yliyleistäminen, mustavalkoisuus, suurentelu, katastrofiajattelu, märehtiminen, murehtiminen. </a:t>
            </a:r>
          </a:p>
          <a:p>
            <a:pPr marL="342900" indent="-342900"/>
            <a:endParaRPr lang="fi-FI" dirty="0">
              <a:solidFill>
                <a:srgbClr val="4D4D4D"/>
              </a:solidFill>
              <a:sym typeface="Wingdings" panose="05000000000000000000" pitchFamily="2" charset="2"/>
            </a:endParaRPr>
          </a:p>
          <a:p>
            <a:pPr marL="342900" indent="-342900"/>
            <a:r>
              <a:rPr lang="fi-FI" dirty="0">
                <a:solidFill>
                  <a:srgbClr val="4D4D4D"/>
                </a:solidFill>
                <a:sym typeface="Wingdings" panose="05000000000000000000" pitchFamily="2" charset="2"/>
              </a:rPr>
              <a:t>Auta tiedostamaan, että ajattelu vaikuttaa tunteisiin  omiin ajatuksiin voi vaikuttaa: ”Ostaisitko tämän ajatuksen? tai antaisitko tämän ajatuksen lahjaksi kaverille?  opetellaan ”voiman kieltä” ja kannustavaa sisäistä puhetta. </a:t>
            </a:r>
          </a:p>
          <a:p>
            <a:pPr marL="342900" indent="-342900"/>
            <a:endParaRPr lang="fi-FI" dirty="0">
              <a:solidFill>
                <a:srgbClr val="4D4D4D"/>
              </a:solidFill>
              <a:sym typeface="Wingdings" panose="05000000000000000000" pitchFamily="2" charset="2"/>
            </a:endParaRPr>
          </a:p>
          <a:p>
            <a:pPr marL="342900" indent="-342900"/>
            <a:r>
              <a:rPr lang="fi-FI" dirty="0">
                <a:solidFill>
                  <a:srgbClr val="4D4D4D"/>
                </a:solidFill>
                <a:sym typeface="Wingdings" panose="05000000000000000000" pitchFamily="2" charset="2"/>
              </a:rPr>
              <a:t>Rentoutus-, hengitys- ja </a:t>
            </a:r>
            <a:r>
              <a:rPr lang="fi-FI" dirty="0" err="1">
                <a:solidFill>
                  <a:srgbClr val="4D4D4D"/>
                </a:solidFill>
                <a:sym typeface="Wingdings" panose="05000000000000000000" pitchFamily="2" charset="2"/>
              </a:rPr>
              <a:t>läsnäoloharjoitukset</a:t>
            </a:r>
            <a:r>
              <a:rPr lang="fi-FI" dirty="0">
                <a:solidFill>
                  <a:srgbClr val="4D4D4D"/>
                </a:solidFill>
                <a:sym typeface="Wingdings" panose="05000000000000000000" pitchFamily="2" charset="2"/>
              </a:rPr>
              <a:t> + puhuminen</a:t>
            </a:r>
          </a:p>
          <a:p>
            <a:pPr marL="342900" indent="-342900"/>
            <a:r>
              <a:rPr lang="fi-FI" dirty="0">
                <a:solidFill>
                  <a:srgbClr val="4D4D4D"/>
                </a:solidFill>
                <a:sym typeface="Wingdings" panose="05000000000000000000" pitchFamily="2" charset="2"/>
              </a:rPr>
              <a:t>HUS </a:t>
            </a:r>
            <a:r>
              <a:rPr lang="fi-FI" dirty="0" err="1">
                <a:solidFill>
                  <a:srgbClr val="4D4D4D"/>
                </a:solidFill>
                <a:sym typeface="Wingdings" panose="05000000000000000000" pitchFamily="2" charset="2"/>
              </a:rPr>
              <a:t>mielenterveystalon</a:t>
            </a:r>
            <a:r>
              <a:rPr lang="fi-FI" dirty="0">
                <a:solidFill>
                  <a:srgbClr val="4D4D4D"/>
                </a:solidFill>
                <a:sym typeface="Wingdings" panose="05000000000000000000" pitchFamily="2" charset="2"/>
              </a:rPr>
              <a:t> ahdistuksen oma-apuohjelmassa hyviä harjoituksia ajattelun haastamiseen </a:t>
            </a:r>
            <a:r>
              <a:rPr lang="fi-FI" dirty="0">
                <a:solidFill>
                  <a:srgbClr val="4D4D4D"/>
                </a:solidFill>
                <a:sym typeface="Wingdings" panose="05000000000000000000" pitchFamily="2" charset="2"/>
                <a:hlinkClick r:id="rId3"/>
              </a:rPr>
              <a:t>https://www.mielenterveystalo.fi/aikuiset/itsehoito-ja-oppaat/itsehoito/ahdistuksen_omahoito/Pages/default.aspx</a:t>
            </a:r>
            <a:endParaRPr lang="fi-FI" dirty="0">
              <a:solidFill>
                <a:srgbClr val="4D4D4D"/>
              </a:solidFill>
              <a:sym typeface="Wingdings" panose="05000000000000000000" pitchFamily="2" charset="2"/>
            </a:endParaRPr>
          </a:p>
          <a:p>
            <a:pPr marL="342900" indent="-342900"/>
            <a:endParaRPr lang="fi-FI" dirty="0">
              <a:solidFill>
                <a:srgbClr val="4D4D4D"/>
              </a:solidFill>
              <a:sym typeface="Wingdings" panose="05000000000000000000" pitchFamily="2" charset="2"/>
            </a:endParaRPr>
          </a:p>
          <a:p>
            <a:endParaRPr lang="fi-FI" dirty="0"/>
          </a:p>
        </p:txBody>
      </p:sp>
      <p:sp>
        <p:nvSpPr>
          <p:cNvPr id="4" name="Päivämäärän paikkamerkki 3">
            <a:extLst>
              <a:ext uri="{FF2B5EF4-FFF2-40B4-BE49-F238E27FC236}">
                <a16:creationId xmlns:a16="http://schemas.microsoft.com/office/drawing/2014/main" id="{D7AEABC1-BA2B-4244-A48F-928CCD4CD009}"/>
              </a:ext>
            </a:extLst>
          </p:cNvPr>
          <p:cNvSpPr>
            <a:spLocks noGrp="1"/>
          </p:cNvSpPr>
          <p:nvPr>
            <p:ph type="dt" sz="half" idx="10"/>
          </p:nvPr>
        </p:nvSpPr>
        <p:spPr/>
        <p:txBody>
          <a:bodyPr/>
          <a:lstStyle/>
          <a:p>
            <a:fld id="{F84B7D09-5640-4791-A0C2-8524437936DA}" type="datetime1">
              <a:rPr lang="fi-FI" smtClean="0"/>
              <a:t>29.4.2020</a:t>
            </a:fld>
            <a:endParaRPr lang="fi-FI"/>
          </a:p>
        </p:txBody>
      </p:sp>
      <p:sp>
        <p:nvSpPr>
          <p:cNvPr id="5" name="Alatunnisteen paikkamerkki 4">
            <a:extLst>
              <a:ext uri="{FF2B5EF4-FFF2-40B4-BE49-F238E27FC236}">
                <a16:creationId xmlns:a16="http://schemas.microsoft.com/office/drawing/2014/main" id="{7FA5D1AE-347D-4FA2-87B9-AB22015CE668}"/>
              </a:ext>
            </a:extLst>
          </p:cNvPr>
          <p:cNvSpPr>
            <a:spLocks noGrp="1"/>
          </p:cNvSpPr>
          <p:nvPr>
            <p:ph type="ftr" sz="quarter" idx="11"/>
          </p:nvPr>
        </p:nvSpPr>
        <p:spPr/>
        <p:txBody>
          <a:bodyPr/>
          <a:lstStyle/>
          <a:p>
            <a:r>
              <a:rPr lang="fi-FI"/>
              <a:t>mieli.fi</a:t>
            </a:r>
          </a:p>
        </p:txBody>
      </p:sp>
      <p:sp>
        <p:nvSpPr>
          <p:cNvPr id="6" name="Dian numeron paikkamerkki 5">
            <a:extLst>
              <a:ext uri="{FF2B5EF4-FFF2-40B4-BE49-F238E27FC236}">
                <a16:creationId xmlns:a16="http://schemas.microsoft.com/office/drawing/2014/main" id="{8374AD58-BE73-43AB-A5E4-AC39CABF921C}"/>
              </a:ext>
            </a:extLst>
          </p:cNvPr>
          <p:cNvSpPr>
            <a:spLocks noGrp="1"/>
          </p:cNvSpPr>
          <p:nvPr>
            <p:ph type="sldNum" sz="quarter" idx="12"/>
          </p:nvPr>
        </p:nvSpPr>
        <p:spPr/>
        <p:txBody>
          <a:bodyPr/>
          <a:lstStyle/>
          <a:p>
            <a:fld id="{29F13F21-89A0-4E12-8E58-753F65C13159}" type="slidenum">
              <a:rPr lang="fi-FI" smtClean="0"/>
              <a:t>6</a:t>
            </a:fld>
            <a:endParaRPr lang="fi-FI"/>
          </a:p>
        </p:txBody>
      </p:sp>
      <p:sp>
        <p:nvSpPr>
          <p:cNvPr id="8" name="Sisällön paikkamerkki 2">
            <a:extLst>
              <a:ext uri="{FF2B5EF4-FFF2-40B4-BE49-F238E27FC236}">
                <a16:creationId xmlns:a16="http://schemas.microsoft.com/office/drawing/2014/main" id="{16E9DFA6-E212-427D-AF48-B8E6B69FFD45}"/>
              </a:ext>
            </a:extLst>
          </p:cNvPr>
          <p:cNvSpPr txBox="1">
            <a:spLocks/>
          </p:cNvSpPr>
          <p:nvPr/>
        </p:nvSpPr>
        <p:spPr>
          <a:xfrm>
            <a:off x="1356002" y="1680646"/>
            <a:ext cx="9650364" cy="1229345"/>
          </a:xfrm>
          <a:prstGeom prst="rect">
            <a:avLst/>
          </a:prstGeom>
        </p:spPr>
        <p:txBody>
          <a:bodyPr vert="horz" lIns="91440" tIns="45720" rIns="91440" bIns="45720" rtlCol="0">
            <a:normAutofit/>
          </a:bodyPr>
          <a:lstStyle>
            <a:lvl1pPr marL="268288" indent="-268288" algn="l" defTabSz="914400" rtl="0" eaLnBrk="1" latinLnBrk="0" hangingPunct="1">
              <a:lnSpc>
                <a:spcPct val="110000"/>
              </a:lnSpc>
              <a:spcBef>
                <a:spcPts val="0"/>
              </a:spcBef>
              <a:spcAft>
                <a:spcPts val="300"/>
              </a:spcAft>
              <a:buClr>
                <a:schemeClr val="bg2"/>
              </a:buClr>
              <a:buFont typeface="Arial" panose="020B0604020202020204" pitchFamily="34" charset="0"/>
              <a:buChar char="•"/>
              <a:defRPr sz="2400" kern="1200">
                <a:solidFill>
                  <a:schemeClr val="tx2"/>
                </a:solidFill>
                <a:latin typeface="+mn-lt"/>
                <a:ea typeface="+mn-ea"/>
                <a:cs typeface="+mn-cs"/>
              </a:defRPr>
            </a:lvl1pPr>
            <a:lvl2pPr marL="536575" indent="-268288" algn="l" defTabSz="914400" rtl="0" eaLnBrk="1" latinLnBrk="0" hangingPunct="1">
              <a:lnSpc>
                <a:spcPct val="110000"/>
              </a:lnSpc>
              <a:spcBef>
                <a:spcPts val="0"/>
              </a:spcBef>
              <a:spcAft>
                <a:spcPts val="300"/>
              </a:spcAft>
              <a:buClr>
                <a:schemeClr val="bg2"/>
              </a:buClr>
              <a:buFont typeface="Arial" panose="020B0604020202020204" pitchFamily="34" charset="0"/>
              <a:buChar char="•"/>
              <a:defRPr sz="2000" kern="1200">
                <a:solidFill>
                  <a:schemeClr val="tx2"/>
                </a:solidFill>
                <a:latin typeface="+mn-lt"/>
                <a:ea typeface="+mn-ea"/>
                <a:cs typeface="+mn-cs"/>
              </a:defRPr>
            </a:lvl2pPr>
            <a:lvl3pPr marL="804863" indent="-268288" algn="l" defTabSz="914400" rtl="0" eaLnBrk="1" latinLnBrk="0" hangingPunct="1">
              <a:lnSpc>
                <a:spcPct val="110000"/>
              </a:lnSpc>
              <a:spcBef>
                <a:spcPts val="0"/>
              </a:spcBef>
              <a:spcAft>
                <a:spcPts val="300"/>
              </a:spcAft>
              <a:buClr>
                <a:schemeClr val="bg2"/>
              </a:buClr>
              <a:buFont typeface="Arial" panose="020B0604020202020204" pitchFamily="34" charset="0"/>
              <a:buChar char="•"/>
              <a:defRPr sz="2000" kern="1200">
                <a:solidFill>
                  <a:schemeClr val="tx2"/>
                </a:solidFill>
                <a:latin typeface="+mn-lt"/>
                <a:ea typeface="+mn-ea"/>
                <a:cs typeface="+mn-cs"/>
              </a:defRPr>
            </a:lvl3pPr>
            <a:lvl4pPr marL="1074738" indent="-269875" algn="l" defTabSz="914400" rtl="0" eaLnBrk="1" latinLnBrk="0" hangingPunct="1">
              <a:lnSpc>
                <a:spcPct val="110000"/>
              </a:lnSpc>
              <a:spcBef>
                <a:spcPts val="0"/>
              </a:spcBef>
              <a:spcAft>
                <a:spcPts val="300"/>
              </a:spcAft>
              <a:buClr>
                <a:schemeClr val="bg2"/>
              </a:buClr>
              <a:buFont typeface="Arial" panose="020B0604020202020204" pitchFamily="34" charset="0"/>
              <a:buChar char="•"/>
              <a:defRPr sz="2000" kern="1200">
                <a:solidFill>
                  <a:schemeClr val="tx2"/>
                </a:solidFill>
                <a:latin typeface="+mn-lt"/>
                <a:ea typeface="+mn-ea"/>
                <a:cs typeface="+mn-cs"/>
              </a:defRPr>
            </a:lvl4pPr>
            <a:lvl5pPr marL="1343025" indent="-268288" algn="l" defTabSz="914400" rtl="0" eaLnBrk="1" latinLnBrk="0" hangingPunct="1">
              <a:lnSpc>
                <a:spcPct val="110000"/>
              </a:lnSpc>
              <a:spcBef>
                <a:spcPts val="0"/>
              </a:spcBef>
              <a:spcAft>
                <a:spcPts val="300"/>
              </a:spcAft>
              <a:buClr>
                <a:schemeClr val="bg2"/>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indent="-342900"/>
            <a:endParaRPr lang="fi-FI" dirty="0">
              <a:solidFill>
                <a:srgbClr val="4D4D4D"/>
              </a:solidFill>
              <a:sym typeface="Wingdings" panose="05000000000000000000" pitchFamily="2" charset="2"/>
            </a:endParaRPr>
          </a:p>
        </p:txBody>
      </p:sp>
      <p:sp>
        <p:nvSpPr>
          <p:cNvPr id="9" name="Sisällön paikkamerkki 3">
            <a:extLst>
              <a:ext uri="{FF2B5EF4-FFF2-40B4-BE49-F238E27FC236}">
                <a16:creationId xmlns:a16="http://schemas.microsoft.com/office/drawing/2014/main" id="{5C3DD0D3-93D9-46D9-B1D4-32F039665345}"/>
              </a:ext>
            </a:extLst>
          </p:cNvPr>
          <p:cNvSpPr txBox="1">
            <a:spLocks/>
          </p:cNvSpPr>
          <p:nvPr/>
        </p:nvSpPr>
        <p:spPr>
          <a:xfrm>
            <a:off x="1392382" y="3140141"/>
            <a:ext cx="9820101" cy="3152142"/>
          </a:xfrm>
          <a:prstGeom prst="rect">
            <a:avLst/>
          </a:prstGeom>
        </p:spPr>
        <p:txBody>
          <a:bodyPr>
            <a:normAutofit/>
          </a:bodyPr>
          <a:lstStyle>
            <a:lvl1pPr marL="269875" indent="-269875" algn="l" defTabSz="914400" rtl="0" eaLnBrk="1" latinLnBrk="0" hangingPunct="1">
              <a:lnSpc>
                <a:spcPct val="120000"/>
              </a:lnSpc>
              <a:spcBef>
                <a:spcPts val="0"/>
              </a:spcBef>
              <a:buClr>
                <a:schemeClr val="bg2"/>
              </a:buClr>
              <a:buFont typeface="Arial" panose="020B0604020202020204" pitchFamily="34" charset="0"/>
              <a:buChar char="•"/>
              <a:defRPr sz="2400" kern="1200">
                <a:solidFill>
                  <a:schemeClr val="tx2"/>
                </a:solidFill>
                <a:latin typeface="+mn-lt"/>
                <a:ea typeface="+mn-ea"/>
                <a:cs typeface="+mn-cs"/>
              </a:defRPr>
            </a:lvl1pPr>
            <a:lvl2pPr marL="541338" indent="-271463"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2pPr>
            <a:lvl3pPr marL="811213" indent="-269875"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3pPr>
            <a:lvl4pPr marL="1081088" indent="-269875"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4pPr>
            <a:lvl5pPr marL="1339850" indent="-258763"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fi-FI" sz="1800" dirty="0">
              <a:solidFill>
                <a:srgbClr val="4D4D4D"/>
              </a:solidFill>
              <a:sym typeface="Wingdings" panose="05000000000000000000" pitchFamily="2" charset="2"/>
            </a:endParaRPr>
          </a:p>
        </p:txBody>
      </p:sp>
    </p:spTree>
    <p:extLst>
      <p:ext uri="{BB962C8B-B14F-4D97-AF65-F5344CB8AC3E}">
        <p14:creationId xmlns:p14="http://schemas.microsoft.com/office/powerpoint/2010/main" val="2919800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04DF30-4C12-4483-AF72-100305806DA4}"/>
              </a:ext>
            </a:extLst>
          </p:cNvPr>
          <p:cNvSpPr>
            <a:spLocks noGrp="1"/>
          </p:cNvSpPr>
          <p:nvPr>
            <p:ph type="title"/>
          </p:nvPr>
        </p:nvSpPr>
        <p:spPr>
          <a:xfrm>
            <a:off x="624349" y="668794"/>
            <a:ext cx="8229600" cy="820906"/>
          </a:xfrm>
        </p:spPr>
        <p:txBody>
          <a:bodyPr/>
          <a:lstStyle/>
          <a:p>
            <a:r>
              <a:rPr lang="fi-FI" dirty="0"/>
              <a:t>NUORTEN TUNTEET; ILO</a:t>
            </a:r>
          </a:p>
        </p:txBody>
      </p:sp>
      <p:sp>
        <p:nvSpPr>
          <p:cNvPr id="3" name="Sisällön paikkamerkki 2">
            <a:extLst>
              <a:ext uri="{FF2B5EF4-FFF2-40B4-BE49-F238E27FC236}">
                <a16:creationId xmlns:a16="http://schemas.microsoft.com/office/drawing/2014/main" id="{11A43666-8759-47A5-B8BB-ABAB04B26742}"/>
              </a:ext>
            </a:extLst>
          </p:cNvPr>
          <p:cNvSpPr>
            <a:spLocks noGrp="1"/>
          </p:cNvSpPr>
          <p:nvPr>
            <p:ph idx="1"/>
          </p:nvPr>
        </p:nvSpPr>
        <p:spPr>
          <a:xfrm>
            <a:off x="457200" y="1993353"/>
            <a:ext cx="8396749" cy="3333027"/>
          </a:xfrm>
        </p:spPr>
        <p:txBody>
          <a:bodyPr>
            <a:normAutofit/>
          </a:bodyPr>
          <a:lstStyle/>
          <a:p>
            <a:pPr marL="342900" indent="-342900"/>
            <a:r>
              <a:rPr lang="fi-FI" dirty="0">
                <a:solidFill>
                  <a:srgbClr val="4D4D4D"/>
                </a:solidFill>
                <a:sym typeface="Wingdings" panose="05000000000000000000" pitchFamily="2" charset="2"/>
              </a:rPr>
              <a:t>Ilo ja yhteinen nauraminen vahvistavat mielenterveyttä </a:t>
            </a:r>
          </a:p>
          <a:p>
            <a:pPr marL="342900" indent="-342900"/>
            <a:r>
              <a:rPr lang="fi-FI" dirty="0">
                <a:solidFill>
                  <a:srgbClr val="4D4D4D"/>
                </a:solidFill>
                <a:sym typeface="Wingdings" panose="05000000000000000000" pitchFamily="2" charset="2"/>
              </a:rPr>
              <a:t>Jaettu ilo vahvistaa yhteyden tunnetta muihin </a:t>
            </a:r>
          </a:p>
          <a:p>
            <a:pPr marL="342900" indent="-342900"/>
            <a:r>
              <a:rPr lang="fi-FI" dirty="0">
                <a:solidFill>
                  <a:srgbClr val="4D4D4D"/>
                </a:solidFill>
                <a:sym typeface="Wingdings" panose="05000000000000000000" pitchFamily="2" charset="2"/>
              </a:rPr>
              <a:t>Nuoret nauravat 70% enemmän kuin aikuiset</a:t>
            </a:r>
          </a:p>
          <a:p>
            <a:pPr marL="342900" indent="-342900"/>
            <a:r>
              <a:rPr lang="fi-FI" dirty="0">
                <a:solidFill>
                  <a:srgbClr val="4D4D4D"/>
                </a:solidFill>
                <a:sym typeface="Wingdings" panose="05000000000000000000" pitchFamily="2" charset="2"/>
              </a:rPr>
              <a:t>Nuorten aivot rakastavat yllätyksen tunnetta; heillä on siihen suurempi dopamiinivaste  kuin aikuisilla</a:t>
            </a:r>
          </a:p>
          <a:p>
            <a:pPr marL="342900" indent="-342900"/>
            <a:r>
              <a:rPr lang="fi-FI" dirty="0">
                <a:solidFill>
                  <a:srgbClr val="4D4D4D"/>
                </a:solidFill>
                <a:sym typeface="Wingdings" panose="05000000000000000000" pitchFamily="2" charset="2"/>
              </a:rPr>
              <a:t>Miten lisäät ilon tunnetta nuorten kanssa? </a:t>
            </a:r>
          </a:p>
          <a:p>
            <a:endParaRPr lang="fi-FI" dirty="0"/>
          </a:p>
        </p:txBody>
      </p:sp>
      <p:sp>
        <p:nvSpPr>
          <p:cNvPr id="4" name="Päivämäärän paikkamerkki 3">
            <a:extLst>
              <a:ext uri="{FF2B5EF4-FFF2-40B4-BE49-F238E27FC236}">
                <a16:creationId xmlns:a16="http://schemas.microsoft.com/office/drawing/2014/main" id="{D7AEABC1-BA2B-4244-A48F-928CCD4CD00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84B7D09-5640-4791-A0C2-8524437936DA}" type="datetime1">
              <a:rPr kumimoji="0" lang="fi-FI" sz="1100" b="0" i="0" u="none" strike="noStrike" kern="1200" cap="none" spc="0" normalizeH="0" baseline="0" noProof="0" smtClean="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29.4.2020</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5" name="Alatunnisteen paikkamerkki 4">
            <a:extLst>
              <a:ext uri="{FF2B5EF4-FFF2-40B4-BE49-F238E27FC236}">
                <a16:creationId xmlns:a16="http://schemas.microsoft.com/office/drawing/2014/main" id="{7FA5D1AE-347D-4FA2-87B9-AB22015CE668}"/>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srgbClr val="6A6E73"/>
                </a:solidFill>
                <a:effectLst/>
                <a:uLnTx/>
                <a:uFillTx/>
                <a:latin typeface="Calibri"/>
                <a:ea typeface="+mn-ea"/>
                <a:cs typeface="+mn-cs"/>
              </a:rPr>
              <a:t>mieli.fi</a:t>
            </a:r>
          </a:p>
        </p:txBody>
      </p:sp>
      <p:sp>
        <p:nvSpPr>
          <p:cNvPr id="6" name="Dian numeron paikkamerkki 5">
            <a:extLst>
              <a:ext uri="{FF2B5EF4-FFF2-40B4-BE49-F238E27FC236}">
                <a16:creationId xmlns:a16="http://schemas.microsoft.com/office/drawing/2014/main" id="{8374AD58-BE73-43AB-A5E4-AC39CABF921C}"/>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13F21-89A0-4E12-8E58-753F65C13159}" type="slidenum">
              <a:rPr kumimoji="0" lang="fi-FI" sz="1100" b="0" i="0" u="none" strike="noStrike" kern="1200" cap="none" spc="0" normalizeH="0" baseline="0" noProof="0" smtClean="0">
                <a:ln>
                  <a:noFill/>
                </a:ln>
                <a:solidFill>
                  <a:srgbClr val="6A6E73"/>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fi-FI" sz="1100" b="0" i="0" u="none" strike="noStrike" kern="1200" cap="none" spc="0" normalizeH="0" baseline="0" noProof="0">
              <a:ln>
                <a:noFill/>
              </a:ln>
              <a:solidFill>
                <a:srgbClr val="6A6E73"/>
              </a:solidFill>
              <a:effectLst/>
              <a:uLnTx/>
              <a:uFillTx/>
              <a:latin typeface="Calibri"/>
              <a:ea typeface="+mn-ea"/>
              <a:cs typeface="+mn-cs"/>
            </a:endParaRPr>
          </a:p>
        </p:txBody>
      </p:sp>
      <p:sp>
        <p:nvSpPr>
          <p:cNvPr id="9" name="Sisällön paikkamerkki 3">
            <a:extLst>
              <a:ext uri="{FF2B5EF4-FFF2-40B4-BE49-F238E27FC236}">
                <a16:creationId xmlns:a16="http://schemas.microsoft.com/office/drawing/2014/main" id="{5C3DD0D3-93D9-46D9-B1D4-32F039665345}"/>
              </a:ext>
            </a:extLst>
          </p:cNvPr>
          <p:cNvSpPr txBox="1">
            <a:spLocks/>
          </p:cNvSpPr>
          <p:nvPr/>
        </p:nvSpPr>
        <p:spPr>
          <a:xfrm>
            <a:off x="1392382" y="3140141"/>
            <a:ext cx="9820101" cy="3152142"/>
          </a:xfrm>
          <a:prstGeom prst="rect">
            <a:avLst/>
          </a:prstGeom>
        </p:spPr>
        <p:txBody>
          <a:bodyPr>
            <a:normAutofit/>
          </a:bodyPr>
          <a:lstStyle>
            <a:lvl1pPr marL="269875" indent="-269875" algn="l" defTabSz="914400" rtl="0" eaLnBrk="1" latinLnBrk="0" hangingPunct="1">
              <a:lnSpc>
                <a:spcPct val="120000"/>
              </a:lnSpc>
              <a:spcBef>
                <a:spcPts val="0"/>
              </a:spcBef>
              <a:buClr>
                <a:schemeClr val="bg2"/>
              </a:buClr>
              <a:buFont typeface="Arial" panose="020B0604020202020204" pitchFamily="34" charset="0"/>
              <a:buChar char="•"/>
              <a:defRPr sz="2400" kern="1200">
                <a:solidFill>
                  <a:schemeClr val="tx2"/>
                </a:solidFill>
                <a:latin typeface="+mn-lt"/>
                <a:ea typeface="+mn-ea"/>
                <a:cs typeface="+mn-cs"/>
              </a:defRPr>
            </a:lvl1pPr>
            <a:lvl2pPr marL="541338" indent="-271463"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2pPr>
            <a:lvl3pPr marL="811213" indent="-269875"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3pPr>
            <a:lvl4pPr marL="1081088" indent="-269875"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4pPr>
            <a:lvl5pPr marL="1339850" indent="-258763" algn="l" defTabSz="914400" rtl="0" eaLnBrk="1" latinLnBrk="0" hangingPunct="1">
              <a:lnSpc>
                <a:spcPct val="120000"/>
              </a:lnSpc>
              <a:spcBef>
                <a:spcPts val="0"/>
              </a:spcBef>
              <a:buClr>
                <a:schemeClr val="bg2"/>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69875" marR="0" lvl="0" indent="-269875" algn="l" defTabSz="914400" rtl="0" eaLnBrk="1" fontAlgn="auto" latinLnBrk="0" hangingPunct="1">
              <a:lnSpc>
                <a:spcPct val="120000"/>
              </a:lnSpc>
              <a:spcBef>
                <a:spcPts val="0"/>
              </a:spcBef>
              <a:spcAft>
                <a:spcPts val="0"/>
              </a:spcAft>
              <a:buClr>
                <a:srgbClr val="00FF3C"/>
              </a:buClr>
              <a:buSzTx/>
              <a:buFont typeface="Arial" panose="020B0604020202020204" pitchFamily="34" charset="0"/>
              <a:buChar char="•"/>
              <a:tabLst/>
              <a:defRPr/>
            </a:pPr>
            <a:endParaRPr kumimoji="0" lang="fi-FI" sz="1800" b="0" i="0" u="none" strike="noStrike" kern="1200" cap="none" spc="0" normalizeH="0" baseline="0" noProof="0" dirty="0">
              <a:ln>
                <a:noFill/>
              </a:ln>
              <a:solidFill>
                <a:srgbClr val="4D4D4D"/>
              </a:solidFill>
              <a:effectLst/>
              <a:uLnTx/>
              <a:uFillTx/>
              <a:latin typeface="Calibri"/>
              <a:ea typeface="+mn-ea"/>
              <a:cs typeface="+mn-cs"/>
              <a:sym typeface="Wingdings" panose="05000000000000000000" pitchFamily="2" charset="2"/>
            </a:endParaRPr>
          </a:p>
        </p:txBody>
      </p:sp>
    </p:spTree>
    <p:extLst>
      <p:ext uri="{BB962C8B-B14F-4D97-AF65-F5344CB8AC3E}">
        <p14:creationId xmlns:p14="http://schemas.microsoft.com/office/powerpoint/2010/main" val="3180693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790FC3D-B3B8-41B3-8E0B-8AB33C40B796}"/>
              </a:ext>
            </a:extLst>
          </p:cNvPr>
          <p:cNvSpPr>
            <a:spLocks noGrp="1"/>
          </p:cNvSpPr>
          <p:nvPr>
            <p:ph type="title"/>
          </p:nvPr>
        </p:nvSpPr>
        <p:spPr>
          <a:xfrm>
            <a:off x="672351" y="562344"/>
            <a:ext cx="8229600" cy="955576"/>
          </a:xfrm>
        </p:spPr>
        <p:txBody>
          <a:bodyPr/>
          <a:lstStyle/>
          <a:p>
            <a:r>
              <a:rPr lang="fi-FI" dirty="0"/>
              <a:t>Kaverisuhteet ja yksinäisyys</a:t>
            </a:r>
          </a:p>
        </p:txBody>
      </p:sp>
      <p:sp>
        <p:nvSpPr>
          <p:cNvPr id="3" name="Sisällön paikkamerkki 2">
            <a:extLst>
              <a:ext uri="{FF2B5EF4-FFF2-40B4-BE49-F238E27FC236}">
                <a16:creationId xmlns:a16="http://schemas.microsoft.com/office/drawing/2014/main" id="{896927B8-F0D1-4086-9C00-CA62290207A4}"/>
              </a:ext>
            </a:extLst>
          </p:cNvPr>
          <p:cNvSpPr>
            <a:spLocks noGrp="1"/>
          </p:cNvSpPr>
          <p:nvPr>
            <p:ph idx="1"/>
          </p:nvPr>
        </p:nvSpPr>
        <p:spPr>
          <a:xfrm>
            <a:off x="457200" y="1517920"/>
            <a:ext cx="8229601" cy="4777736"/>
          </a:xfrm>
        </p:spPr>
        <p:txBody>
          <a:bodyPr>
            <a:normAutofit fontScale="85000" lnSpcReduction="10000"/>
          </a:bodyPr>
          <a:lstStyle/>
          <a:p>
            <a:r>
              <a:rPr lang="fi-FI" dirty="0"/>
              <a:t>Suhteet muihin ihmisiin ovat meille kaikille tärkeitä mutta erityisen tärkeitä kaverisuhteet ja kavereiden kanssa hengailu on nuoruudessa. </a:t>
            </a:r>
          </a:p>
          <a:p>
            <a:r>
              <a:rPr lang="fi-FI" dirty="0">
                <a:sym typeface="Wingdings" panose="05000000000000000000" pitchFamily="2" charset="2"/>
              </a:rPr>
              <a:t>Monilla nuorilla on yhteydenpito vähentynyt kavereiden kanssa (Lasten ja Nuorten säätiön tekemä kysely koronan vaikutuksista) </a:t>
            </a:r>
          </a:p>
          <a:p>
            <a:r>
              <a:rPr lang="fi-FI" dirty="0"/>
              <a:t>Riparit, kesäloma, festarit, harrastukset </a:t>
            </a:r>
            <a:r>
              <a:rPr lang="fi-FI" dirty="0">
                <a:sym typeface="Wingdings" panose="05000000000000000000" pitchFamily="2" charset="2"/>
              </a:rPr>
              <a:t> nuorten elämässä nämä tuntuvat todella isoilta asioilta </a:t>
            </a:r>
          </a:p>
          <a:p>
            <a:r>
              <a:rPr lang="fi-FI" dirty="0"/>
              <a:t>Yksinäisyys voi nuorista tuntua musertavalta ja </a:t>
            </a:r>
            <a:r>
              <a:rPr lang="fi-FI" dirty="0">
                <a:sym typeface="Wingdings" panose="05000000000000000000" pitchFamily="2" charset="2"/>
              </a:rPr>
              <a:t>ystävyyden merkitys korostunut. </a:t>
            </a:r>
          </a:p>
          <a:p>
            <a:r>
              <a:rPr lang="fi-FI" dirty="0"/>
              <a:t>Liittyy myös arjen rytmiin; miten arkeen saadaan lisää paikkoja tavata kavereita virtuaalisesti? </a:t>
            </a:r>
          </a:p>
          <a:p>
            <a:r>
              <a:rPr lang="fi-FI" dirty="0"/>
              <a:t>Tärkeää, että on paikkoja missä tavata, vaikka virtuaalisesti. </a:t>
            </a:r>
          </a:p>
          <a:p>
            <a:r>
              <a:rPr lang="fi-FI" dirty="0"/>
              <a:t>Ei välttämättä niin luontevaa olla kuitenkaan virtuaalisesti yhteyksissä, kun puuttuu se arjen kehys ja paikka </a:t>
            </a:r>
            <a:r>
              <a:rPr lang="fi-FI" dirty="0">
                <a:sym typeface="Wingdings" panose="05000000000000000000" pitchFamily="2" charset="2"/>
              </a:rPr>
              <a:t> mitä tähän tarjolla? Mitä voisi kehittää?</a:t>
            </a:r>
          </a:p>
          <a:p>
            <a:endParaRPr lang="fi-FI" dirty="0"/>
          </a:p>
        </p:txBody>
      </p:sp>
      <p:sp>
        <p:nvSpPr>
          <p:cNvPr id="4" name="Päivämäärän paikkamerkki 3">
            <a:extLst>
              <a:ext uri="{FF2B5EF4-FFF2-40B4-BE49-F238E27FC236}">
                <a16:creationId xmlns:a16="http://schemas.microsoft.com/office/drawing/2014/main" id="{77C3DD55-8CF3-4095-9E07-88F9AA4DCC71}"/>
              </a:ext>
            </a:extLst>
          </p:cNvPr>
          <p:cNvSpPr>
            <a:spLocks noGrp="1"/>
          </p:cNvSpPr>
          <p:nvPr>
            <p:ph type="dt" sz="half" idx="10"/>
          </p:nvPr>
        </p:nvSpPr>
        <p:spPr/>
        <p:txBody>
          <a:bodyPr/>
          <a:lstStyle/>
          <a:p>
            <a:fld id="{F84B7D09-5640-4791-A0C2-8524437936DA}" type="datetime1">
              <a:rPr lang="fi-FI" smtClean="0"/>
              <a:t>29.4.2020</a:t>
            </a:fld>
            <a:endParaRPr lang="fi-FI"/>
          </a:p>
        </p:txBody>
      </p:sp>
      <p:sp>
        <p:nvSpPr>
          <p:cNvPr id="5" name="Alatunnisteen paikkamerkki 4">
            <a:extLst>
              <a:ext uri="{FF2B5EF4-FFF2-40B4-BE49-F238E27FC236}">
                <a16:creationId xmlns:a16="http://schemas.microsoft.com/office/drawing/2014/main" id="{91DB0BB6-E9C0-42C4-952B-CF79734604DE}"/>
              </a:ext>
            </a:extLst>
          </p:cNvPr>
          <p:cNvSpPr>
            <a:spLocks noGrp="1"/>
          </p:cNvSpPr>
          <p:nvPr>
            <p:ph type="ftr" sz="quarter" idx="11"/>
          </p:nvPr>
        </p:nvSpPr>
        <p:spPr/>
        <p:txBody>
          <a:bodyPr/>
          <a:lstStyle/>
          <a:p>
            <a:r>
              <a:rPr lang="fi-FI"/>
              <a:t>mieli.fi</a:t>
            </a:r>
          </a:p>
        </p:txBody>
      </p:sp>
      <p:sp>
        <p:nvSpPr>
          <p:cNvPr id="6" name="Dian numeron paikkamerkki 5">
            <a:extLst>
              <a:ext uri="{FF2B5EF4-FFF2-40B4-BE49-F238E27FC236}">
                <a16:creationId xmlns:a16="http://schemas.microsoft.com/office/drawing/2014/main" id="{90E18D4C-0A86-46E2-A463-AA65C4123429}"/>
              </a:ext>
            </a:extLst>
          </p:cNvPr>
          <p:cNvSpPr>
            <a:spLocks noGrp="1"/>
          </p:cNvSpPr>
          <p:nvPr>
            <p:ph type="sldNum" sz="quarter" idx="12"/>
          </p:nvPr>
        </p:nvSpPr>
        <p:spPr/>
        <p:txBody>
          <a:bodyPr/>
          <a:lstStyle/>
          <a:p>
            <a:fld id="{29F13F21-89A0-4E12-8E58-753F65C13159}" type="slidenum">
              <a:rPr lang="fi-FI" smtClean="0"/>
              <a:t>8</a:t>
            </a:fld>
            <a:endParaRPr lang="fi-FI"/>
          </a:p>
        </p:txBody>
      </p:sp>
    </p:spTree>
    <p:extLst>
      <p:ext uri="{BB962C8B-B14F-4D97-AF65-F5344CB8AC3E}">
        <p14:creationId xmlns:p14="http://schemas.microsoft.com/office/powerpoint/2010/main" val="2984385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1705D25-6FAB-4417-AE92-A81B78C9F966}"/>
              </a:ext>
            </a:extLst>
          </p:cNvPr>
          <p:cNvSpPr>
            <a:spLocks noGrp="1"/>
          </p:cNvSpPr>
          <p:nvPr>
            <p:ph type="title"/>
          </p:nvPr>
        </p:nvSpPr>
        <p:spPr/>
        <p:txBody>
          <a:bodyPr/>
          <a:lstStyle/>
          <a:p>
            <a:r>
              <a:rPr lang="fi-FI" dirty="0"/>
              <a:t>Sosiaaliset suhteet, yhteys muihin</a:t>
            </a:r>
          </a:p>
        </p:txBody>
      </p:sp>
      <p:sp>
        <p:nvSpPr>
          <p:cNvPr id="3" name="Sisällön paikkamerkki 2">
            <a:extLst>
              <a:ext uri="{FF2B5EF4-FFF2-40B4-BE49-F238E27FC236}">
                <a16:creationId xmlns:a16="http://schemas.microsoft.com/office/drawing/2014/main" id="{0D442652-7754-4C88-9577-BC9FAD5A5CD7}"/>
              </a:ext>
            </a:extLst>
          </p:cNvPr>
          <p:cNvSpPr>
            <a:spLocks noGrp="1"/>
          </p:cNvSpPr>
          <p:nvPr>
            <p:ph idx="1"/>
          </p:nvPr>
        </p:nvSpPr>
        <p:spPr>
          <a:xfrm>
            <a:off x="314325" y="1716806"/>
            <a:ext cx="8515350" cy="4812030"/>
          </a:xfrm>
        </p:spPr>
        <p:txBody>
          <a:bodyPr>
            <a:normAutofit/>
          </a:bodyPr>
          <a:lstStyle/>
          <a:p>
            <a:r>
              <a:rPr lang="fi-FI" dirty="0"/>
              <a:t>Tukiverkko stressin, ahdistuksen, vaikeiden kokemusten yhteydessä</a:t>
            </a:r>
          </a:p>
          <a:p>
            <a:pPr lvl="1"/>
            <a:r>
              <a:rPr lang="fi-FI" dirty="0"/>
              <a:t>Konkreettinen tuki; apua esim. kauppakassi oven taakse</a:t>
            </a:r>
          </a:p>
          <a:p>
            <a:pPr lvl="1"/>
            <a:r>
              <a:rPr lang="fi-FI" dirty="0"/>
              <a:t>Henkinen tuki; kuuntelu, rohkaisu, apua löytää ratkaisuja</a:t>
            </a:r>
          </a:p>
          <a:p>
            <a:pPr lvl="1"/>
            <a:r>
              <a:rPr lang="fi-FI" dirty="0"/>
              <a:t>Informatiivinen tuki; esim. talous ym. neuvoja</a:t>
            </a:r>
          </a:p>
          <a:p>
            <a:pPr lvl="1"/>
            <a:endParaRPr lang="fi-FI" dirty="0"/>
          </a:p>
          <a:p>
            <a:pPr marL="268287" lvl="1" indent="0">
              <a:buNone/>
            </a:pPr>
            <a:r>
              <a:rPr lang="fi-FI" dirty="0"/>
              <a:t>Miten eri tavoin tuet nuorten ystävyyssuhteita? </a:t>
            </a:r>
          </a:p>
          <a:p>
            <a:pPr lvl="1"/>
            <a:r>
              <a:rPr lang="fi-FI" dirty="0"/>
              <a:t>Missä taidoissa kohtaamasi nuoret tarvitsisivat eniten tukea? Missä tilanteissa näitä taitoja voi harjoitella?</a:t>
            </a:r>
          </a:p>
          <a:p>
            <a:pPr lvl="1"/>
            <a:r>
              <a:rPr lang="fi-FI" dirty="0"/>
              <a:t>Missä tilanteissa ja miten näitä taitoja pystyy erityisesti nyt  tukemaan?</a:t>
            </a:r>
          </a:p>
          <a:p>
            <a:pPr lvl="1"/>
            <a:endParaRPr lang="fi-FI" dirty="0"/>
          </a:p>
        </p:txBody>
      </p:sp>
      <p:sp>
        <p:nvSpPr>
          <p:cNvPr id="4" name="Päivämäärän paikkamerkki 3">
            <a:extLst>
              <a:ext uri="{FF2B5EF4-FFF2-40B4-BE49-F238E27FC236}">
                <a16:creationId xmlns:a16="http://schemas.microsoft.com/office/drawing/2014/main" id="{A5C4AC79-C681-4F0D-AC29-8578957B025C}"/>
              </a:ext>
            </a:extLst>
          </p:cNvPr>
          <p:cNvSpPr>
            <a:spLocks noGrp="1"/>
          </p:cNvSpPr>
          <p:nvPr>
            <p:ph type="dt" sz="half" idx="10"/>
          </p:nvPr>
        </p:nvSpPr>
        <p:spPr/>
        <p:txBody>
          <a:bodyPr/>
          <a:lstStyle/>
          <a:p>
            <a:fld id="{F84B7D09-5640-4791-A0C2-8524437936DA}" type="datetime1">
              <a:rPr lang="fi-FI" smtClean="0"/>
              <a:t>29.4.2020</a:t>
            </a:fld>
            <a:endParaRPr lang="fi-FI"/>
          </a:p>
        </p:txBody>
      </p:sp>
      <p:sp>
        <p:nvSpPr>
          <p:cNvPr id="5" name="Alatunnisteen paikkamerkki 4">
            <a:extLst>
              <a:ext uri="{FF2B5EF4-FFF2-40B4-BE49-F238E27FC236}">
                <a16:creationId xmlns:a16="http://schemas.microsoft.com/office/drawing/2014/main" id="{847B460C-8EB6-4C93-9471-BD9D071BB594}"/>
              </a:ext>
            </a:extLst>
          </p:cNvPr>
          <p:cNvSpPr>
            <a:spLocks noGrp="1"/>
          </p:cNvSpPr>
          <p:nvPr>
            <p:ph type="ftr" sz="quarter" idx="11"/>
          </p:nvPr>
        </p:nvSpPr>
        <p:spPr/>
        <p:txBody>
          <a:bodyPr/>
          <a:lstStyle/>
          <a:p>
            <a:r>
              <a:rPr lang="fi-FI"/>
              <a:t>mieli.fi</a:t>
            </a:r>
          </a:p>
        </p:txBody>
      </p:sp>
      <p:sp>
        <p:nvSpPr>
          <p:cNvPr id="6" name="Dian numeron paikkamerkki 5">
            <a:extLst>
              <a:ext uri="{FF2B5EF4-FFF2-40B4-BE49-F238E27FC236}">
                <a16:creationId xmlns:a16="http://schemas.microsoft.com/office/drawing/2014/main" id="{08A08210-7903-43CE-BC3C-3A21FEE82F14}"/>
              </a:ext>
            </a:extLst>
          </p:cNvPr>
          <p:cNvSpPr>
            <a:spLocks noGrp="1"/>
          </p:cNvSpPr>
          <p:nvPr>
            <p:ph type="sldNum" sz="quarter" idx="12"/>
          </p:nvPr>
        </p:nvSpPr>
        <p:spPr/>
        <p:txBody>
          <a:bodyPr/>
          <a:lstStyle/>
          <a:p>
            <a:fld id="{29F13F21-89A0-4E12-8E58-753F65C13159}" type="slidenum">
              <a:rPr lang="fi-FI" smtClean="0"/>
              <a:t>9</a:t>
            </a:fld>
            <a:endParaRPr lang="fi-FI"/>
          </a:p>
        </p:txBody>
      </p:sp>
    </p:spTree>
    <p:extLst>
      <p:ext uri="{BB962C8B-B14F-4D97-AF65-F5344CB8AC3E}">
        <p14:creationId xmlns:p14="http://schemas.microsoft.com/office/powerpoint/2010/main" val="3198794791"/>
      </p:ext>
    </p:extLst>
  </p:cSld>
  <p:clrMapOvr>
    <a:masterClrMapping/>
  </p:clrMapOvr>
</p:sld>
</file>

<file path=ppt/theme/theme1.xml><?xml version="1.0" encoding="utf-8"?>
<a:theme xmlns:a="http://schemas.openxmlformats.org/drawingml/2006/main" name="mieli_mallipohja_loremipsum">
  <a:themeElements>
    <a:clrScheme name="Miele2018">
      <a:dk1>
        <a:sysClr val="windowText" lastClr="000000"/>
      </a:dk1>
      <a:lt1>
        <a:sysClr val="window" lastClr="FFFFFF"/>
      </a:lt1>
      <a:dk2>
        <a:srgbClr val="6A6E73"/>
      </a:dk2>
      <a:lt2>
        <a:srgbClr val="00FF3C"/>
      </a:lt2>
      <a:accent1>
        <a:srgbClr val="00FF3C"/>
      </a:accent1>
      <a:accent2>
        <a:srgbClr val="000000"/>
      </a:accent2>
      <a:accent3>
        <a:srgbClr val="05D2F5"/>
      </a:accent3>
      <a:accent4>
        <a:srgbClr val="696E73"/>
      </a:accent4>
      <a:accent5>
        <a:srgbClr val="FFF023"/>
      </a:accent5>
      <a:accent6>
        <a:srgbClr val="D0D2D4"/>
      </a:accent6>
      <a:hlink>
        <a:srgbClr val="0000FF"/>
      </a:hlink>
      <a:folHlink>
        <a:srgbClr val="800080"/>
      </a:folHlink>
    </a:clrScheme>
    <a:fontScheme name="Mieli2015">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ieli_mallipohja_v2019-05-20.potx" id="{30FD63AF-279C-47CE-9D77-3C4AE15FF29E}" vid="{EE16CA27-0311-405C-ADB5-B9D48A83F4CB}"/>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7919C00FAA844F4BAE101CD7A98D2166" ma:contentTypeVersion="3" ma:contentTypeDescription="Luo uusi asiakirja." ma:contentTypeScope="" ma:versionID="7cadf6946c7bfbd62b62528426a35e26">
  <xsd:schema xmlns:xsd="http://www.w3.org/2001/XMLSchema" xmlns:xs="http://www.w3.org/2001/XMLSchema" xmlns:p="http://schemas.microsoft.com/office/2006/metadata/properties" xmlns:ns2="9ab0d7d3-8c32-4703-8e98-506e4436985e" targetNamespace="http://schemas.microsoft.com/office/2006/metadata/properties" ma:root="true" ma:fieldsID="364b032a464b622899405cac7aa7b3e4" ns2:_="">
    <xsd:import namespace="9ab0d7d3-8c32-4703-8e98-506e4436985e"/>
    <xsd:element name="properties">
      <xsd:complexType>
        <xsd:sequence>
          <xsd:element name="documentManagement">
            <xsd:complexType>
              <xsd:all>
                <xsd:element ref="ns2:SharedWithUsers" minOccurs="0"/>
                <xsd:element ref="ns2:SharingHintHash"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b0d7d3-8c32-4703-8e98-506e4436985e"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Jakamisvihjeen hajautus" ma:internalName="SharingHintHash" ma:readOnly="true">
      <xsd:simpleType>
        <xsd:restriction base="dms:Text"/>
      </xsd:simpleType>
    </xsd:element>
    <xsd:element name="SharedWithDetails" ma:index="10"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6BCCC1E-EED4-42C9-B373-11E7E1D6B0BE}">
  <ds:schemaRefs>
    <ds:schemaRef ds:uri="9ab0d7d3-8c32-4703-8e98-506e4436985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8D1E9A4-6501-4599-ABC4-0A0C679F9F3E}">
  <ds:schemaRefs>
    <ds:schemaRef ds:uri="http://schemas.microsoft.com/sharepoint/v3/contenttype/forms"/>
  </ds:schemaRefs>
</ds:datastoreItem>
</file>

<file path=customXml/itemProps3.xml><?xml version="1.0" encoding="utf-8"?>
<ds:datastoreItem xmlns:ds="http://schemas.openxmlformats.org/officeDocument/2006/customXml" ds:itemID="{62AF8A45-E09E-4A60-A209-7F44B04A7854}">
  <ds:schemaRefs>
    <ds:schemaRef ds:uri="http://purl.org/dc/elements/1.1/"/>
    <ds:schemaRef ds:uri="http://schemas.microsoft.com/office/2006/documentManagement/types"/>
    <ds:schemaRef ds:uri="9ab0d7d3-8c32-4703-8e98-506e4436985e"/>
    <ds:schemaRef ds:uri="http://www.w3.org/XML/1998/namespace"/>
    <ds:schemaRef ds:uri="http://schemas.microsoft.com/office/infopath/2007/PartnerControls"/>
    <ds:schemaRef ds:uri="http://purl.org/dc/dcmitype/"/>
    <ds:schemaRef ds:uri="http://purl.org/dc/term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mieli_mallipohja_loremipsum</Template>
  <TotalTime>8068</TotalTime>
  <Words>1558</Words>
  <Application>Microsoft Office PowerPoint</Application>
  <PresentationFormat>Näytössä katseltava diaesitys (4:3)</PresentationFormat>
  <Paragraphs>214</Paragraphs>
  <Slides>19</Slides>
  <Notes>15</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19</vt:i4>
      </vt:variant>
    </vt:vector>
  </HeadingPairs>
  <TitlesOfParts>
    <vt:vector size="24" baseType="lpstr">
      <vt:lpstr>Arial</vt:lpstr>
      <vt:lpstr>Calibri</vt:lpstr>
      <vt:lpstr>Georgia</vt:lpstr>
      <vt:lpstr>Wingdings</vt:lpstr>
      <vt:lpstr>mieli_mallipohja_loremipsum</vt:lpstr>
      <vt:lpstr>Nuorten Mielenterveyden vahvistaminen  korona-aikaan</vt:lpstr>
      <vt:lpstr>Minkä yhden asian otat mukaan tästä puheenvuorosta?   P.s. Voit ottaa myös useamman </vt:lpstr>
      <vt:lpstr>Nuorten huomioiminen  empatia  </vt:lpstr>
      <vt:lpstr>Arjen rytmi</vt:lpstr>
      <vt:lpstr>PowerPoint-esitys</vt:lpstr>
      <vt:lpstr>NUORTEN TUNTEET; voiman kieli</vt:lpstr>
      <vt:lpstr>NUORTEN TUNTEET; ILO</vt:lpstr>
      <vt:lpstr>Kaverisuhteet ja yksinäisyys</vt:lpstr>
      <vt:lpstr>Sosiaaliset suhteet, yhteys muihin</vt:lpstr>
      <vt:lpstr>Millainen selviytyjä olen? </vt:lpstr>
      <vt:lpstr>Tukea ja apua on saatavilla </vt:lpstr>
      <vt:lpstr>Optimismi ja katse tulevaisuuteen</vt:lpstr>
      <vt:lpstr>PowerPoint-esitys</vt:lpstr>
      <vt:lpstr>MUISTILISTA OPISKELIJOILLE </vt:lpstr>
      <vt:lpstr>Materiaaleja</vt:lpstr>
      <vt:lpstr>harjoituksia</vt:lpstr>
      <vt:lpstr>mielenterveysloikka</vt:lpstr>
      <vt:lpstr>KIITOS!  </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Eila Ruuskanen-Himma</dc:creator>
  <cp:lastModifiedBy>Elina Marjamaki</cp:lastModifiedBy>
  <cp:revision>108</cp:revision>
  <cp:lastPrinted>2020-04-28T07:44:31Z</cp:lastPrinted>
  <dcterms:created xsi:type="dcterms:W3CDTF">2019-06-06T13:34:17Z</dcterms:created>
  <dcterms:modified xsi:type="dcterms:W3CDTF">2020-04-29T10:49:00Z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0x0101007919C00FAA844F4BAE101CD7A98D2166</vt:lpwstr>
  </property>
</Properties>
</file>