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61" r:id="rId2"/>
    <p:sldId id="263" r:id="rId3"/>
    <p:sldId id="300" r:id="rId4"/>
    <p:sldId id="292" r:id="rId5"/>
    <p:sldId id="291" r:id="rId6"/>
    <p:sldId id="293" r:id="rId7"/>
    <p:sldId id="298" r:id="rId8"/>
    <p:sldId id="299" r:id="rId9"/>
    <p:sldId id="301" r:id="rId10"/>
    <p:sldId id="302" r:id="rId11"/>
    <p:sldId id="262" r:id="rId12"/>
  </p:sldIdLst>
  <p:sldSz cx="9144000" cy="6858000" type="screen4x3"/>
  <p:notesSz cx="6797675" cy="9926638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4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09C19-5CCE-4BB1-BDF1-691EF9A91ECF}" type="datetimeFigureOut">
              <a:rPr lang="fi-FI" smtClean="0"/>
              <a:t>8.12.2015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D4E8A-6B59-4085-A2DF-A88C5DEA44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1408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5A8C0-E9A4-49BD-A73A-5E12ED41F46E}" type="datetimeFigureOut">
              <a:rPr lang="fi-FI"/>
              <a:pPr>
                <a:defRPr/>
              </a:pPr>
              <a:t>8.12.2015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EB071-BA0A-44F4-91AA-2329B9D0DE02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8450887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41F74-6ED2-4C9F-9909-42052F7CAB37}" type="datetimeFigureOut">
              <a:rPr lang="fi-FI"/>
              <a:pPr>
                <a:defRPr/>
              </a:pPr>
              <a:t>8.12.2015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CB636-218D-42AE-9062-0C82B5A1FC9A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6167540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70E59-E074-41A1-8589-79C1FD118471}" type="datetimeFigureOut">
              <a:rPr lang="fi-FI"/>
              <a:pPr>
                <a:defRPr/>
              </a:pPr>
              <a:t>8.12.2015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F185E-1DD9-447E-A377-CF5234943A3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8870000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23881-2022-4B32-A8CE-8A85DD15793C}" type="datetimeFigureOut">
              <a:rPr lang="fi-FI"/>
              <a:pPr>
                <a:defRPr/>
              </a:pPr>
              <a:t>8.12.2015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3BF96-9D18-4E56-8E20-BAE574EF0D55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1657378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B3CE6-C92A-46AF-AB23-1982F78493AC}" type="datetimeFigureOut">
              <a:rPr lang="fi-FI"/>
              <a:pPr>
                <a:defRPr/>
              </a:pPr>
              <a:t>8.12.2015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9B362-012F-4A1A-A963-8CBB79A5374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2831197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01BE1-1E22-4F08-BFFA-8168988B63D4}" type="datetimeFigureOut">
              <a:rPr lang="fi-FI"/>
              <a:pPr>
                <a:defRPr/>
              </a:pPr>
              <a:t>8.12.2015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80730-2949-4C58-B993-4CBC02F8DCE2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9426047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CCCA3-B53D-4A38-B889-03D974978E5A}" type="datetimeFigureOut">
              <a:rPr lang="fi-FI"/>
              <a:pPr>
                <a:defRPr/>
              </a:pPr>
              <a:t>8.12.2015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B483C-24B3-4A2B-B491-E9DC886351C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9756020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26DE5-6295-4624-9A76-F936E093AD7F}" type="datetimeFigureOut">
              <a:rPr lang="fi-FI"/>
              <a:pPr>
                <a:defRPr/>
              </a:pPr>
              <a:t>8.12.2015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0D719-1C8D-48A4-BFC2-D18DB0260D85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0145453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F71D9-4457-4216-AAA4-6697DC6DD76D}" type="datetimeFigureOut">
              <a:rPr lang="fi-FI"/>
              <a:pPr>
                <a:defRPr/>
              </a:pPr>
              <a:t>8.12.2015</a:t>
            </a:fld>
            <a:endParaRPr lang="fi-FI" dirty="0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1A372-FE13-478B-A77A-4C7E4FB0DBE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0982990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60740-A821-416B-AEA7-49D38C7DCB38}" type="datetimeFigureOut">
              <a:rPr lang="fi-FI"/>
              <a:pPr>
                <a:defRPr/>
              </a:pPr>
              <a:t>8.12.2015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1343D-7FCF-4C5E-9FC9-A644B7BD38CC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2210835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13EAE-144D-4511-8BD2-1A3C1A93CCD2}" type="datetimeFigureOut">
              <a:rPr lang="fi-FI"/>
              <a:pPr>
                <a:defRPr/>
              </a:pPr>
              <a:t>8.12.2015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1E606-F1E0-48F2-9FB3-E0B64F781E5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9216900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9E3510-047B-42CB-B2C7-CFB64C8F88B8}" type="datetimeFigureOut">
              <a:rPr lang="fi-FI"/>
              <a:pPr>
                <a:defRPr/>
              </a:pPr>
              <a:t>8.12.2015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C26EC6-BA9D-4BC3-8D8A-43A880DEC0C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arjenarkki.fi/menetelmapankki/hyvat-kaytannot/116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arjenarkki.fi/menetelmapankk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orakulmio 5"/>
          <p:cNvSpPr/>
          <p:nvPr/>
        </p:nvSpPr>
        <p:spPr>
          <a:xfrm>
            <a:off x="3175" y="0"/>
            <a:ext cx="9144000" cy="6858000"/>
          </a:xfrm>
          <a:prstGeom prst="rect">
            <a:avLst/>
          </a:prstGeom>
          <a:solidFill>
            <a:srgbClr val="CCE4F3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0" y="0"/>
            <a:ext cx="9144000" cy="403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8" name="Suorakulmio 7"/>
          <p:cNvSpPr/>
          <p:nvPr/>
        </p:nvSpPr>
        <p:spPr>
          <a:xfrm>
            <a:off x="3175" y="6454775"/>
            <a:ext cx="9144000" cy="403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9" name="Suorakulmio 8"/>
          <p:cNvSpPr/>
          <p:nvPr/>
        </p:nvSpPr>
        <p:spPr>
          <a:xfrm>
            <a:off x="0" y="0"/>
            <a:ext cx="4032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10" name="Suorakulmio 9"/>
          <p:cNvSpPr/>
          <p:nvPr/>
        </p:nvSpPr>
        <p:spPr>
          <a:xfrm>
            <a:off x="8743950" y="0"/>
            <a:ext cx="4032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pic>
        <p:nvPicPr>
          <p:cNvPr id="2056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225"/>
            <a:ext cx="45085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Kuv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474" y="5668963"/>
            <a:ext cx="136525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kstiruutu 4"/>
          <p:cNvSpPr txBox="1">
            <a:spLocks noChangeArrowheads="1"/>
          </p:cNvSpPr>
          <p:nvPr/>
        </p:nvSpPr>
        <p:spPr bwMode="auto">
          <a:xfrm>
            <a:off x="4549448" y="1988840"/>
            <a:ext cx="42354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i-FI" altLang="fi-FI" sz="3200" dirty="0" smtClean="0">
                <a:latin typeface="Impact" pitchFamily="34" charset="0"/>
              </a:rPr>
              <a:t>Arjen arkki -arviointimalli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4508500" y="3429000"/>
            <a:ext cx="423545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Ammatillisen koulutuksen hyvinvointipäivät 10.12.2015</a:t>
            </a:r>
            <a:endParaRPr lang="fi-FI" sz="20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http://arjenarkki.fi/sites/default/files/logo_arjen-arkki_14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553557"/>
            <a:ext cx="1333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rakennerahastot.fi/documents/10179/55439/VipuvoimaaEU_2014_2020_rgb.png/2a05d239-e940-4301-928f-82078c2959bf?t=14049111912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68" y="5229200"/>
            <a:ext cx="1823416" cy="12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usanna\Downloads\75265_oph_fin_se_tiff_vaaka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954" y="5681573"/>
            <a:ext cx="2450592" cy="63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E4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/>
          <p:cNvSpPr/>
          <p:nvPr/>
        </p:nvSpPr>
        <p:spPr>
          <a:xfrm>
            <a:off x="403225" y="403225"/>
            <a:ext cx="8334375" cy="6048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pic>
        <p:nvPicPr>
          <p:cNvPr id="3076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3594100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403225"/>
            <a:ext cx="83343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7038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orakulmio 5"/>
          <p:cNvSpPr/>
          <p:nvPr/>
        </p:nvSpPr>
        <p:spPr>
          <a:xfrm>
            <a:off x="3175" y="0"/>
            <a:ext cx="9144000" cy="6858000"/>
          </a:xfrm>
          <a:prstGeom prst="rect">
            <a:avLst/>
          </a:prstGeom>
          <a:solidFill>
            <a:srgbClr val="CCE4F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0" y="0"/>
            <a:ext cx="9144000" cy="403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8" name="Suorakulmio 7"/>
          <p:cNvSpPr/>
          <p:nvPr/>
        </p:nvSpPr>
        <p:spPr>
          <a:xfrm>
            <a:off x="3175" y="6454775"/>
            <a:ext cx="9144000" cy="403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9" name="Suorakulmio 8"/>
          <p:cNvSpPr/>
          <p:nvPr/>
        </p:nvSpPr>
        <p:spPr>
          <a:xfrm>
            <a:off x="0" y="0"/>
            <a:ext cx="4032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10" name="Suorakulmio 9"/>
          <p:cNvSpPr/>
          <p:nvPr/>
        </p:nvSpPr>
        <p:spPr>
          <a:xfrm>
            <a:off x="8743950" y="0"/>
            <a:ext cx="4032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pic>
        <p:nvPicPr>
          <p:cNvPr id="4104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225"/>
            <a:ext cx="45085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Kuv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5668963"/>
            <a:ext cx="136525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Tekstiruutu 4"/>
          <p:cNvSpPr txBox="1">
            <a:spLocks noChangeArrowheads="1"/>
          </p:cNvSpPr>
          <p:nvPr/>
        </p:nvSpPr>
        <p:spPr bwMode="auto">
          <a:xfrm>
            <a:off x="4508500" y="2349500"/>
            <a:ext cx="4235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i-FI" altLang="fi-FI" sz="3200">
                <a:latin typeface="Impact" pitchFamily="34" charset="0"/>
              </a:rPr>
              <a:t>Kiitos!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4508500" y="3679825"/>
            <a:ext cx="4235450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Susanna Ågren</a:t>
            </a:r>
            <a:endParaRPr lang="fi-FI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susanna.agren@sakury.net</a:t>
            </a:r>
            <a:endParaRPr lang="fi-FI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puh. 0207 55 10 </a:t>
            </a:r>
            <a:r>
              <a:rPr lang="fi-F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  <a:endParaRPr lang="fi-FI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www.sakury.net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E4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/>
          <p:cNvSpPr/>
          <p:nvPr/>
        </p:nvSpPr>
        <p:spPr>
          <a:xfrm>
            <a:off x="403225" y="403225"/>
            <a:ext cx="8334375" cy="6048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pic>
        <p:nvPicPr>
          <p:cNvPr id="3076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3594100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kstiruutu 5"/>
          <p:cNvSpPr txBox="1">
            <a:spLocks noChangeArrowheads="1"/>
          </p:cNvSpPr>
          <p:nvPr/>
        </p:nvSpPr>
        <p:spPr bwMode="auto">
          <a:xfrm>
            <a:off x="708185" y="746125"/>
            <a:ext cx="77755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fi-FI" altLang="fi-FI" sz="2800" dirty="0" smtClean="0">
                <a:latin typeface="Impact" pitchFamily="34" charset="0"/>
              </a:rPr>
              <a:t>Arjen arkki -arviointimalli</a:t>
            </a:r>
            <a:endParaRPr lang="fi-FI" altLang="fi-FI" sz="2800" dirty="0">
              <a:latin typeface="Impact" pitchFamily="34" charset="0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3995738" y="2907330"/>
            <a:ext cx="4392612" cy="188256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285750" indent="-285750"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Pohjana Belgiassa kehitetty ESR-hankkeiden tulosten arviointimalli.</a:t>
            </a:r>
          </a:p>
          <a:p>
            <a:pPr marL="285750" indent="-285750"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Soveltuu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erityisesti aineettomien tulosten arviointiin.</a:t>
            </a:r>
          </a:p>
          <a:p>
            <a:pPr marL="285750" indent="-285750"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Pilotoitu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ja mallinnettu Arjen arkki –hankkeessa 2012 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2014</a:t>
            </a:r>
          </a:p>
        </p:txBody>
      </p:sp>
    </p:spTree>
    <p:extLst>
      <p:ext uri="{BB962C8B-B14F-4D97-AF65-F5344CB8AC3E}">
        <p14:creationId xmlns:p14="http://schemas.microsoft.com/office/powerpoint/2010/main" val="40506579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E4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/>
          <p:cNvSpPr/>
          <p:nvPr/>
        </p:nvSpPr>
        <p:spPr>
          <a:xfrm>
            <a:off x="403225" y="403225"/>
            <a:ext cx="8334375" cy="6048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pic>
        <p:nvPicPr>
          <p:cNvPr id="3076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3594100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kstiruutu 5"/>
          <p:cNvSpPr txBox="1">
            <a:spLocks noChangeArrowheads="1"/>
          </p:cNvSpPr>
          <p:nvPr/>
        </p:nvSpPr>
        <p:spPr bwMode="auto">
          <a:xfrm>
            <a:off x="708185" y="746125"/>
            <a:ext cx="77755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fi-FI" altLang="fi-FI" sz="2800" dirty="0" smtClean="0">
                <a:latin typeface="Impact" pitchFamily="34" charset="0"/>
              </a:rPr>
              <a:t>Zoomi-hanke</a:t>
            </a:r>
            <a:endParaRPr lang="fi-FI" altLang="fi-FI" sz="2800" dirty="0">
              <a:latin typeface="Impact" pitchFamily="34" charset="0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3995738" y="1767280"/>
            <a:ext cx="4392612" cy="416267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285750" indent="-285750"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Zoomissa hankkeessa Sujuvat siirtyvät –kokonaisuuden hankkeiden toimijoille järjestetään hanketyöpajoja, joissa arvioidaan hankkeiden tuloksia Arjen arkki –arviointimallin avulla</a:t>
            </a:r>
          </a:p>
          <a:p>
            <a:pPr marL="285750" indent="-285750"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Työpajoissa ei arvioida hankkeita, vaan tuloksia</a:t>
            </a:r>
          </a:p>
          <a:p>
            <a:pPr marL="285750" indent="-285750"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Näiden arviointien avulla nostetaan esille ”hankehelmiä”, joita kootaan myös vuosittain ilmestyviin hyvä käytäntö –julkaisuihin</a:t>
            </a:r>
          </a:p>
          <a:p>
            <a:pPr marL="742950" lvl="1" indent="-285750"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Arvioinnin perusteella varsinkin parhaat hyvät käytännöt nousevat raporteissa esille</a:t>
            </a:r>
          </a:p>
        </p:txBody>
      </p:sp>
    </p:spTree>
    <p:extLst>
      <p:ext uri="{BB962C8B-B14F-4D97-AF65-F5344CB8AC3E}">
        <p14:creationId xmlns:p14="http://schemas.microsoft.com/office/powerpoint/2010/main" val="24684781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E4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/>
          <p:cNvSpPr/>
          <p:nvPr/>
        </p:nvSpPr>
        <p:spPr>
          <a:xfrm>
            <a:off x="403225" y="403225"/>
            <a:ext cx="8334375" cy="6048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pic>
        <p:nvPicPr>
          <p:cNvPr id="3076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3594100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kstiruutu 5"/>
          <p:cNvSpPr txBox="1">
            <a:spLocks noChangeArrowheads="1"/>
          </p:cNvSpPr>
          <p:nvPr/>
        </p:nvSpPr>
        <p:spPr bwMode="auto">
          <a:xfrm>
            <a:off x="682624" y="824674"/>
            <a:ext cx="77755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fi-FI" altLang="fi-FI" sz="2800" dirty="0">
                <a:latin typeface="Impact" pitchFamily="34" charset="0"/>
              </a:rPr>
              <a:t>Arviointi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3995738" y="1383861"/>
            <a:ext cx="4392612" cy="4844916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342900" indent="-342900"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Kaikki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hankkeissa kehitetyt tuotteet arvioidaan</a:t>
            </a:r>
          </a:p>
          <a:p>
            <a:pPr marL="342900" indent="-342900"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Tuotteet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ymmärretään laajasti</a:t>
            </a:r>
          </a:p>
          <a:p>
            <a:pPr marL="800100" lvl="1" indent="-342900"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Toimintamallit, suosituksen, prosessit, koulutusmoduulit, oppaat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opetusmateriaalit, tms.</a:t>
            </a:r>
          </a:p>
          <a:p>
            <a:pPr marL="342900" indent="-342900"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Arjen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arkki -arviointimalli hyville käytännöille on 2-osainen:</a:t>
            </a:r>
          </a:p>
          <a:p>
            <a:pPr marL="800100" lvl="1" indent="-342900"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+mj-lt"/>
              <a:buAutoNum type="arabicPeriod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Itse- tai vertaisarviointivaiheessa hyvän käytännön kehittäjät tai sopiva vertaisryhmä arvioi tuloksen. </a:t>
            </a:r>
          </a:p>
          <a:p>
            <a:pPr marL="800100" lvl="1" indent="-342900"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+mj-lt"/>
              <a:buAutoNum type="arabicPeriod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Hyvän arvioinnin saaneet hyvät käytännöt etenevät asiantuntijaryhmän jatkoarviointiin. </a:t>
            </a:r>
          </a:p>
        </p:txBody>
      </p:sp>
    </p:spTree>
    <p:extLst>
      <p:ext uri="{BB962C8B-B14F-4D97-AF65-F5344CB8AC3E}">
        <p14:creationId xmlns:p14="http://schemas.microsoft.com/office/powerpoint/2010/main" val="38912604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E4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/>
          <p:cNvSpPr/>
          <p:nvPr/>
        </p:nvSpPr>
        <p:spPr>
          <a:xfrm>
            <a:off x="403225" y="403225"/>
            <a:ext cx="8334375" cy="6048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pic>
        <p:nvPicPr>
          <p:cNvPr id="3076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3594100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kstiruutu 5"/>
          <p:cNvSpPr txBox="1">
            <a:spLocks noChangeArrowheads="1"/>
          </p:cNvSpPr>
          <p:nvPr/>
        </p:nvSpPr>
        <p:spPr bwMode="auto">
          <a:xfrm>
            <a:off x="682297" y="563530"/>
            <a:ext cx="77755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fi-FI" altLang="fi-FI" sz="2800" dirty="0" smtClean="0">
                <a:latin typeface="Impact" pitchFamily="34" charset="0"/>
              </a:rPr>
              <a:t>Arviointi</a:t>
            </a:r>
            <a:endParaRPr lang="fi-FI" altLang="fi-FI" sz="2800" dirty="0">
              <a:latin typeface="Impact" pitchFamily="34" charset="0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3995738" y="1671120"/>
            <a:ext cx="4392612" cy="42704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342900" indent="-342900"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Kriteerit ilmoitettu jo hakuvaiheessa</a:t>
            </a:r>
          </a:p>
          <a:p>
            <a:pPr marL="800100" lvl="1" indent="-342900"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Innovatiivisuus</a:t>
            </a:r>
          </a:p>
          <a:p>
            <a:pPr marL="800100" lvl="1" indent="-342900"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Voimavaraistaminen</a:t>
            </a:r>
            <a:endParaRPr lang="fi-FI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lvl="1" indent="-342900"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Soveltuvuus</a:t>
            </a:r>
          </a:p>
          <a:p>
            <a:pPr marL="800100" lvl="1" indent="-342900"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Hyödyllisyys</a:t>
            </a:r>
          </a:p>
          <a:p>
            <a:pPr marL="800100" lvl="1" indent="-342900"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 Saavutettavuus ja esteettömyys</a:t>
            </a:r>
          </a:p>
          <a:p>
            <a:pPr marL="800100" lvl="1" indent="-342900"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6. Tasa-arvo</a:t>
            </a:r>
          </a:p>
          <a:p>
            <a:pPr marL="800100" lvl="1" indent="-342900"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7. Siirrettävyys</a:t>
            </a:r>
          </a:p>
          <a:p>
            <a:pPr marL="342900" indent="-342900"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Jokaisesta kriteeristä on tarkentavia 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kysymystä</a:t>
            </a:r>
          </a:p>
          <a:p>
            <a:pPr marL="342900" indent="-342900"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Kriteerit perustuvat ESR-hankkeiden painotuksiin.</a:t>
            </a:r>
            <a:endParaRPr lang="fi-FI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9784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E4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/>
          <p:cNvSpPr/>
          <p:nvPr/>
        </p:nvSpPr>
        <p:spPr>
          <a:xfrm>
            <a:off x="403225" y="403225"/>
            <a:ext cx="8334375" cy="6048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pic>
        <p:nvPicPr>
          <p:cNvPr id="3076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3594100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kstiruutu 5"/>
          <p:cNvSpPr txBox="1">
            <a:spLocks noChangeArrowheads="1"/>
          </p:cNvSpPr>
          <p:nvPr/>
        </p:nvSpPr>
        <p:spPr bwMode="auto">
          <a:xfrm>
            <a:off x="714047" y="563530"/>
            <a:ext cx="77755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fi-FI" altLang="fi-FI" sz="2800" dirty="0">
                <a:latin typeface="Impact" pitchFamily="34" charset="0"/>
              </a:rPr>
              <a:t>Vertaisarviointi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3995738" y="2385417"/>
            <a:ext cx="4392612" cy="2841804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342900" indent="-342900"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Toteutuvat Zoomi-hankkeen hanketoimijoiden työpajoissa</a:t>
            </a:r>
          </a:p>
          <a:p>
            <a:pPr marL="800100" lvl="1" indent="-342900"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Arvioitavat hankkeet sovitaan etukäteen (sitä mukaan, kun käytäntöjä valmistuu)</a:t>
            </a:r>
          </a:p>
          <a:p>
            <a:pPr marL="800100" lvl="1" indent="-342900"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Tapa levittää hankkeiden tuloksia</a:t>
            </a:r>
          </a:p>
          <a:p>
            <a:pPr marL="342900" indent="-342900"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4-5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tuotetta / 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tilaisuus</a:t>
            </a:r>
            <a:endParaRPr lang="fi-FI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min esitys / 20 min 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arviointi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 20 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min palaute</a:t>
            </a:r>
          </a:p>
        </p:txBody>
      </p:sp>
    </p:spTree>
    <p:extLst>
      <p:ext uri="{BB962C8B-B14F-4D97-AF65-F5344CB8AC3E}">
        <p14:creationId xmlns:p14="http://schemas.microsoft.com/office/powerpoint/2010/main" val="10920176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E4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/>
          <p:cNvSpPr/>
          <p:nvPr/>
        </p:nvSpPr>
        <p:spPr>
          <a:xfrm>
            <a:off x="403225" y="403225"/>
            <a:ext cx="8334375" cy="6048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pic>
        <p:nvPicPr>
          <p:cNvPr id="3076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3594100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kstiruutu 5"/>
          <p:cNvSpPr txBox="1">
            <a:spLocks noChangeArrowheads="1"/>
          </p:cNvSpPr>
          <p:nvPr/>
        </p:nvSpPr>
        <p:spPr bwMode="auto">
          <a:xfrm>
            <a:off x="714047" y="563530"/>
            <a:ext cx="77755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fi-FI" altLang="fi-FI" sz="2800" dirty="0">
                <a:latin typeface="Impact" pitchFamily="34" charset="0"/>
              </a:rPr>
              <a:t>Asiantuntija-arviointi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3995738" y="1255619"/>
            <a:ext cx="4392612" cy="510139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342900" indent="-342900"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Parin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viikon kuluttua vertaisarvioinnista</a:t>
            </a:r>
          </a:p>
          <a:p>
            <a:pPr marL="342900" indent="-342900"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Asiantuntijaryhmä arvioi</a:t>
            </a:r>
            <a:endParaRPr lang="fi-FI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- 5 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tuotetta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 kerta</a:t>
            </a:r>
          </a:p>
          <a:p>
            <a:pPr marL="342900" indent="-342900"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Tuotteet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ja tuotekuvaukset lähetetty etukäteen tutustuttaviksi 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arviointi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joko kuvauksen perusteella tai kuvaukset + esittely</a:t>
            </a:r>
          </a:p>
          <a:p>
            <a:pPr marL="342900" indent="-342900"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Samat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kriteerit mutta skaala 1-6</a:t>
            </a:r>
          </a:p>
          <a:p>
            <a:pPr marL="342900" indent="-342900"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Arviointi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asiantuntija-painoarviot 2x, vertaisarviot 1</a:t>
            </a:r>
          </a:p>
          <a:p>
            <a:pPr marL="342900" indent="-342900"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Asiantuntijat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hankkeesta riippuen yhdistelmä kumppanuus- 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tai loppukäyttäjien,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johdon, työelämän, koordinaatiohankkeen 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tai rahoittajan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edustajia.</a:t>
            </a:r>
          </a:p>
        </p:txBody>
      </p:sp>
    </p:spTree>
    <p:extLst>
      <p:ext uri="{BB962C8B-B14F-4D97-AF65-F5344CB8AC3E}">
        <p14:creationId xmlns:p14="http://schemas.microsoft.com/office/powerpoint/2010/main" val="3810699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E4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/>
          <p:cNvSpPr/>
          <p:nvPr/>
        </p:nvSpPr>
        <p:spPr>
          <a:xfrm>
            <a:off x="403225" y="403225"/>
            <a:ext cx="8334375" cy="6048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pic>
        <p:nvPicPr>
          <p:cNvPr id="3076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3594100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kstiruutu 5"/>
          <p:cNvSpPr txBox="1">
            <a:spLocks noChangeArrowheads="1"/>
          </p:cNvSpPr>
          <p:nvPr/>
        </p:nvSpPr>
        <p:spPr bwMode="auto">
          <a:xfrm>
            <a:off x="714047" y="563530"/>
            <a:ext cx="77755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fi-FI" altLang="fi-FI" sz="2800" dirty="0" smtClean="0">
                <a:latin typeface="Impact" pitchFamily="34" charset="0"/>
              </a:rPr>
              <a:t>Lisätietoa</a:t>
            </a:r>
            <a:endParaRPr lang="fi-FI" altLang="fi-FI" sz="2800" dirty="0">
              <a:latin typeface="Impact" pitchFamily="34" charset="0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3995738" y="2897095"/>
            <a:ext cx="4392612" cy="181844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342900" indent="-342900"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Arjen arkki –arviointimenetelmä löytyy Arjen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arkin menetelmäpankista: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http://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arjenarkki.fi/menetelmapankki/hyvat-kaytannot/1169</a:t>
            </a:r>
            <a:endParaRPr lang="fi-FI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endParaRPr lang="fi-FI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976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E4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/>
          <p:cNvSpPr/>
          <p:nvPr/>
        </p:nvSpPr>
        <p:spPr>
          <a:xfrm>
            <a:off x="403225" y="403225"/>
            <a:ext cx="8334375" cy="6048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pic>
        <p:nvPicPr>
          <p:cNvPr id="3076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3594100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kstiruutu 5"/>
          <p:cNvSpPr txBox="1">
            <a:spLocks noChangeArrowheads="1"/>
          </p:cNvSpPr>
          <p:nvPr/>
        </p:nvSpPr>
        <p:spPr bwMode="auto">
          <a:xfrm>
            <a:off x="714047" y="563530"/>
            <a:ext cx="77755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fi-FI" altLang="fi-FI" sz="2800" dirty="0" smtClean="0">
                <a:latin typeface="Impact" pitchFamily="34" charset="0"/>
              </a:rPr>
              <a:t>Hyvien käytäntöjen dokumentoiminen</a:t>
            </a:r>
            <a:endParaRPr lang="fi-FI" altLang="fi-FI" sz="2800" dirty="0">
              <a:latin typeface="Impact" pitchFamily="34" charset="0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3995738" y="1319747"/>
            <a:ext cx="4392612" cy="4973156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342900" indent="-342900"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Sujuvat siirtymät –ESR-kokonaisuuden hyvät käytännöt kootaan Arjen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arkin –menetelmäpankkiin: 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http://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arjenarkki.fi/menetelmapankki</a:t>
            </a:r>
            <a:endParaRPr lang="fi-FI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Hyvistä käytännöistä kerätään menetelmäpankkiin seuraavat tiedot</a:t>
            </a:r>
          </a:p>
          <a:p>
            <a:pPr marL="800100" lvl="1" indent="-342900"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Lyhyt kuvaus</a:t>
            </a:r>
          </a:p>
          <a:p>
            <a:pPr marL="800100" lvl="1" indent="-342900"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Resurssit</a:t>
            </a:r>
          </a:p>
          <a:p>
            <a:pPr marL="800100" lvl="1" indent="-342900"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Juurtuminen ja kehittämisideat</a:t>
            </a:r>
          </a:p>
          <a:p>
            <a:pPr marL="800100" lvl="1" indent="-342900"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Yhteystiedot</a:t>
            </a:r>
          </a:p>
          <a:p>
            <a:pPr marL="342900" indent="-342900"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Mallintamisen tueksi hanketoteuttajille toimitetaan </a:t>
            </a:r>
            <a:r>
              <a:rPr lang="fi-FI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word-lomake</a:t>
            </a: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jonka pohjalta tiedot viedään menetelmäpankkiin</a:t>
            </a:r>
          </a:p>
          <a:p>
            <a:pPr marL="342900" indent="-342900" defTabSz="360000" fontAlgn="auto">
              <a:spcBef>
                <a:spcPts val="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Kerätyistä hyvistä käytännöistä kootaan yhteenvetoraportteja.</a:t>
            </a:r>
            <a:endParaRPr lang="fi-FI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7648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KUpohja_edustusilme_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SAKUpohja_edustusilme_2013</Template>
  <TotalTime>524</TotalTime>
  <Words>345</Words>
  <Application>Microsoft Office PowerPoint</Application>
  <PresentationFormat>Näytössä katseltava diaesitys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2" baseType="lpstr">
      <vt:lpstr>SAKUpohja_edustusilme_2013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Susanna</dc:creator>
  <cp:lastModifiedBy>Susanna</cp:lastModifiedBy>
  <cp:revision>66</cp:revision>
  <cp:lastPrinted>2012-01-15T20:24:51Z</cp:lastPrinted>
  <dcterms:created xsi:type="dcterms:W3CDTF">2014-08-14T12:24:23Z</dcterms:created>
  <dcterms:modified xsi:type="dcterms:W3CDTF">2015-12-08T08:33:41Z</dcterms:modified>
</cp:coreProperties>
</file>