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60" r:id="rId3"/>
    <p:sldId id="273" r:id="rId4"/>
    <p:sldId id="261" r:id="rId5"/>
    <p:sldId id="263" r:id="rId6"/>
    <p:sldId id="264" r:id="rId7"/>
    <p:sldId id="270" r:id="rId8"/>
    <p:sldId id="266" r:id="rId9"/>
    <p:sldId id="272" r:id="rId10"/>
    <p:sldId id="265" r:id="rId11"/>
    <p:sldId id="274" r:id="rId12"/>
    <p:sldId id="271" r:id="rId13"/>
    <p:sldId id="262" r:id="rId14"/>
  </p:sldIdLst>
  <p:sldSz cx="9144000" cy="5143500" type="screen16x9"/>
  <p:notesSz cx="6797675" cy="9926638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33CC33"/>
    <a:srgbClr val="66FF66"/>
    <a:srgbClr val="00FF00"/>
    <a:srgbClr val="E4FFAD"/>
    <a:srgbClr val="B9D5FF"/>
    <a:srgbClr val="F9FEC6"/>
    <a:srgbClr val="333333"/>
    <a:srgbClr val="292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6" autoAdjust="0"/>
    <p:restoredTop sz="86047" autoAdjust="0"/>
  </p:normalViewPr>
  <p:slideViewPr>
    <p:cSldViewPr>
      <p:cViewPr varScale="1">
        <p:scale>
          <a:sx n="88" d="100"/>
          <a:sy n="88" d="100"/>
        </p:scale>
        <p:origin x="-54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80EF281-2195-424F-8F27-34569E94AAB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4349A-CE61-42A5-A8D8-5945A17FB9C6}" type="datetimeFigureOut">
              <a:rPr lang="fi-FI" smtClean="0"/>
              <a:pPr/>
              <a:t>5.6.2011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BEEE2-E1D4-4F54-9C9E-701EB47BAA5F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FAFDB-6F8D-4EA7-8E4F-8025764F3D32}" type="slidenum">
              <a:rPr lang="fi-FI" smtClean="0"/>
              <a:pPr/>
              <a:t>6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9FE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pic>
        <p:nvPicPr>
          <p:cNvPr id="5" name="Kuva 7" descr="AKOHYVE_dokumenttipohj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3071813"/>
            <a:ext cx="7500938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57172"/>
            <a:ext cx="4338638" cy="25908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67328" y="1238246"/>
            <a:ext cx="3505200" cy="762000"/>
          </a:xfrm>
        </p:spPr>
        <p:txBody>
          <a:bodyPr anchor="t"/>
          <a:lstStyle>
            <a:lvl1pPr marL="0" indent="0">
              <a:buFontTx/>
              <a:buNone/>
              <a:defRPr sz="1500">
                <a:solidFill>
                  <a:srgbClr val="666633"/>
                </a:solidFill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362700" y="381000"/>
            <a:ext cx="2095500" cy="4343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6200" y="381000"/>
            <a:ext cx="6134100" cy="4343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2587-D86D-4C99-9DD3-F4AC6ADDCD56}" type="datetimeFigureOut">
              <a:rPr lang="fi-FI"/>
              <a:pPr>
                <a:defRPr/>
              </a:pPr>
              <a:t>5.6.2011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10EF0-9662-4ED3-B8AA-D998A222950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390E6-82FD-4998-8791-112C45FBC113}" type="datetimeFigureOut">
              <a:rPr lang="fi-FI"/>
              <a:pPr>
                <a:defRPr/>
              </a:pPr>
              <a:t>5.6.2011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10CD1-A6F7-4B8B-99AD-12A6FD160E5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24810-AC2A-4660-811C-B8CB396C212C}" type="datetimeFigureOut">
              <a:rPr lang="fi-FI"/>
              <a:pPr>
                <a:defRPr/>
              </a:pPr>
              <a:t>5.6.2011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5157C-7D7D-48B8-801B-EF479808E90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55861-92D0-434F-AE7E-362814FA8559}" type="datetimeFigureOut">
              <a:rPr lang="fi-FI"/>
              <a:pPr>
                <a:defRPr/>
              </a:pPr>
              <a:t>5.6.2011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CD59F-D2F6-40D4-BCD2-838387C25C2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E8989-DA80-475C-B840-B47FEBD7F253}" type="datetimeFigureOut">
              <a:rPr lang="fi-FI"/>
              <a:pPr>
                <a:defRPr/>
              </a:pPr>
              <a:t>5.6.2011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076B4-E0F9-41A7-8B7F-66596E4A972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4404-91AD-4780-8258-7E06DAD65F47}" type="datetimeFigureOut">
              <a:rPr lang="fi-FI"/>
              <a:pPr>
                <a:defRPr/>
              </a:pPr>
              <a:t>5.6.2011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CCC65-A6C5-4923-9F05-3BCE62E5CEB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46950-1188-4429-811B-BD6D72CA4183}" type="datetimeFigureOut">
              <a:rPr lang="fi-FI"/>
              <a:pPr>
                <a:defRPr/>
              </a:pPr>
              <a:t>5.6.2011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53433-AC05-457B-BD90-6923897864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0C0F2-6274-4504-AABE-19C2304E06E6}" type="datetimeFigureOut">
              <a:rPr lang="fi-FI"/>
              <a:pPr>
                <a:defRPr/>
              </a:pPr>
              <a:t>5.6.2011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D8964-0A9D-483A-ACAE-2C4CC6A909F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AF611-A923-47C3-9143-90ACCA93BA1F}" type="datetimeFigureOut">
              <a:rPr lang="fi-FI"/>
              <a:pPr>
                <a:defRPr/>
              </a:pPr>
              <a:t>5.6.2011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7F481-AB87-4460-9E2A-6D041A99692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49742-51BE-445F-9184-F6C842FFE147}" type="datetimeFigureOut">
              <a:rPr lang="fi-FI"/>
              <a:pPr>
                <a:defRPr/>
              </a:pPr>
              <a:t>5.6.2011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97F41-D04A-40C9-AE8F-32108F9A702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804E-CDBF-464C-821B-9BE0C625F428}" type="datetimeFigureOut">
              <a:rPr lang="fi-FI"/>
              <a:pPr>
                <a:defRPr/>
              </a:pPr>
              <a:t>5.6.2011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EE293-7AF3-432E-8E76-A43CFE4DEDB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43400" y="457200"/>
            <a:ext cx="1981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77000" y="457200"/>
            <a:ext cx="1981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9FE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381000"/>
            <a:ext cx="3581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782" tIns="43891" rIns="87782" bIns="43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otsikon perustyyliä napsauttamalla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3400" y="457200"/>
            <a:ext cx="411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782" tIns="43891" rIns="87782" bIns="43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pic>
        <p:nvPicPr>
          <p:cNvPr id="1029" name="Kuva 5" descr="AKOHYVE_dokumenttipohja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030538"/>
            <a:ext cx="22145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87788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6633"/>
          </a:solidFill>
          <a:latin typeface="+mj-lt"/>
          <a:ea typeface="+mj-ea"/>
          <a:cs typeface="+mj-cs"/>
        </a:defRPr>
      </a:lvl1pPr>
      <a:lvl2pPr algn="l" defTabSz="87788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6633"/>
          </a:solidFill>
          <a:latin typeface="Trebuchet MS" pitchFamily="34" charset="0"/>
          <a:cs typeface="Times New Roman" pitchFamily="18" charset="0"/>
        </a:defRPr>
      </a:lvl2pPr>
      <a:lvl3pPr algn="l" defTabSz="87788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6633"/>
          </a:solidFill>
          <a:latin typeface="Trebuchet MS" pitchFamily="34" charset="0"/>
          <a:cs typeface="Times New Roman" pitchFamily="18" charset="0"/>
        </a:defRPr>
      </a:lvl3pPr>
      <a:lvl4pPr algn="l" defTabSz="87788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6633"/>
          </a:solidFill>
          <a:latin typeface="Trebuchet MS" pitchFamily="34" charset="0"/>
          <a:cs typeface="Times New Roman" pitchFamily="18" charset="0"/>
        </a:defRPr>
      </a:lvl4pPr>
      <a:lvl5pPr algn="l" defTabSz="87788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6633"/>
          </a:solidFill>
          <a:latin typeface="Trebuchet MS" pitchFamily="34" charset="0"/>
          <a:cs typeface="Times New Roman" pitchFamily="18" charset="0"/>
        </a:defRPr>
      </a:lvl5pPr>
      <a:lvl6pPr marL="457200" algn="l" defTabSz="87788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6633"/>
          </a:solidFill>
          <a:latin typeface="Trebuchet MS" pitchFamily="34" charset="0"/>
          <a:cs typeface="Times New Roman" pitchFamily="18" charset="0"/>
        </a:defRPr>
      </a:lvl6pPr>
      <a:lvl7pPr marL="914400" algn="l" defTabSz="87788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6633"/>
          </a:solidFill>
          <a:latin typeface="Trebuchet MS" pitchFamily="34" charset="0"/>
          <a:cs typeface="Times New Roman" pitchFamily="18" charset="0"/>
        </a:defRPr>
      </a:lvl7pPr>
      <a:lvl8pPr marL="1371600" algn="l" defTabSz="87788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6633"/>
          </a:solidFill>
          <a:latin typeface="Trebuchet MS" pitchFamily="34" charset="0"/>
          <a:cs typeface="Times New Roman" pitchFamily="18" charset="0"/>
        </a:defRPr>
      </a:lvl8pPr>
      <a:lvl9pPr marL="1828800" algn="l" defTabSz="87788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6633"/>
          </a:solidFill>
          <a:latin typeface="Trebuchet MS" pitchFamily="34" charset="0"/>
          <a:cs typeface="Times New Roman" pitchFamily="18" charset="0"/>
        </a:defRPr>
      </a:lvl9pPr>
    </p:titleStyle>
    <p:bodyStyle>
      <a:lvl1pPr marL="328613" indent="-328613" algn="l" defTabSz="877888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Blip>
          <a:blip r:embed="rId14"/>
        </a:buBlip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712788" indent="-274638" algn="l" defTabSz="877888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  <a:cs typeface="+mn-cs"/>
        </a:defRPr>
      </a:lvl2pPr>
      <a:lvl3pPr marL="1096963" indent="-219075" algn="l" defTabSz="877888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333333"/>
          </a:solidFill>
          <a:latin typeface="+mn-lt"/>
          <a:cs typeface="+mn-cs"/>
        </a:defRPr>
      </a:lvl3pPr>
      <a:lvl4pPr marL="1536700" indent="-220663" algn="l" defTabSz="877888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333333"/>
          </a:solidFill>
          <a:latin typeface="+mn-lt"/>
          <a:cs typeface="+mn-cs"/>
        </a:defRPr>
      </a:lvl4pPr>
      <a:lvl5pPr marL="1974850" indent="-219075" algn="l" defTabSz="877888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cs typeface="+mn-cs"/>
        </a:defRPr>
      </a:lvl5pPr>
      <a:lvl6pPr marL="2432050" indent="-219075" algn="l" defTabSz="877888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cs typeface="+mn-cs"/>
        </a:defRPr>
      </a:lvl6pPr>
      <a:lvl7pPr marL="2889250" indent="-219075" algn="l" defTabSz="877888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cs typeface="+mn-cs"/>
        </a:defRPr>
      </a:lvl7pPr>
      <a:lvl8pPr marL="3346450" indent="-219075" algn="l" defTabSz="877888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cs typeface="+mn-cs"/>
        </a:defRPr>
      </a:lvl8pPr>
      <a:lvl9pPr marL="3803650" indent="-219075" algn="l" defTabSz="877888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205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34A33A-74EC-41EC-A4B5-BD23C0DD0547}" type="datetimeFigureOut">
              <a:rPr lang="fi-FI"/>
              <a:pPr>
                <a:defRPr/>
              </a:pPr>
              <a:t>5.6.2011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5494B9-6848-4930-8347-56F0EF5C7BA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po.fi/henkilosto/yhteisty-organisaatiot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oppiminen_jo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11510"/>
            <a:ext cx="6192688" cy="3649741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483518"/>
            <a:ext cx="2736304" cy="1080120"/>
          </a:xfrm>
        </p:spPr>
        <p:txBody>
          <a:bodyPr/>
          <a:lstStyle/>
          <a:p>
            <a:pPr eaLnBrk="1" hangingPunct="1"/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Hankkeen tuloksia</a:t>
            </a:r>
            <a:br>
              <a:rPr lang="fi-FI" sz="2000" dirty="0" smtClean="0"/>
            </a:br>
            <a:r>
              <a:rPr lang="fi-FI" sz="2000" dirty="0" smtClean="0"/>
              <a:t>1.4.2009 – 30.4.2011</a:t>
            </a:r>
            <a:br>
              <a:rPr lang="fi-FI" sz="2000" dirty="0" smtClean="0"/>
            </a:br>
            <a:r>
              <a:rPr lang="fi-FI" sz="2000" dirty="0" smtClean="0"/>
              <a:t/>
            </a:r>
            <a:br>
              <a:rPr lang="fi-FI" sz="2000" dirty="0" smtClean="0"/>
            </a:br>
            <a:endParaRPr lang="fi-FI" sz="2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288032"/>
          </a:xfrm>
          <a:ln w="3175">
            <a:solidFill>
              <a:srgbClr val="00B050"/>
            </a:solidFill>
          </a:ln>
        </p:spPr>
        <p:txBody>
          <a:bodyPr/>
          <a:lstStyle/>
          <a:p>
            <a:pPr algn="ctr" eaLnBrk="1" hangingPunct="1"/>
            <a:r>
              <a:rPr lang="fi-FI" sz="1200" b="1" dirty="0" smtClean="0"/>
              <a:t>Ammatillisen koulutuksen hyvinvointiverkosto –hanke 1.4.2009 – 31.12.2011</a:t>
            </a:r>
          </a:p>
        </p:txBody>
      </p:sp>
      <p:sp>
        <p:nvSpPr>
          <p:cNvPr id="7" name="Tekstikehys 6"/>
          <p:cNvSpPr txBox="1"/>
          <p:nvPr/>
        </p:nvSpPr>
        <p:spPr>
          <a:xfrm>
            <a:off x="7164288" y="3867894"/>
            <a:ext cx="14750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i="1" dirty="0" smtClean="0">
                <a:latin typeface="Gill Sans MT" pitchFamily="34" charset="0"/>
              </a:rPr>
              <a:t>Lähde: Suomen Suunnistusliitto ry</a:t>
            </a:r>
            <a:endParaRPr lang="fi-FI" sz="800" i="1" dirty="0">
              <a:latin typeface="Gill Sans MT" pitchFamily="34" charset="0"/>
            </a:endParaRPr>
          </a:p>
        </p:txBody>
      </p:sp>
      <p:sp>
        <p:nvSpPr>
          <p:cNvPr id="9" name="Tekstikehys 8"/>
          <p:cNvSpPr txBox="1"/>
          <p:nvPr/>
        </p:nvSpPr>
        <p:spPr>
          <a:xfrm>
            <a:off x="6590865" y="411510"/>
            <a:ext cx="2553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>
                <a:latin typeface="Trebuchet MS" pitchFamily="34" charset="0"/>
              </a:rPr>
              <a:t>elinikäisen oppimisen virta  </a:t>
            </a:r>
            <a:endParaRPr lang="fi-FI" sz="1400" b="1" dirty="0">
              <a:latin typeface="Trebuchet MS" pitchFamily="34" charset="0"/>
            </a:endParaRPr>
          </a:p>
        </p:txBody>
      </p:sp>
      <p:sp>
        <p:nvSpPr>
          <p:cNvPr id="10" name="Tekstikehys 9"/>
          <p:cNvSpPr txBox="1"/>
          <p:nvPr/>
        </p:nvSpPr>
        <p:spPr>
          <a:xfrm>
            <a:off x="179512" y="149163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fi-FI" sz="1200" b="1" dirty="0" smtClean="0">
                <a:latin typeface="Trebuchet MS" pitchFamily="34" charset="0"/>
              </a:rPr>
              <a:t> Hyvinvoinnin rakentuminen</a:t>
            </a:r>
          </a:p>
          <a:p>
            <a:pPr>
              <a:buFont typeface="Arial" charset="0"/>
              <a:buChar char="•"/>
            </a:pPr>
            <a:r>
              <a:rPr lang="fi-FI" sz="1200" b="1" dirty="0" smtClean="0">
                <a:latin typeface="Trebuchet MS" pitchFamily="34" charset="0"/>
              </a:rPr>
              <a:t> Hyvinvoiva oppimisympäristö</a:t>
            </a:r>
          </a:p>
          <a:p>
            <a:pPr>
              <a:buFont typeface="Arial" charset="0"/>
              <a:buChar char="•"/>
            </a:pPr>
            <a:r>
              <a:rPr lang="fi-FI" sz="1200" b="1" dirty="0" smtClean="0">
                <a:latin typeface="Trebuchet MS" pitchFamily="34" charset="0"/>
              </a:rPr>
              <a:t> Tarkistuslista</a:t>
            </a:r>
          </a:p>
          <a:p>
            <a:pPr>
              <a:buFont typeface="Arial" charset="0"/>
              <a:buChar char="•"/>
            </a:pPr>
            <a:r>
              <a:rPr lang="fi-FI" sz="1200" b="1" dirty="0" smtClean="0">
                <a:latin typeface="Trebuchet MS" pitchFamily="34" charset="0"/>
              </a:rPr>
              <a:t> Hyvinvointityön resursointi</a:t>
            </a:r>
          </a:p>
          <a:p>
            <a:pPr>
              <a:buFont typeface="Arial" charset="0"/>
              <a:buChar char="•"/>
            </a:pPr>
            <a:r>
              <a:rPr lang="fi-FI" sz="1200" b="1" dirty="0" smtClean="0">
                <a:latin typeface="Trebuchet MS" pitchFamily="34" charset="0"/>
              </a:rPr>
              <a:t> Hyvinvointityön prosessi</a:t>
            </a:r>
          </a:p>
          <a:p>
            <a:pPr>
              <a:buFont typeface="Arial" charset="0"/>
              <a:buChar char="•"/>
            </a:pPr>
            <a:r>
              <a:rPr lang="fi-FI" sz="1200" b="1" dirty="0" smtClean="0">
                <a:latin typeface="Trebuchet MS" pitchFamily="34" charset="0"/>
              </a:rPr>
              <a:t> Hyvinvointiverkosto</a:t>
            </a:r>
            <a:endParaRPr lang="fi-FI" sz="1200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339502"/>
            <a:ext cx="3024336" cy="1368152"/>
          </a:xfrm>
        </p:spPr>
        <p:txBody>
          <a:bodyPr/>
          <a:lstStyle/>
          <a:p>
            <a:pPr eaLnBrk="1" hangingPunct="1"/>
            <a:r>
              <a:rPr lang="fi-FI" dirty="0" smtClean="0"/>
              <a:t>Tukimateriaalia</a:t>
            </a:r>
            <a:endParaRPr lang="fi-FI" sz="1800" dirty="0" smtClean="0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131840" y="411510"/>
            <a:ext cx="59046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fi-FI" sz="1400" b="1" dirty="0" smtClean="0">
              <a:latin typeface="Gill Sans MT" pitchFamily="34" charset="0"/>
            </a:endParaRPr>
          </a:p>
          <a:p>
            <a:pPr algn="l">
              <a:buFont typeface="Arial" charset="0"/>
              <a:buChar char="•"/>
            </a:pPr>
            <a:r>
              <a:rPr lang="fi-FI" sz="1400" dirty="0" smtClean="0">
                <a:latin typeface="Gill Sans MT" pitchFamily="34" charset="0"/>
              </a:rPr>
              <a:t> Hyvinvoinnin ja terveyden edistäminen ammatillisissa oppilaitoksissa (OPH)</a:t>
            </a:r>
          </a:p>
          <a:p>
            <a:pPr>
              <a:buFont typeface="Arial" charset="0"/>
              <a:buChar char="•"/>
            </a:pPr>
            <a:r>
              <a:rPr lang="fi-FI" sz="1400" dirty="0" smtClean="0">
                <a:latin typeface="Gill Sans MT" pitchFamily="34" charset="0"/>
              </a:rPr>
              <a:t> Tupakatta työelämään – savuttomuusopas (THL)</a:t>
            </a:r>
          </a:p>
          <a:p>
            <a:pPr algn="l">
              <a:buFont typeface="Arial" charset="0"/>
              <a:buChar char="•"/>
            </a:pPr>
            <a:r>
              <a:rPr lang="fi-FI" sz="1400" dirty="0" smtClean="0">
                <a:latin typeface="Gill Sans MT" pitchFamily="34" charset="0"/>
              </a:rPr>
              <a:t> Terve </a:t>
            </a:r>
            <a:r>
              <a:rPr lang="fi-FI" sz="1400" dirty="0" err="1" smtClean="0">
                <a:latin typeface="Gill Sans MT" pitchFamily="34" charset="0"/>
              </a:rPr>
              <a:t>amis</a:t>
            </a:r>
            <a:r>
              <a:rPr lang="fi-FI" sz="1400" dirty="0" smtClean="0">
                <a:latin typeface="Gill Sans MT" pitchFamily="34" charset="0"/>
              </a:rPr>
              <a:t>!  -50 toimenpide-ehdotusta (Elämäntapaliitto ja Sakki)</a:t>
            </a:r>
          </a:p>
          <a:p>
            <a:pPr algn="l">
              <a:buFont typeface="Arial" charset="0"/>
              <a:buChar char="•"/>
            </a:pPr>
            <a:r>
              <a:rPr lang="fi-FI" sz="1400" dirty="0" smtClean="0">
                <a:latin typeface="Gill Sans MT" pitchFamily="34" charset="0"/>
              </a:rPr>
              <a:t> Hyvää vointia (Koulutuksen arviointineuvoston julkaisu 49)</a:t>
            </a:r>
          </a:p>
          <a:p>
            <a:pPr algn="l">
              <a:buFont typeface="Arial" charset="0"/>
              <a:buChar char="•"/>
            </a:pPr>
            <a:r>
              <a:rPr lang="fi-FI" sz="1400" dirty="0" smtClean="0">
                <a:latin typeface="Gill Sans MT" pitchFamily="34" charset="0"/>
              </a:rPr>
              <a:t> Lapset ja nuoret terveiksi ja hyvinvoiviksi toimenpide-ehdotukset (STM)</a:t>
            </a:r>
          </a:p>
          <a:p>
            <a:pPr algn="l">
              <a:buFont typeface="Arial" charset="0"/>
              <a:buChar char="•"/>
            </a:pPr>
            <a:endParaRPr lang="fi-FI" sz="1400" dirty="0" smtClean="0">
              <a:latin typeface="Gill Sans MT" pitchFamily="34" charset="0"/>
            </a:endParaRPr>
          </a:p>
          <a:p>
            <a:pPr algn="l">
              <a:buFont typeface="Arial" charset="0"/>
              <a:buChar char="•"/>
            </a:pPr>
            <a:r>
              <a:rPr lang="fi-FI" sz="1400" dirty="0" smtClean="0">
                <a:latin typeface="Gill Sans MT" pitchFamily="34" charset="0"/>
              </a:rPr>
              <a:t> Hyvinvointiverkostossa mukana olevien järjestöjen tuottamat materiaalit, menetelmät, selvitykset ja kampanjat</a:t>
            </a:r>
          </a:p>
          <a:p>
            <a:pPr algn="l"/>
            <a:endParaRPr lang="fi-FI" sz="1400" dirty="0" smtClean="0">
              <a:latin typeface="Gill Sans MT" pitchFamily="34" charset="0"/>
            </a:endParaRPr>
          </a:p>
          <a:p>
            <a:pPr>
              <a:buFont typeface="Wingdings"/>
              <a:buChar char="Ø"/>
            </a:pPr>
            <a:r>
              <a:rPr lang="fi-FI" sz="1400" dirty="0" smtClean="0">
                <a:latin typeface="Gill Sans MT" pitchFamily="34" charset="0"/>
              </a:rPr>
              <a:t> järjestöjen web-sivut: </a:t>
            </a:r>
            <a:r>
              <a:rPr lang="fi-FI" sz="1400" dirty="0" smtClean="0">
                <a:latin typeface="Gill Sans MT" pitchFamily="34" charset="0"/>
                <a:hlinkClick r:id="rId2"/>
              </a:rPr>
              <a:t>http://www.alpo.fi/henkilosto/yhteisty-organisaatiot</a:t>
            </a:r>
            <a:endParaRPr lang="fi-FI" sz="1400" dirty="0" smtClean="0">
              <a:latin typeface="Gill Sans MT" pitchFamily="34" charset="0"/>
            </a:endParaRPr>
          </a:p>
          <a:p>
            <a:endParaRPr lang="fi-FI" sz="1400" dirty="0" smtClean="0">
              <a:latin typeface="Gill Sans M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yöristetty suorakulmio 21"/>
          <p:cNvSpPr/>
          <p:nvPr/>
        </p:nvSpPr>
        <p:spPr>
          <a:xfrm>
            <a:off x="2195736" y="2787774"/>
            <a:ext cx="2304256" cy="2232248"/>
          </a:xfrm>
          <a:prstGeom prst="roundRect">
            <a:avLst/>
          </a:prstGeom>
          <a:gradFill flip="none" rotWithShape="1">
            <a:gsLst>
              <a:gs pos="67000">
                <a:srgbClr val="E4FFAD">
                  <a:alpha val="16000"/>
                </a:srgbClr>
              </a:gs>
              <a:gs pos="0">
                <a:srgbClr val="E4FFAD">
                  <a:alpha val="19000"/>
                </a:srgbClr>
              </a:gs>
              <a:gs pos="94000">
                <a:srgbClr val="9CB86E"/>
              </a:gs>
              <a:gs pos="97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/>
          <p:cNvSpPr/>
          <p:nvPr/>
        </p:nvSpPr>
        <p:spPr>
          <a:xfrm>
            <a:off x="1619672" y="195486"/>
            <a:ext cx="6408712" cy="1224136"/>
          </a:xfrm>
          <a:prstGeom prst="ellipse">
            <a:avLst/>
          </a:prstGeom>
          <a:gradFill flip="none" rotWithShape="1">
            <a:gsLst>
              <a:gs pos="100000">
                <a:srgbClr val="B9D5FF">
                  <a:alpha val="9804"/>
                </a:srgbClr>
              </a:gs>
              <a:gs pos="47000">
                <a:srgbClr val="85C2FF">
                  <a:alpha val="10000"/>
                </a:srgbClr>
              </a:gs>
              <a:gs pos="0">
                <a:srgbClr val="C4D6EB">
                  <a:alpha val="10000"/>
                </a:srgbClr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Pyöristetty suorakulmio 30"/>
          <p:cNvSpPr/>
          <p:nvPr/>
        </p:nvSpPr>
        <p:spPr>
          <a:xfrm>
            <a:off x="6156176" y="2355726"/>
            <a:ext cx="2664296" cy="2088232"/>
          </a:xfrm>
          <a:prstGeom prst="roundRect">
            <a:avLst/>
          </a:prstGeom>
          <a:gradFill flip="none" rotWithShape="1">
            <a:gsLst>
              <a:gs pos="67000">
                <a:srgbClr val="E4FFAD">
                  <a:alpha val="16000"/>
                </a:srgbClr>
              </a:gs>
              <a:gs pos="0">
                <a:srgbClr val="E4FFAD">
                  <a:alpha val="19000"/>
                </a:srgbClr>
              </a:gs>
              <a:gs pos="94000">
                <a:srgbClr val="9CB86E"/>
              </a:gs>
              <a:gs pos="97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Pyöristetty suorakulmio 32"/>
          <p:cNvSpPr/>
          <p:nvPr/>
        </p:nvSpPr>
        <p:spPr>
          <a:xfrm>
            <a:off x="6839744" y="1275606"/>
            <a:ext cx="2196752" cy="1080120"/>
          </a:xfrm>
          <a:prstGeom prst="roundRect">
            <a:avLst/>
          </a:prstGeom>
          <a:gradFill flip="none" rotWithShape="1">
            <a:gsLst>
              <a:gs pos="67000">
                <a:srgbClr val="E4FFAD">
                  <a:alpha val="16000"/>
                </a:srgbClr>
              </a:gs>
              <a:gs pos="0">
                <a:srgbClr val="E4FFAD">
                  <a:alpha val="19000"/>
                </a:srgbClr>
              </a:gs>
              <a:gs pos="94000">
                <a:srgbClr val="9CB86E"/>
              </a:gs>
              <a:gs pos="97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491880" y="1779662"/>
            <a:ext cx="3096344" cy="936104"/>
          </a:xfrm>
        </p:spPr>
        <p:txBody>
          <a:bodyPr>
            <a:noAutofit/>
          </a:bodyPr>
          <a:lstStyle/>
          <a:p>
            <a:pPr algn="l"/>
            <a:r>
              <a:rPr lang="fi-FI" sz="1800" b="1" dirty="0" smtClean="0">
                <a:solidFill>
                  <a:srgbClr val="00823B"/>
                </a:solidFill>
              </a:rPr>
              <a:t>Ammatillisen koulutuksen</a:t>
            </a:r>
            <a:br>
              <a:rPr lang="fi-FI" sz="1800" b="1" dirty="0" smtClean="0">
                <a:solidFill>
                  <a:srgbClr val="00823B"/>
                </a:solidFill>
              </a:rPr>
            </a:br>
            <a:r>
              <a:rPr lang="fi-FI" sz="1800" b="1" dirty="0" smtClean="0">
                <a:solidFill>
                  <a:srgbClr val="00823B"/>
                </a:solidFill>
              </a:rPr>
              <a:t>hyvinvointiverkosto</a:t>
            </a:r>
            <a:br>
              <a:rPr lang="fi-FI" sz="1800" b="1" dirty="0" smtClean="0">
                <a:solidFill>
                  <a:srgbClr val="00823B"/>
                </a:solidFill>
              </a:rPr>
            </a:br>
            <a:r>
              <a:rPr lang="fi-FI" sz="1600" dirty="0" err="1" smtClean="0">
                <a:solidFill>
                  <a:srgbClr val="00B050"/>
                </a:solidFill>
              </a:rPr>
              <a:t>www.alpo.fi/henkilosto</a:t>
            </a:r>
            <a:endParaRPr lang="fi-FI" sz="1600" dirty="0">
              <a:solidFill>
                <a:srgbClr val="00B050"/>
              </a:solidFill>
            </a:endParaRPr>
          </a:p>
        </p:txBody>
      </p:sp>
      <p:sp>
        <p:nvSpPr>
          <p:cNvPr id="4" name="Tekstikehys 3"/>
          <p:cNvSpPr txBox="1"/>
          <p:nvPr/>
        </p:nvSpPr>
        <p:spPr>
          <a:xfrm>
            <a:off x="2339752" y="843558"/>
            <a:ext cx="4767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>
                <a:latin typeface="Tahoma" pitchFamily="34" charset="0"/>
                <a:cs typeface="Tahoma" pitchFamily="34" charset="0"/>
              </a:rPr>
              <a:t>Koulutuksen järjestäjien henkilöstö</a:t>
            </a:r>
            <a:endParaRPr lang="fi-FI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kstikehys 4"/>
          <p:cNvSpPr txBox="1"/>
          <p:nvPr/>
        </p:nvSpPr>
        <p:spPr>
          <a:xfrm>
            <a:off x="2483768" y="339502"/>
            <a:ext cx="1746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smtClean="0">
                <a:latin typeface="Tahoma" pitchFamily="34" charset="0"/>
                <a:cs typeface="Tahoma" pitchFamily="34" charset="0"/>
              </a:rPr>
              <a:t>työhyvinvointi</a:t>
            </a:r>
            <a:endParaRPr lang="fi-FI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4716016" y="339502"/>
            <a:ext cx="231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err="1" smtClean="0">
                <a:latin typeface="Tahoma" pitchFamily="34" charset="0"/>
                <a:cs typeface="Tahoma" pitchFamily="34" charset="0"/>
              </a:rPr>
              <a:t>opiskeluhyvinvointi</a:t>
            </a:r>
            <a:endParaRPr lang="fi-FI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kstikehys 6"/>
          <p:cNvSpPr txBox="1"/>
          <p:nvPr/>
        </p:nvSpPr>
        <p:spPr>
          <a:xfrm>
            <a:off x="179512" y="1329612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>
                <a:latin typeface="Tahoma" pitchFamily="34" charset="0"/>
                <a:cs typeface="Tahoma" pitchFamily="34" charset="0"/>
              </a:rPr>
              <a:t>Opetusala</a:t>
            </a:r>
            <a:endParaRPr lang="fi-FI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7092280" y="1275606"/>
            <a:ext cx="185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>
                <a:latin typeface="Tahoma" pitchFamily="34" charset="0"/>
                <a:cs typeface="Tahoma" pitchFamily="34" charset="0"/>
              </a:rPr>
              <a:t>Asiantuntijat</a:t>
            </a:r>
            <a:endParaRPr lang="fi-FI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kstikehys 9"/>
          <p:cNvSpPr txBox="1"/>
          <p:nvPr/>
        </p:nvSpPr>
        <p:spPr>
          <a:xfrm>
            <a:off x="2267744" y="278777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latin typeface="Tahoma" pitchFamily="34" charset="0"/>
                <a:cs typeface="Tahoma" pitchFamily="34" charset="0"/>
              </a:rPr>
              <a:t>Sosiaali- ja terveysjärjestöt</a:t>
            </a:r>
            <a:endParaRPr lang="fi-FI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kstikehys 10"/>
          <p:cNvSpPr txBox="1"/>
          <p:nvPr/>
        </p:nvSpPr>
        <p:spPr>
          <a:xfrm>
            <a:off x="4572000" y="3147814"/>
            <a:ext cx="1944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latin typeface="Tahoma" pitchFamily="34" charset="0"/>
                <a:cs typeface="Tahoma" pitchFamily="34" charset="0"/>
              </a:rPr>
              <a:t>Liikunta-järjestöt</a:t>
            </a:r>
            <a:endParaRPr lang="fi-FI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kstikehys 12"/>
          <p:cNvSpPr txBox="1"/>
          <p:nvPr/>
        </p:nvSpPr>
        <p:spPr>
          <a:xfrm>
            <a:off x="6156176" y="2427734"/>
            <a:ext cx="2525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>
                <a:latin typeface="Tahoma" pitchFamily="34" charset="0"/>
                <a:cs typeface="Tahoma" pitchFamily="34" charset="0"/>
              </a:rPr>
              <a:t>Nuoriso- &amp;</a:t>
            </a:r>
          </a:p>
          <a:p>
            <a:r>
              <a:rPr lang="fi-FI" sz="2000" b="1" dirty="0" smtClean="0">
                <a:latin typeface="Tahoma" pitchFamily="34" charset="0"/>
                <a:cs typeface="Tahoma" pitchFamily="34" charset="0"/>
              </a:rPr>
              <a:t>opiskelijajärjestöt</a:t>
            </a:r>
            <a:endParaRPr lang="fi-FI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kstikehys 13"/>
          <p:cNvSpPr txBox="1"/>
          <p:nvPr/>
        </p:nvSpPr>
        <p:spPr>
          <a:xfrm>
            <a:off x="251520" y="1707654"/>
            <a:ext cx="1944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latin typeface="Tahoma" pitchFamily="34" charset="0"/>
                <a:cs typeface="Tahoma" pitchFamily="34" charset="0"/>
              </a:rPr>
              <a:t>OKM</a:t>
            </a:r>
          </a:p>
          <a:p>
            <a:r>
              <a:rPr lang="fi-FI" sz="1400" dirty="0" smtClean="0">
                <a:latin typeface="Tahoma" pitchFamily="34" charset="0"/>
                <a:cs typeface="Tahoma" pitchFamily="34" charset="0"/>
              </a:rPr>
              <a:t>OPH</a:t>
            </a:r>
          </a:p>
          <a:p>
            <a:r>
              <a:rPr lang="fi-FI" sz="1400" dirty="0" smtClean="0">
                <a:latin typeface="Tahoma" pitchFamily="34" charset="0"/>
                <a:cs typeface="Tahoma" pitchFamily="34" charset="0"/>
              </a:rPr>
              <a:t>AMKE ry</a:t>
            </a:r>
          </a:p>
          <a:p>
            <a:r>
              <a:rPr lang="fi-FI" sz="1400" dirty="0" err="1" smtClean="0">
                <a:latin typeface="Tahoma" pitchFamily="34" charset="0"/>
                <a:cs typeface="Tahoma" pitchFamily="34" charset="0"/>
              </a:rPr>
              <a:t>OKKA-säätiö</a:t>
            </a:r>
            <a:endParaRPr lang="fi-FI" sz="1400" dirty="0" smtClean="0">
              <a:latin typeface="Tahoma" pitchFamily="34" charset="0"/>
              <a:cs typeface="Tahoma" pitchFamily="34" charset="0"/>
            </a:endParaRPr>
          </a:p>
          <a:p>
            <a:r>
              <a:rPr lang="fi-FI" sz="1400" dirty="0" smtClean="0">
                <a:latin typeface="Tahoma" pitchFamily="34" charset="0"/>
                <a:cs typeface="Tahoma" pitchFamily="34" charset="0"/>
              </a:rPr>
              <a:t>Liito ry</a:t>
            </a:r>
          </a:p>
          <a:p>
            <a:r>
              <a:rPr lang="fi-FI" sz="1400" dirty="0" smtClean="0">
                <a:latin typeface="Tahoma" pitchFamily="34" charset="0"/>
                <a:cs typeface="Tahoma" pitchFamily="34" charset="0"/>
              </a:rPr>
              <a:t>Jyväskylän yliopisto</a:t>
            </a:r>
          </a:p>
          <a:p>
            <a:r>
              <a:rPr lang="fi-FI" sz="1400" dirty="0">
                <a:latin typeface="Tahoma" pitchFamily="34" charset="0"/>
                <a:cs typeface="Tahoma" pitchFamily="34" charset="0"/>
              </a:rPr>
              <a:t> </a:t>
            </a:r>
            <a:r>
              <a:rPr lang="fi-FI" sz="1400" dirty="0" smtClean="0">
                <a:latin typeface="Tahoma" pitchFamily="34" charset="0"/>
                <a:cs typeface="Tahoma" pitchFamily="34" charset="0"/>
              </a:rPr>
              <a:t> * KTL</a:t>
            </a:r>
          </a:p>
          <a:p>
            <a:r>
              <a:rPr lang="fi-FI" sz="1400" dirty="0">
                <a:latin typeface="Tahoma" pitchFamily="34" charset="0"/>
                <a:cs typeface="Tahoma" pitchFamily="34" charset="0"/>
              </a:rPr>
              <a:t> </a:t>
            </a:r>
            <a:r>
              <a:rPr lang="fi-FI" sz="1400" dirty="0" smtClean="0">
                <a:latin typeface="Tahoma" pitchFamily="34" charset="0"/>
                <a:cs typeface="Tahoma" pitchFamily="34" charset="0"/>
              </a:rPr>
              <a:t> * liikunnan opetus</a:t>
            </a:r>
          </a:p>
          <a:p>
            <a:endParaRPr lang="fi-FI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kstikehys 14"/>
          <p:cNvSpPr txBox="1"/>
          <p:nvPr/>
        </p:nvSpPr>
        <p:spPr>
          <a:xfrm>
            <a:off x="7596336" y="1707654"/>
            <a:ext cx="743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latin typeface="Tahoma" pitchFamily="34" charset="0"/>
                <a:cs typeface="Tahoma" pitchFamily="34" charset="0"/>
              </a:rPr>
              <a:t>THL</a:t>
            </a:r>
          </a:p>
          <a:p>
            <a:r>
              <a:rPr lang="fi-FI" sz="1400" dirty="0" smtClean="0">
                <a:latin typeface="Tahoma" pitchFamily="34" charset="0"/>
                <a:cs typeface="Tahoma" pitchFamily="34" charset="0"/>
              </a:rPr>
              <a:t>TTL</a:t>
            </a:r>
            <a:endParaRPr lang="fi-FI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kstikehys 15"/>
          <p:cNvSpPr txBox="1"/>
          <p:nvPr/>
        </p:nvSpPr>
        <p:spPr>
          <a:xfrm>
            <a:off x="2339752" y="3507854"/>
            <a:ext cx="14551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latin typeface="Tahoma" pitchFamily="34" charset="0"/>
                <a:cs typeface="Tahoma" pitchFamily="34" charset="0"/>
              </a:rPr>
              <a:t>EOPH</a:t>
            </a:r>
          </a:p>
          <a:p>
            <a:r>
              <a:rPr lang="fi-FI" sz="1400" dirty="0" smtClean="0">
                <a:latin typeface="Tahoma" pitchFamily="34" charset="0"/>
                <a:cs typeface="Tahoma" pitchFamily="34" charset="0"/>
              </a:rPr>
              <a:t>Elämäntapaliitto</a:t>
            </a:r>
          </a:p>
          <a:p>
            <a:r>
              <a:rPr lang="fi-FI" sz="1400" dirty="0" smtClean="0">
                <a:latin typeface="Tahoma" pitchFamily="34" charset="0"/>
                <a:cs typeface="Tahoma" pitchFamily="34" charset="0"/>
              </a:rPr>
              <a:t>Syöpäjärjestöt</a:t>
            </a:r>
          </a:p>
          <a:p>
            <a:r>
              <a:rPr lang="fi-FI" sz="1400" dirty="0" smtClean="0">
                <a:latin typeface="Tahoma" pitchFamily="34" charset="0"/>
                <a:cs typeface="Tahoma" pitchFamily="34" charset="0"/>
              </a:rPr>
              <a:t>Sydänliitto</a:t>
            </a:r>
          </a:p>
          <a:p>
            <a:r>
              <a:rPr lang="fi-FI" sz="1400" dirty="0" smtClean="0">
                <a:latin typeface="Tahoma" pitchFamily="34" charset="0"/>
                <a:cs typeface="Tahoma" pitchFamily="34" charset="0"/>
              </a:rPr>
              <a:t>Terveys ry</a:t>
            </a:r>
          </a:p>
          <a:p>
            <a:r>
              <a:rPr lang="fi-FI" sz="1400" dirty="0" smtClean="0">
                <a:latin typeface="Tahoma" pitchFamily="34" charset="0"/>
                <a:cs typeface="Tahoma" pitchFamily="34" charset="0"/>
              </a:rPr>
              <a:t>Väestöliitto</a:t>
            </a:r>
          </a:p>
        </p:txBody>
      </p:sp>
      <p:sp>
        <p:nvSpPr>
          <p:cNvPr id="17" name="Tekstikehys 16"/>
          <p:cNvSpPr txBox="1"/>
          <p:nvPr/>
        </p:nvSpPr>
        <p:spPr>
          <a:xfrm>
            <a:off x="4572000" y="3939902"/>
            <a:ext cx="1551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>
                <a:latin typeface="Tahoma" pitchFamily="34" charset="0"/>
                <a:cs typeface="Tahoma" pitchFamily="34" charset="0"/>
              </a:rPr>
              <a:t>Kuntoliikuntaliitto</a:t>
            </a:r>
          </a:p>
          <a:p>
            <a:r>
              <a:rPr lang="fi-FI" sz="1400" dirty="0" smtClean="0">
                <a:latin typeface="Tahoma" pitchFamily="34" charset="0"/>
                <a:cs typeface="Tahoma" pitchFamily="34" charset="0"/>
              </a:rPr>
              <a:t>Nuori Suomi</a:t>
            </a:r>
            <a:endParaRPr lang="fi-FI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kstikehys 17"/>
          <p:cNvSpPr txBox="1"/>
          <p:nvPr/>
        </p:nvSpPr>
        <p:spPr>
          <a:xfrm>
            <a:off x="6516216" y="3147814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>
                <a:latin typeface="Tahoma" pitchFamily="34" charset="0"/>
                <a:cs typeface="Tahoma" pitchFamily="34" charset="0"/>
              </a:rPr>
              <a:t>Curly</a:t>
            </a:r>
            <a:endParaRPr lang="fi-FI" sz="1400" dirty="0" smtClean="0">
              <a:latin typeface="Tahoma" pitchFamily="34" charset="0"/>
              <a:cs typeface="Tahoma" pitchFamily="34" charset="0"/>
            </a:endParaRPr>
          </a:p>
          <a:p>
            <a:r>
              <a:rPr lang="fi-FI" sz="1400" dirty="0" smtClean="0">
                <a:latin typeface="Tahoma" pitchFamily="34" charset="0"/>
                <a:cs typeface="Tahoma" pitchFamily="34" charset="0"/>
              </a:rPr>
              <a:t>Kirkkohallitus</a:t>
            </a:r>
          </a:p>
          <a:p>
            <a:r>
              <a:rPr lang="fi-FI" sz="1400" dirty="0" smtClean="0">
                <a:latin typeface="Tahoma" pitchFamily="34" charset="0"/>
                <a:cs typeface="Tahoma" pitchFamily="34" charset="0"/>
              </a:rPr>
              <a:t>Nuorten Akatemia</a:t>
            </a:r>
          </a:p>
          <a:p>
            <a:r>
              <a:rPr lang="fi-FI" sz="1400" dirty="0" smtClean="0">
                <a:latin typeface="Tahoma" pitchFamily="34" charset="0"/>
                <a:cs typeface="Tahoma" pitchFamily="34" charset="0"/>
              </a:rPr>
              <a:t>SAKKI </a:t>
            </a:r>
          </a:p>
        </p:txBody>
      </p:sp>
      <p:sp>
        <p:nvSpPr>
          <p:cNvPr id="26" name="Tekstikehys 25"/>
          <p:cNvSpPr txBox="1"/>
          <p:nvPr/>
        </p:nvSpPr>
        <p:spPr>
          <a:xfrm>
            <a:off x="4355976" y="1491630"/>
            <a:ext cx="823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SAKU ry</a:t>
            </a:r>
            <a:endParaRPr lang="fi-FI" sz="1400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7" name="Kuva 26" descr="vipuvoimaaEU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659982"/>
            <a:ext cx="1019087" cy="360040"/>
          </a:xfrm>
          <a:prstGeom prst="rect">
            <a:avLst/>
          </a:prstGeom>
        </p:spPr>
      </p:pic>
      <p:pic>
        <p:nvPicPr>
          <p:cNvPr id="28" name="Kuva 27" descr="AKOHYVE_LOGO_v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9764" y="1635646"/>
            <a:ext cx="960107" cy="936104"/>
          </a:xfrm>
          <a:prstGeom prst="rect">
            <a:avLst/>
          </a:prstGeom>
        </p:spPr>
      </p:pic>
      <p:pic>
        <p:nvPicPr>
          <p:cNvPr id="29" name="Kuva 28" descr="esr-lippujateks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4659982"/>
            <a:ext cx="648072" cy="411510"/>
          </a:xfrm>
          <a:prstGeom prst="rect">
            <a:avLst/>
          </a:prstGeom>
        </p:spPr>
      </p:pic>
      <p:pic>
        <p:nvPicPr>
          <p:cNvPr id="30" name="Kuva 29" descr="oph_logo_fi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4587974"/>
            <a:ext cx="604866" cy="432048"/>
          </a:xfrm>
          <a:prstGeom prst="rect">
            <a:avLst/>
          </a:prstGeom>
        </p:spPr>
      </p:pic>
      <p:sp>
        <p:nvSpPr>
          <p:cNvPr id="32" name="Pyöristetty suorakulmio 31"/>
          <p:cNvSpPr/>
          <p:nvPr/>
        </p:nvSpPr>
        <p:spPr>
          <a:xfrm>
            <a:off x="4499992" y="3003798"/>
            <a:ext cx="1656184" cy="1584176"/>
          </a:xfrm>
          <a:prstGeom prst="roundRect">
            <a:avLst/>
          </a:prstGeom>
          <a:gradFill flip="none" rotWithShape="1">
            <a:gsLst>
              <a:gs pos="67000">
                <a:srgbClr val="E4FFAD">
                  <a:alpha val="16000"/>
                </a:srgbClr>
              </a:gs>
              <a:gs pos="0">
                <a:srgbClr val="E4FFAD">
                  <a:alpha val="19000"/>
                </a:srgbClr>
              </a:gs>
              <a:gs pos="94000">
                <a:srgbClr val="9CB86E"/>
              </a:gs>
              <a:gs pos="97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Nuoli oikealle 33"/>
          <p:cNvSpPr/>
          <p:nvPr/>
        </p:nvSpPr>
        <p:spPr>
          <a:xfrm rot="13391377">
            <a:off x="4171300" y="684965"/>
            <a:ext cx="275952" cy="157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Nuoli oikealle 34"/>
          <p:cNvSpPr/>
          <p:nvPr/>
        </p:nvSpPr>
        <p:spPr>
          <a:xfrm rot="19033929">
            <a:off x="4486956" y="702344"/>
            <a:ext cx="273405" cy="135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Nuoli vasemmalle ja oikealle 35"/>
          <p:cNvSpPr/>
          <p:nvPr/>
        </p:nvSpPr>
        <p:spPr>
          <a:xfrm>
            <a:off x="4211960" y="483518"/>
            <a:ext cx="504056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Pyöristetty suorakulmio 36"/>
          <p:cNvSpPr/>
          <p:nvPr/>
        </p:nvSpPr>
        <p:spPr>
          <a:xfrm>
            <a:off x="107504" y="1059582"/>
            <a:ext cx="2088232" cy="2592288"/>
          </a:xfrm>
          <a:prstGeom prst="roundRect">
            <a:avLst/>
          </a:prstGeom>
          <a:gradFill flip="none" rotWithShape="1">
            <a:gsLst>
              <a:gs pos="67000">
                <a:srgbClr val="E4FFAD">
                  <a:alpha val="16000"/>
                </a:srgbClr>
              </a:gs>
              <a:gs pos="0">
                <a:srgbClr val="E4FFAD">
                  <a:alpha val="19000"/>
                </a:srgbClr>
              </a:gs>
              <a:gs pos="94000">
                <a:srgbClr val="9CB86E"/>
              </a:gs>
              <a:gs pos="97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67494"/>
            <a:ext cx="3672408" cy="2520280"/>
          </a:xfrm>
        </p:spPr>
        <p:txBody>
          <a:bodyPr/>
          <a:lstStyle/>
          <a:p>
            <a:pPr eaLnBrk="1" hangingPunct="1"/>
            <a:r>
              <a:rPr lang="fi-FI" dirty="0" smtClean="0"/>
              <a:t>Työ jatkuu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b="0" dirty="0" err="1" smtClean="0"/>
              <a:t>ville.virtanen</a:t>
            </a:r>
            <a:r>
              <a:rPr lang="fi-FI" sz="1800" b="0" dirty="0" err="1" smtClean="0"/>
              <a:t>@sakury.net</a:t>
            </a:r>
            <a:r>
              <a:rPr lang="fi-FI" sz="1800" b="0" dirty="0" smtClean="0"/>
              <a:t/>
            </a:r>
            <a:br>
              <a:rPr lang="fi-FI" sz="1800" b="0" dirty="0" smtClean="0"/>
            </a:br>
            <a:r>
              <a:rPr lang="fi-FI" sz="1800" b="0" dirty="0" smtClean="0"/>
              <a:t>0207 55 10 16</a:t>
            </a:r>
            <a:br>
              <a:rPr lang="fi-FI" sz="1800" b="0" dirty="0" smtClean="0"/>
            </a:br>
            <a:r>
              <a:rPr lang="fi-FI" sz="1800" dirty="0" err="1" smtClean="0"/>
              <a:t>www.alpo.fi/henkilosto</a:t>
            </a:r>
            <a:endParaRPr lang="fi-FI" sz="1800" dirty="0" smtClean="0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5580112" y="483518"/>
            <a:ext cx="302433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fi-FI" sz="1400" dirty="0">
                <a:latin typeface="Gill Sans MT" pitchFamily="34" charset="0"/>
              </a:rPr>
              <a:t>”Suuri kivi</a:t>
            </a:r>
          </a:p>
          <a:p>
            <a:pPr algn="l"/>
            <a:r>
              <a:rPr lang="fi-FI" sz="1400" dirty="0">
                <a:latin typeface="Gill Sans MT" pitchFamily="34" charset="0"/>
              </a:rPr>
              <a:t>nauraa neljää kättä päin kasvoja </a:t>
            </a:r>
          </a:p>
          <a:p>
            <a:pPr algn="l"/>
            <a:r>
              <a:rPr lang="fi-FI" sz="1400" dirty="0">
                <a:latin typeface="Gill Sans MT" pitchFamily="34" charset="0"/>
              </a:rPr>
              <a:t>	eikä hievahda. </a:t>
            </a:r>
            <a:br>
              <a:rPr lang="fi-FI" sz="1400" dirty="0">
                <a:latin typeface="Gill Sans MT" pitchFamily="34" charset="0"/>
              </a:rPr>
            </a:br>
            <a:endParaRPr lang="fi-FI" sz="1400" dirty="0">
              <a:latin typeface="Gill Sans MT" pitchFamily="34" charset="0"/>
            </a:endParaRPr>
          </a:p>
          <a:p>
            <a:pPr algn="l"/>
            <a:r>
              <a:rPr lang="fi-FI" sz="1400" dirty="0">
                <a:latin typeface="Gill Sans MT" pitchFamily="34" charset="0"/>
              </a:rPr>
              <a:t>Silti, kun me ponnistelemme</a:t>
            </a:r>
            <a:br>
              <a:rPr lang="fi-FI" sz="1400" dirty="0">
                <a:latin typeface="Gill Sans MT" pitchFamily="34" charset="0"/>
              </a:rPr>
            </a:br>
            <a:r>
              <a:rPr lang="fi-FI" sz="1400" dirty="0">
                <a:latin typeface="Gill Sans MT" pitchFamily="34" charset="0"/>
              </a:rPr>
              <a:t>kaikin voimin yhdessä,</a:t>
            </a:r>
            <a:br>
              <a:rPr lang="fi-FI" sz="1400" dirty="0">
                <a:latin typeface="Gill Sans MT" pitchFamily="34" charset="0"/>
              </a:rPr>
            </a:br>
            <a:r>
              <a:rPr lang="fi-FI" sz="1400" dirty="0">
                <a:latin typeface="Gill Sans MT" pitchFamily="34" charset="0"/>
              </a:rPr>
              <a:t>	jokin</a:t>
            </a:r>
            <a:br>
              <a:rPr lang="fi-FI" sz="1400" dirty="0">
                <a:latin typeface="Gill Sans MT" pitchFamily="34" charset="0"/>
              </a:rPr>
            </a:br>
            <a:r>
              <a:rPr lang="fi-FI" sz="1400" dirty="0">
                <a:latin typeface="Gill Sans MT" pitchFamily="34" charset="0"/>
              </a:rPr>
              <a:t>	kiveäkin raskaampi </a:t>
            </a:r>
            <a:br>
              <a:rPr lang="fi-FI" sz="1400" dirty="0">
                <a:latin typeface="Gill Sans MT" pitchFamily="34" charset="0"/>
              </a:rPr>
            </a:br>
            <a:r>
              <a:rPr lang="fi-FI" sz="1400" dirty="0">
                <a:latin typeface="Gill Sans MT" pitchFamily="34" charset="0"/>
              </a:rPr>
              <a:t>	liikahtaa”</a:t>
            </a:r>
          </a:p>
          <a:p>
            <a:pPr algn="l"/>
            <a:endParaRPr lang="fi-FI" sz="1400" dirty="0">
              <a:latin typeface="Gill Sans MT" pitchFamily="34" charset="0"/>
            </a:endParaRPr>
          </a:p>
          <a:p>
            <a:pPr algn="l"/>
            <a:endParaRPr lang="fi-FI" sz="1400" dirty="0">
              <a:latin typeface="Gill Sans MT" pitchFamily="34" charset="0"/>
            </a:endParaRPr>
          </a:p>
          <a:p>
            <a:pPr algn="l"/>
            <a:r>
              <a:rPr lang="fi-FI" sz="1400" i="1" dirty="0">
                <a:latin typeface="Gill Sans MT" pitchFamily="34" charset="0"/>
              </a:rPr>
              <a:t>- Tommy Taberman -</a:t>
            </a:r>
            <a:br>
              <a:rPr lang="fi-FI" sz="1400" i="1" dirty="0">
                <a:latin typeface="Gill Sans MT" pitchFamily="34" charset="0"/>
              </a:rPr>
            </a:br>
            <a:r>
              <a:rPr lang="fi-FI" sz="1400" i="1" dirty="0">
                <a:latin typeface="Gill Sans MT" pitchFamily="34" charset="0"/>
              </a:rPr>
              <a:t>”Ihme nimeltä Me”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627063"/>
            <a:ext cx="3127375" cy="1368425"/>
          </a:xfrm>
        </p:spPr>
        <p:txBody>
          <a:bodyPr/>
          <a:lstStyle/>
          <a:p>
            <a:pPr eaLnBrk="1" hangingPunct="1"/>
            <a:r>
              <a:rPr lang="fi-FI" sz="2400" smtClean="0"/>
              <a:t>Hyvinvoinnin</a:t>
            </a:r>
            <a:br>
              <a:rPr lang="fi-FI" sz="2400" smtClean="0"/>
            </a:br>
            <a:r>
              <a:rPr lang="fi-FI" sz="2400" smtClean="0"/>
              <a:t>filosofinen näkökulma</a:t>
            </a:r>
          </a:p>
        </p:txBody>
      </p:sp>
      <p:sp>
        <p:nvSpPr>
          <p:cNvPr id="8195" name="Text Box 4"/>
          <p:cNvSpPr>
            <a:spLocks noGrp="1" noChangeArrowheads="1"/>
          </p:cNvSpPr>
          <p:nvPr>
            <p:ph type="body" idx="4294967295"/>
          </p:nvPr>
        </p:nvSpPr>
        <p:spPr>
          <a:xfrm>
            <a:off x="2483768" y="483518"/>
            <a:ext cx="6408862" cy="40322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i-FI" dirty="0" smtClean="0"/>
              <a:t>	”Elämää koskevien peruskysymysten pohdinta,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 dirty="0" smtClean="0"/>
              <a:t>	oman kokemusmaailman tarkastelu ja erilaisten ihmisten kanssa tapahtuva vuorovaikutus ovat tärkeimpiä ihmisen elämisen taitoa tukevia asioita. </a:t>
            </a:r>
          </a:p>
          <a:p>
            <a:pPr>
              <a:lnSpc>
                <a:spcPct val="90000"/>
              </a:lnSpc>
              <a:buFontTx/>
              <a:buNone/>
            </a:pPr>
            <a:endParaRPr lang="fi-FI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i-FI" dirty="0" smtClean="0"/>
              <a:t>	Jokaista ihmistä tulisi rohkaista tällaisiin prosesseihin, kutsutaanpa sitä elämänfilosofian rakentamiseksi, arkipäivän elämäntaidoksi </a:t>
            </a:r>
            <a:br>
              <a:rPr lang="fi-FI" dirty="0" smtClean="0"/>
            </a:br>
            <a:r>
              <a:rPr lang="fi-FI" dirty="0" smtClean="0"/>
              <a:t>tai millä nimellä tahansa,.”</a:t>
            </a:r>
            <a:br>
              <a:rPr lang="fi-FI" dirty="0" smtClean="0"/>
            </a:br>
            <a:endParaRPr lang="fi-FI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i-FI" i="1" dirty="0" smtClean="0"/>
              <a:t>	- filosofi Jyri Puhakainen</a:t>
            </a:r>
            <a:br>
              <a:rPr lang="fi-FI" i="1" dirty="0" smtClean="0"/>
            </a:br>
            <a:r>
              <a:rPr lang="fi-FI" i="1" dirty="0" smtClean="0"/>
              <a:t>”Ihmisen arvo tässä ajassa”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i-FI" smtClean="0"/>
          </a:p>
        </p:txBody>
      </p:sp>
      <p:pic>
        <p:nvPicPr>
          <p:cNvPr id="4" name="Kuva 3" descr="alk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0"/>
            <a:ext cx="5796136" cy="5143500"/>
          </a:xfrm>
          <a:prstGeom prst="rect">
            <a:avLst/>
          </a:prstGeom>
        </p:spPr>
      </p:pic>
      <p:sp>
        <p:nvSpPr>
          <p:cNvPr id="5" name="Tasakylkinen kolmio 4"/>
          <p:cNvSpPr/>
          <p:nvPr/>
        </p:nvSpPr>
        <p:spPr>
          <a:xfrm>
            <a:off x="3995936" y="1779662"/>
            <a:ext cx="2304256" cy="1872208"/>
          </a:xfrm>
          <a:prstGeom prst="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1"/>
          <p:cNvSpPr txBox="1">
            <a:spLocks/>
          </p:cNvSpPr>
          <p:nvPr/>
        </p:nvSpPr>
        <p:spPr bwMode="auto">
          <a:xfrm>
            <a:off x="179512" y="267494"/>
            <a:ext cx="31683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782" tIns="43891" rIns="87782" bIns="43891" numCol="1" anchor="ctr" anchorCtr="0" compatLnSpc="1">
            <a:prstTxWarp prst="textNoShape">
              <a:avLst/>
            </a:prstTxWarp>
          </a:bodyPr>
          <a:lstStyle/>
          <a:p>
            <a:pPr lvl="0" defTabSz="877888">
              <a:defRPr/>
            </a:pPr>
            <a:r>
              <a:rPr lang="fi-FI" sz="2800" b="1" kern="0" dirty="0" smtClean="0">
                <a:solidFill>
                  <a:srgbClr val="666633"/>
                </a:solidFill>
                <a:latin typeface="+mj-lt"/>
              </a:rPr>
              <a:t>Peru, </a:t>
            </a:r>
          </a:p>
          <a:p>
            <a:pPr lvl="0" defTabSz="877888">
              <a:defRPr/>
            </a:pPr>
            <a:r>
              <a:rPr kumimoji="0" lang="fi-FI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6666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Nevado</a:t>
            </a:r>
            <a:r>
              <a:rPr kumimoji="0" lang="fi-FI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6666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i-FI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6666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Mismi</a:t>
            </a:r>
            <a:r>
              <a:rPr kumimoji="0" lang="fi-FI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6666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fi-FI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6666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i-FI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6666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5 250 m</a:t>
            </a:r>
            <a:r>
              <a:rPr kumimoji="0" lang="fi-FI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i-FI" sz="2800" b="1" i="0" u="none" strike="noStrike" kern="0" cap="none" spc="0" normalizeH="0" baseline="0" noProof="0" dirty="0">
              <a:ln>
                <a:noFill/>
              </a:ln>
              <a:solidFill>
                <a:srgbClr val="6666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3456384" cy="2088232"/>
          </a:xfrm>
        </p:spPr>
        <p:txBody>
          <a:bodyPr/>
          <a:lstStyle/>
          <a:p>
            <a:r>
              <a:rPr lang="fi-FI" dirty="0" smtClean="0"/>
              <a:t>Hyvinvoinnin</a:t>
            </a:r>
            <a:br>
              <a:rPr lang="fi-FI" dirty="0" smtClean="0"/>
            </a:br>
            <a:r>
              <a:rPr lang="fi-FI" dirty="0" smtClean="0"/>
              <a:t>iso virta syntyy </a:t>
            </a:r>
            <a:br>
              <a:rPr lang="fi-FI" dirty="0" smtClean="0"/>
            </a:br>
            <a:r>
              <a:rPr lang="fi-FI" dirty="0" smtClean="0"/>
              <a:t>pienistä puroista</a:t>
            </a:r>
            <a:endParaRPr lang="fi-FI" dirty="0"/>
          </a:p>
        </p:txBody>
      </p:sp>
      <p:pic>
        <p:nvPicPr>
          <p:cNvPr id="5" name="Kuva 4" descr="300px-Amazonriver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95486"/>
            <a:ext cx="4608512" cy="4608512"/>
          </a:xfrm>
          <a:prstGeom prst="rect">
            <a:avLst/>
          </a:prstGeom>
        </p:spPr>
      </p:pic>
      <p:sp>
        <p:nvSpPr>
          <p:cNvPr id="6" name="Tekstikehys 5"/>
          <p:cNvSpPr txBox="1"/>
          <p:nvPr/>
        </p:nvSpPr>
        <p:spPr>
          <a:xfrm>
            <a:off x="4067944" y="4803998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 smtClean="0">
                <a:latin typeface="Gill Sans MT" pitchFamily="34" charset="0"/>
              </a:rPr>
              <a:t>Lähde</a:t>
            </a:r>
            <a:r>
              <a:rPr lang="fi-FI" sz="1400" i="1" dirty="0" smtClean="0">
                <a:latin typeface="Gill Sans MT" pitchFamily="34" charset="0"/>
              </a:rPr>
              <a:t>:  http://en.wikipedia.org/wiki/Amazon_River</a:t>
            </a:r>
            <a:endParaRPr lang="fi-FI" sz="1400" i="1" dirty="0">
              <a:latin typeface="Gill Sans MT" pitchFamily="34" charset="0"/>
            </a:endParaRPr>
          </a:p>
        </p:txBody>
      </p:sp>
      <p:sp>
        <p:nvSpPr>
          <p:cNvPr id="7" name="Tasakylkinen kolmio 6"/>
          <p:cNvSpPr/>
          <p:nvPr/>
        </p:nvSpPr>
        <p:spPr>
          <a:xfrm>
            <a:off x="4499992" y="2859782"/>
            <a:ext cx="576064" cy="504056"/>
          </a:xfrm>
          <a:prstGeom prst="triangl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23478"/>
            <a:ext cx="5688632" cy="1296144"/>
          </a:xfrm>
        </p:spPr>
        <p:txBody>
          <a:bodyPr/>
          <a:lstStyle/>
          <a:p>
            <a:r>
              <a:rPr lang="fi-FI" dirty="0" smtClean="0"/>
              <a:t>Ammattiopisto on mylly elinikäisen oppimisen virrassa</a:t>
            </a:r>
            <a:endParaRPr lang="fi-FI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51720" y="1347614"/>
            <a:ext cx="38164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782" tIns="43891" rIns="87782" bIns="43891" numCol="1" anchor="ctr" anchorCtr="0" compatLnSpc="1">
            <a:prstTxWarp prst="textNoShape">
              <a:avLst/>
            </a:prstTxWarp>
          </a:bodyPr>
          <a:lstStyle/>
          <a:p>
            <a:pPr marL="328613" marR="0" lvl="0" indent="-328613" algn="l" defTabSz="8778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33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Hyvinvoinnin edistäminen on </a:t>
            </a:r>
            <a:b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arjen pieniä valintoja </a:t>
            </a:r>
            <a:b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 tekoja joka päivä</a:t>
            </a:r>
          </a:p>
          <a:p>
            <a:pPr marL="328613" marR="0" lvl="0" indent="-328613" algn="l" defTabSz="8778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33"/>
              </a:buClr>
              <a:buSzTx/>
              <a:tabLst/>
              <a:defRPr/>
            </a:pPr>
            <a:endParaRPr kumimoji="0" lang="fi-FI" sz="16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8613" marR="0" lvl="0" indent="-328613" algn="l" defTabSz="8778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33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lang="fi-FI" sz="16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Hyvinvoinnin edistäminen kuuluu jokaisen toimenkuvaan</a:t>
            </a:r>
            <a:endParaRPr kumimoji="0" lang="fi-FI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8613" marR="0" lvl="0" indent="-328613" algn="l" defTabSz="8778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33"/>
              </a:buClr>
              <a:buSzTx/>
              <a:buFontTx/>
              <a:buNone/>
              <a:tabLst/>
              <a:defRPr/>
            </a:pPr>
            <a:endParaRPr kumimoji="0" lang="fi-FI" sz="1600" b="0" i="0" u="none" strike="noStrike" kern="0" cap="none" spc="0" normalizeH="0" baseline="0" noProof="0" dirty="0" smtClean="0">
              <a:ln>
                <a:noFill/>
              </a:ln>
              <a:solidFill>
                <a:srgbClr val="16059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8613" marR="0" lvl="0" indent="-328613" algn="l" defTabSz="8778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33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Hyvä kartta</a:t>
            </a:r>
            <a:r>
              <a:rPr kumimoji="0" lang="fi-FI" sz="1600" b="0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auttaa kokonaisuuden hahmottamisessa ja reitinvalinnoissa</a:t>
            </a:r>
            <a:endParaRPr kumimoji="0" lang="fi-FI" sz="1600" b="0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96551"/>
            <a:ext cx="3312368" cy="400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yöristetty suorakulmio 43"/>
          <p:cNvSpPr/>
          <p:nvPr/>
        </p:nvSpPr>
        <p:spPr>
          <a:xfrm>
            <a:off x="3131840" y="1275606"/>
            <a:ext cx="2520280" cy="432048"/>
          </a:xfrm>
          <a:prstGeom prst="roundRect">
            <a:avLst/>
          </a:prstGeom>
          <a:solidFill>
            <a:srgbClr val="CCECFF">
              <a:alpha val="9804"/>
            </a:srgbClr>
          </a:solidFill>
          <a:ln w="3175">
            <a:solidFill>
              <a:srgbClr val="3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600"/>
              </a:solidFill>
            </a:endParaRPr>
          </a:p>
        </p:txBody>
      </p:sp>
      <p:sp>
        <p:nvSpPr>
          <p:cNvPr id="48" name="Ellipsi 47"/>
          <p:cNvSpPr/>
          <p:nvPr/>
        </p:nvSpPr>
        <p:spPr>
          <a:xfrm>
            <a:off x="2195736" y="1059582"/>
            <a:ext cx="4392488" cy="2304256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Pyöristetty suorakulmio 42"/>
          <p:cNvSpPr/>
          <p:nvPr/>
        </p:nvSpPr>
        <p:spPr>
          <a:xfrm>
            <a:off x="2411760" y="1707654"/>
            <a:ext cx="2016224" cy="504056"/>
          </a:xfrm>
          <a:prstGeom prst="roundRect">
            <a:avLst/>
          </a:prstGeom>
          <a:solidFill>
            <a:srgbClr val="CCECFF">
              <a:alpha val="9804"/>
            </a:srgbClr>
          </a:solidFill>
          <a:ln w="3175">
            <a:solidFill>
              <a:srgbClr val="3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7" name="Pyöristetty suorakulmio 36"/>
          <p:cNvSpPr/>
          <p:nvPr/>
        </p:nvSpPr>
        <p:spPr>
          <a:xfrm>
            <a:off x="4427984" y="1707654"/>
            <a:ext cx="1944216" cy="504056"/>
          </a:xfrm>
          <a:prstGeom prst="roundRect">
            <a:avLst/>
          </a:prstGeom>
          <a:solidFill>
            <a:srgbClr val="CCECFF">
              <a:alpha val="9804"/>
            </a:srgbClr>
          </a:solidFill>
          <a:ln w="3175">
            <a:solidFill>
              <a:srgbClr val="3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Pyöristetty suorakulmio 17"/>
          <p:cNvSpPr/>
          <p:nvPr/>
        </p:nvSpPr>
        <p:spPr>
          <a:xfrm>
            <a:off x="179512" y="4389952"/>
            <a:ext cx="8712968" cy="413238"/>
          </a:xfrm>
          <a:prstGeom prst="roundRect">
            <a:avLst/>
          </a:prstGeom>
          <a:solidFill>
            <a:srgbClr val="99FF66">
              <a:alpha val="14902"/>
            </a:srgb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Pyöristetty suorakulmio 41"/>
          <p:cNvSpPr/>
          <p:nvPr/>
        </p:nvSpPr>
        <p:spPr>
          <a:xfrm>
            <a:off x="6804248" y="3147814"/>
            <a:ext cx="2160240" cy="1152128"/>
          </a:xfrm>
          <a:prstGeom prst="roundRect">
            <a:avLst/>
          </a:prstGeom>
          <a:solidFill>
            <a:srgbClr val="CCECFF">
              <a:alpha val="9804"/>
            </a:srgbClr>
          </a:solidFill>
          <a:ln>
            <a:solidFill>
              <a:srgbClr val="3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Pyöristetty suorakulmio 31"/>
          <p:cNvSpPr/>
          <p:nvPr/>
        </p:nvSpPr>
        <p:spPr>
          <a:xfrm>
            <a:off x="179512" y="2499742"/>
            <a:ext cx="1800200" cy="792088"/>
          </a:xfrm>
          <a:prstGeom prst="roundRect">
            <a:avLst/>
          </a:prstGeom>
          <a:solidFill>
            <a:srgbClr val="CCECFF">
              <a:alpha val="9804"/>
            </a:srgbClr>
          </a:solidFill>
          <a:ln>
            <a:solidFill>
              <a:srgbClr val="3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Pyöristetty suorakulmio 34"/>
          <p:cNvSpPr/>
          <p:nvPr/>
        </p:nvSpPr>
        <p:spPr>
          <a:xfrm>
            <a:off x="179512" y="663538"/>
            <a:ext cx="1800200" cy="769337"/>
          </a:xfrm>
          <a:prstGeom prst="roundRect">
            <a:avLst/>
          </a:prstGeom>
          <a:solidFill>
            <a:srgbClr val="CCECFF">
              <a:alpha val="9804"/>
            </a:srgbClr>
          </a:solidFill>
          <a:ln>
            <a:solidFill>
              <a:srgbClr val="3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Pyöristetty suorakulmio 32"/>
          <p:cNvSpPr/>
          <p:nvPr/>
        </p:nvSpPr>
        <p:spPr>
          <a:xfrm>
            <a:off x="179512" y="1527634"/>
            <a:ext cx="1800200" cy="900100"/>
          </a:xfrm>
          <a:prstGeom prst="roundRect">
            <a:avLst/>
          </a:prstGeom>
          <a:solidFill>
            <a:srgbClr val="CCECFF">
              <a:alpha val="9804"/>
            </a:srgbClr>
          </a:solidFill>
          <a:ln>
            <a:solidFill>
              <a:srgbClr val="3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Pyöristetty suorakulmio 48"/>
          <p:cNvSpPr/>
          <p:nvPr/>
        </p:nvSpPr>
        <p:spPr>
          <a:xfrm>
            <a:off x="179512" y="3363838"/>
            <a:ext cx="1800200" cy="846094"/>
          </a:xfrm>
          <a:prstGeom prst="roundRect">
            <a:avLst/>
          </a:prstGeom>
          <a:solidFill>
            <a:srgbClr val="CCECFF">
              <a:alpha val="9804"/>
            </a:srgbClr>
          </a:solidFill>
          <a:ln>
            <a:solidFill>
              <a:srgbClr val="3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kehys 3"/>
          <p:cNvSpPr txBox="1"/>
          <p:nvPr/>
        </p:nvSpPr>
        <p:spPr>
          <a:xfrm>
            <a:off x="3131840" y="134761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 smtClean="0">
                <a:solidFill>
                  <a:srgbClr val="000099"/>
                </a:solidFill>
                <a:latin typeface="Gill Sans MT" pitchFamily="34" charset="0"/>
              </a:rPr>
              <a:t>OPETUKSEN SISÄLLÖT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323529" y="3363838"/>
            <a:ext cx="11560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>
                <a:solidFill>
                  <a:srgbClr val="00CC00"/>
                </a:solidFill>
              </a:rPr>
              <a:t>A</a:t>
            </a:r>
          </a:p>
          <a:p>
            <a:r>
              <a:rPr lang="fi-FI" sz="1400" b="1" dirty="0" smtClean="0">
                <a:solidFill>
                  <a:srgbClr val="00CC00"/>
                </a:solidFill>
              </a:rPr>
              <a:t>Henkilöstön </a:t>
            </a:r>
          </a:p>
          <a:p>
            <a:r>
              <a:rPr lang="fi-FI" sz="1400" b="1" dirty="0" smtClean="0">
                <a:solidFill>
                  <a:srgbClr val="00CC00"/>
                </a:solidFill>
              </a:rPr>
              <a:t>hyvinvointi</a:t>
            </a:r>
            <a:endParaRPr lang="fi-FI" sz="1400" b="1" dirty="0">
              <a:solidFill>
                <a:srgbClr val="00CC00"/>
              </a:solidFill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251520" y="2571750"/>
            <a:ext cx="1285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solidFill>
                  <a:srgbClr val="00CC00"/>
                </a:solidFill>
              </a:rPr>
              <a:t>B</a:t>
            </a:r>
          </a:p>
          <a:p>
            <a:r>
              <a:rPr lang="fi-FI" sz="1400" b="1" dirty="0" smtClean="0">
                <a:solidFill>
                  <a:srgbClr val="00CC00"/>
                </a:solidFill>
              </a:rPr>
              <a:t>Työ- ja toimintatavat</a:t>
            </a:r>
          </a:p>
        </p:txBody>
      </p:sp>
      <p:sp>
        <p:nvSpPr>
          <p:cNvPr id="7" name="Tekstikehys 6"/>
          <p:cNvSpPr txBox="1"/>
          <p:nvPr/>
        </p:nvSpPr>
        <p:spPr>
          <a:xfrm>
            <a:off x="251520" y="1491630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solidFill>
                  <a:srgbClr val="00CC00"/>
                </a:solidFill>
              </a:rPr>
              <a:t>C</a:t>
            </a:r>
          </a:p>
          <a:p>
            <a:r>
              <a:rPr lang="fi-FI" sz="1400" b="1" dirty="0" smtClean="0">
                <a:solidFill>
                  <a:srgbClr val="00CC00"/>
                </a:solidFill>
              </a:rPr>
              <a:t>Psyykkinen ja</a:t>
            </a:r>
            <a:br>
              <a:rPr lang="fi-FI" sz="1400" b="1" dirty="0" smtClean="0">
                <a:solidFill>
                  <a:srgbClr val="00CC00"/>
                </a:solidFill>
              </a:rPr>
            </a:br>
            <a:r>
              <a:rPr lang="fi-FI" sz="1400" b="1" dirty="0" smtClean="0">
                <a:solidFill>
                  <a:srgbClr val="00CC00"/>
                </a:solidFill>
              </a:rPr>
              <a:t>sosiaalinen</a:t>
            </a:r>
          </a:p>
          <a:p>
            <a:r>
              <a:rPr lang="fi-FI" sz="1400" b="1" dirty="0" smtClean="0">
                <a:solidFill>
                  <a:srgbClr val="00CC00"/>
                </a:solidFill>
              </a:rPr>
              <a:t>oppimisympäristö</a:t>
            </a:r>
          </a:p>
        </p:txBody>
      </p:sp>
      <p:sp>
        <p:nvSpPr>
          <p:cNvPr id="70" name="Tekstikehys 69"/>
          <p:cNvSpPr txBox="1"/>
          <p:nvPr/>
        </p:nvSpPr>
        <p:spPr>
          <a:xfrm>
            <a:off x="0" y="48665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i="1" dirty="0" smtClean="0"/>
              <a:t>Pohja-aineisto:</a:t>
            </a:r>
            <a:r>
              <a:rPr lang="fi-FI" sz="1200" i="1" dirty="0" smtClean="0"/>
              <a:t> Hyvinvoiva koulu –hankkeen malli  </a:t>
            </a:r>
            <a:r>
              <a:rPr lang="fi-FI" sz="1200" b="1" i="1" dirty="0" smtClean="0"/>
              <a:t>Soveltaminen  ammatillisen koulutuksen  käytäntöihin</a:t>
            </a:r>
            <a:r>
              <a:rPr lang="fi-FI" sz="1200" i="1" dirty="0" smtClean="0"/>
              <a:t>:  THL  &amp; </a:t>
            </a:r>
            <a:r>
              <a:rPr lang="fi-FI" sz="1200" b="1" i="1" dirty="0" smtClean="0"/>
              <a:t>SAKU ry </a:t>
            </a:r>
            <a:endParaRPr lang="fi-FI" sz="1200" b="1" i="1" dirty="0"/>
          </a:p>
        </p:txBody>
      </p:sp>
      <p:sp>
        <p:nvSpPr>
          <p:cNvPr id="31" name="Tekstikehys 30"/>
          <p:cNvSpPr txBox="1"/>
          <p:nvPr/>
        </p:nvSpPr>
        <p:spPr>
          <a:xfrm>
            <a:off x="251520" y="676791"/>
            <a:ext cx="15696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>
                <a:solidFill>
                  <a:srgbClr val="00CC00"/>
                </a:solidFill>
              </a:rPr>
              <a:t>D</a:t>
            </a:r>
          </a:p>
          <a:p>
            <a:r>
              <a:rPr lang="fi-FI" sz="1400" b="1" dirty="0" smtClean="0">
                <a:solidFill>
                  <a:srgbClr val="00CC00"/>
                </a:solidFill>
              </a:rPr>
              <a:t>Fyysinen </a:t>
            </a:r>
            <a:br>
              <a:rPr lang="fi-FI" sz="1400" b="1" dirty="0" smtClean="0">
                <a:solidFill>
                  <a:srgbClr val="00CC00"/>
                </a:solidFill>
              </a:rPr>
            </a:br>
            <a:r>
              <a:rPr lang="fi-FI" sz="1400" b="1" dirty="0" smtClean="0">
                <a:solidFill>
                  <a:srgbClr val="00CC00"/>
                </a:solidFill>
              </a:rPr>
              <a:t>oppimisympäristö</a:t>
            </a:r>
          </a:p>
        </p:txBody>
      </p:sp>
      <p:sp>
        <p:nvSpPr>
          <p:cNvPr id="39" name="Tekstikehys 38"/>
          <p:cNvSpPr txBox="1"/>
          <p:nvPr/>
        </p:nvSpPr>
        <p:spPr>
          <a:xfrm>
            <a:off x="6948264" y="3219822"/>
            <a:ext cx="19442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solidFill>
                  <a:srgbClr val="00CC00"/>
                </a:solidFill>
              </a:rPr>
              <a:t>E</a:t>
            </a:r>
          </a:p>
          <a:p>
            <a:r>
              <a:rPr lang="fi-FI" sz="1400" b="1" dirty="0" smtClean="0">
                <a:solidFill>
                  <a:srgbClr val="00CC00"/>
                </a:solidFill>
              </a:rPr>
              <a:t>Opiskelijapalvelut</a:t>
            </a:r>
          </a:p>
          <a:p>
            <a:pPr>
              <a:buFont typeface="Wingdings"/>
              <a:buChar char="Ø"/>
            </a:pPr>
            <a:r>
              <a:rPr lang="fi-FI" sz="1200" b="1" dirty="0" smtClean="0">
                <a:solidFill>
                  <a:srgbClr val="00CC00"/>
                </a:solidFill>
              </a:rPr>
              <a:t> ohjaus ja huolto</a:t>
            </a:r>
          </a:p>
          <a:p>
            <a:pPr>
              <a:buFont typeface="Wingdings"/>
              <a:buChar char="Ø"/>
            </a:pPr>
            <a:r>
              <a:rPr lang="fi-FI" sz="1200" b="1" dirty="0" smtClean="0">
                <a:solidFill>
                  <a:srgbClr val="00CC00"/>
                </a:solidFill>
              </a:rPr>
              <a:t> ruokailu ja asuminen</a:t>
            </a:r>
          </a:p>
        </p:txBody>
      </p:sp>
      <p:sp>
        <p:nvSpPr>
          <p:cNvPr id="40" name="Pyöristetty suorakulmio 39"/>
          <p:cNvSpPr/>
          <p:nvPr/>
        </p:nvSpPr>
        <p:spPr>
          <a:xfrm>
            <a:off x="6804248" y="1779662"/>
            <a:ext cx="2160240" cy="1260140"/>
          </a:xfrm>
          <a:prstGeom prst="roundRect">
            <a:avLst/>
          </a:prstGeom>
          <a:solidFill>
            <a:srgbClr val="CCECFF">
              <a:alpha val="9804"/>
            </a:srgbClr>
          </a:solidFill>
          <a:ln>
            <a:solidFill>
              <a:srgbClr val="3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Tekstikehys 40"/>
          <p:cNvSpPr txBox="1"/>
          <p:nvPr/>
        </p:nvSpPr>
        <p:spPr>
          <a:xfrm>
            <a:off x="6948264" y="1851671"/>
            <a:ext cx="20162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solidFill>
                  <a:srgbClr val="00CC00"/>
                </a:solidFill>
              </a:rPr>
              <a:t>F</a:t>
            </a:r>
          </a:p>
          <a:p>
            <a:r>
              <a:rPr lang="fi-FI" sz="1400" b="1" dirty="0" smtClean="0">
                <a:solidFill>
                  <a:srgbClr val="00CC00"/>
                </a:solidFill>
              </a:rPr>
              <a:t>Koulun ja </a:t>
            </a:r>
          </a:p>
          <a:p>
            <a:r>
              <a:rPr lang="fi-FI" sz="1400" b="1" dirty="0" smtClean="0">
                <a:solidFill>
                  <a:srgbClr val="00CC00"/>
                </a:solidFill>
              </a:rPr>
              <a:t>opiskelijan lähipiirin kanssa tehtävä yhteistyö</a:t>
            </a:r>
          </a:p>
        </p:txBody>
      </p:sp>
      <p:sp>
        <p:nvSpPr>
          <p:cNvPr id="47" name="Tekstikehys 46"/>
          <p:cNvSpPr txBox="1"/>
          <p:nvPr/>
        </p:nvSpPr>
        <p:spPr>
          <a:xfrm>
            <a:off x="2627784" y="235572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 smtClean="0">
                <a:solidFill>
                  <a:srgbClr val="0033CC"/>
                </a:solidFill>
                <a:latin typeface="Gill Sans MT" pitchFamily="34" charset="0"/>
              </a:rPr>
              <a:t>Hyvinvoiva</a:t>
            </a:r>
            <a:br>
              <a:rPr lang="fi-FI" sz="2000" b="1" dirty="0" smtClean="0">
                <a:solidFill>
                  <a:srgbClr val="0033CC"/>
                </a:solidFill>
                <a:latin typeface="Gill Sans MT" pitchFamily="34" charset="0"/>
              </a:rPr>
            </a:br>
            <a:r>
              <a:rPr lang="fi-FI" sz="2000" b="1" dirty="0" smtClean="0">
                <a:solidFill>
                  <a:srgbClr val="0033CC"/>
                </a:solidFill>
                <a:latin typeface="Gill Sans MT" pitchFamily="34" charset="0"/>
              </a:rPr>
              <a:t>oppimisympäristö</a:t>
            </a:r>
          </a:p>
        </p:txBody>
      </p:sp>
      <p:sp>
        <p:nvSpPr>
          <p:cNvPr id="50" name="Tekstikehys 49"/>
          <p:cNvSpPr txBox="1"/>
          <p:nvPr/>
        </p:nvSpPr>
        <p:spPr>
          <a:xfrm>
            <a:off x="2483768" y="1707654"/>
            <a:ext cx="1944216" cy="523220"/>
          </a:xfrm>
          <a:prstGeom prst="rect">
            <a:avLst/>
          </a:prstGeom>
          <a:noFill/>
          <a:ln w="15875">
            <a:noFill/>
          </a:ln>
        </p:spPr>
        <p:txBody>
          <a:bodyPr vert="horz" wrap="square" rtlCol="0" anchor="b" anchorCtr="0">
            <a:spAutoFit/>
          </a:bodyPr>
          <a:lstStyle/>
          <a:p>
            <a:pPr algn="ctr"/>
            <a:r>
              <a:rPr lang="fi-FI" sz="1400" b="1" dirty="0" smtClean="0">
                <a:solidFill>
                  <a:srgbClr val="000099"/>
                </a:solidFill>
                <a:latin typeface="Gill Sans MT" pitchFamily="34" charset="0"/>
              </a:rPr>
              <a:t>OPETUKSEN </a:t>
            </a:r>
          </a:p>
          <a:p>
            <a:r>
              <a:rPr lang="fi-FI" sz="1400" b="1" dirty="0" smtClean="0">
                <a:solidFill>
                  <a:srgbClr val="000099"/>
                </a:solidFill>
                <a:latin typeface="Gill Sans MT" pitchFamily="34" charset="0"/>
              </a:rPr>
              <a:t>TOTEUTTAMINEN</a:t>
            </a:r>
            <a:endParaRPr lang="fi-FI" sz="1400" b="1" dirty="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53" name="Tekstikehys 52"/>
          <p:cNvSpPr txBox="1"/>
          <p:nvPr/>
        </p:nvSpPr>
        <p:spPr>
          <a:xfrm>
            <a:off x="4572000" y="1707654"/>
            <a:ext cx="1656184" cy="523220"/>
          </a:xfrm>
          <a:prstGeom prst="rect">
            <a:avLst/>
          </a:prstGeom>
          <a:noFill/>
          <a:ln w="15875">
            <a:noFill/>
          </a:ln>
        </p:spPr>
        <p:txBody>
          <a:bodyPr vert="horz" wrap="square" rtlCol="0" anchor="b" anchorCtr="0">
            <a:spAutoFit/>
          </a:bodyPr>
          <a:lstStyle/>
          <a:p>
            <a:pPr algn="ctr"/>
            <a:r>
              <a:rPr lang="fi-FI" sz="1400" b="1" dirty="0" smtClean="0">
                <a:solidFill>
                  <a:srgbClr val="000099"/>
                </a:solidFill>
                <a:latin typeface="Gill Sans MT" pitchFamily="34" charset="0"/>
              </a:rPr>
              <a:t>OPISKELUN TUKI</a:t>
            </a:r>
            <a:endParaRPr lang="fi-FI" sz="1400" b="1" dirty="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28" name="Tekstikehys 27"/>
          <p:cNvSpPr txBox="1"/>
          <p:nvPr/>
        </p:nvSpPr>
        <p:spPr>
          <a:xfrm>
            <a:off x="251520" y="4443958"/>
            <a:ext cx="8718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rPr>
              <a:t>ARVOT JA TOIMINTAKULTTUURI</a:t>
            </a:r>
          </a:p>
        </p:txBody>
      </p:sp>
      <p:sp>
        <p:nvSpPr>
          <p:cNvPr id="30" name="Pyöristetty suorakulmio 29"/>
          <p:cNvSpPr/>
          <p:nvPr/>
        </p:nvSpPr>
        <p:spPr>
          <a:xfrm>
            <a:off x="6804248" y="699542"/>
            <a:ext cx="2216858" cy="1008112"/>
          </a:xfrm>
          <a:prstGeom prst="roundRect">
            <a:avLst/>
          </a:prstGeom>
          <a:solidFill>
            <a:srgbClr val="CCECFF">
              <a:alpha val="9804"/>
            </a:srgbClr>
          </a:solidFill>
          <a:ln>
            <a:solidFill>
              <a:srgbClr val="3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Tekstikehys 35"/>
          <p:cNvSpPr txBox="1"/>
          <p:nvPr/>
        </p:nvSpPr>
        <p:spPr>
          <a:xfrm>
            <a:off x="6948264" y="771550"/>
            <a:ext cx="1714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solidFill>
                  <a:srgbClr val="00CC00"/>
                </a:solidFill>
              </a:rPr>
              <a:t>G</a:t>
            </a:r>
          </a:p>
          <a:p>
            <a:r>
              <a:rPr lang="fi-FI" sz="1400" b="1" dirty="0" smtClean="0">
                <a:solidFill>
                  <a:srgbClr val="00CC00"/>
                </a:solidFill>
              </a:rPr>
              <a:t>Yhteistyö </a:t>
            </a:r>
          </a:p>
          <a:p>
            <a:r>
              <a:rPr lang="fi-FI" sz="1400" b="1" dirty="0" smtClean="0">
                <a:solidFill>
                  <a:srgbClr val="00CC00"/>
                </a:solidFill>
              </a:rPr>
              <a:t>ympäröivien</a:t>
            </a:r>
          </a:p>
          <a:p>
            <a:r>
              <a:rPr lang="fi-FI" sz="1400" b="1" dirty="0" smtClean="0">
                <a:solidFill>
                  <a:srgbClr val="00CC00"/>
                </a:solidFill>
              </a:rPr>
              <a:t>Yhteisöjen kanssa</a:t>
            </a:r>
          </a:p>
        </p:txBody>
      </p:sp>
      <p:sp>
        <p:nvSpPr>
          <p:cNvPr id="45" name="Tekstikehys 44"/>
          <p:cNvSpPr txBox="1"/>
          <p:nvPr/>
        </p:nvSpPr>
        <p:spPr>
          <a:xfrm>
            <a:off x="3419872" y="3579862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 smtClean="0">
                <a:solidFill>
                  <a:srgbClr val="00CC00"/>
                </a:solidFill>
              </a:rPr>
              <a:t>JOHTAMINEN</a:t>
            </a:r>
          </a:p>
          <a:p>
            <a:pPr algn="ctr"/>
            <a:r>
              <a:rPr lang="fi-FI" sz="1400" b="1" dirty="0" smtClean="0">
                <a:solidFill>
                  <a:srgbClr val="00CC00"/>
                </a:solidFill>
              </a:rPr>
              <a:t>Opetussuunnitelmat</a:t>
            </a:r>
          </a:p>
          <a:p>
            <a:pPr algn="ctr"/>
            <a:r>
              <a:rPr lang="fi-FI" sz="1400" b="1" dirty="0" smtClean="0">
                <a:solidFill>
                  <a:srgbClr val="00CC00"/>
                </a:solidFill>
              </a:rPr>
              <a:t>Resurssit ja organisointi</a:t>
            </a:r>
          </a:p>
        </p:txBody>
      </p:sp>
      <p:sp>
        <p:nvSpPr>
          <p:cNvPr id="51" name="Pyöristetty suorakulmio 50"/>
          <p:cNvSpPr/>
          <p:nvPr/>
        </p:nvSpPr>
        <p:spPr>
          <a:xfrm>
            <a:off x="2267744" y="123478"/>
            <a:ext cx="4320480" cy="792088"/>
          </a:xfrm>
          <a:prstGeom prst="roundRect">
            <a:avLst/>
          </a:prstGeom>
          <a:solidFill>
            <a:srgbClr val="CCECFF">
              <a:alpha val="9804"/>
            </a:srgbClr>
          </a:solidFill>
          <a:ln>
            <a:solidFill>
              <a:srgbClr val="3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Tekstikehys 51"/>
          <p:cNvSpPr txBox="1"/>
          <p:nvPr/>
        </p:nvSpPr>
        <p:spPr>
          <a:xfrm>
            <a:off x="2411760" y="123478"/>
            <a:ext cx="36122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solidFill>
                  <a:srgbClr val="00CC00"/>
                </a:solidFill>
              </a:rPr>
              <a:t>H</a:t>
            </a:r>
          </a:p>
          <a:p>
            <a:r>
              <a:rPr lang="fi-FI" sz="1400" b="1" dirty="0" smtClean="0">
                <a:solidFill>
                  <a:srgbClr val="00CC00"/>
                </a:solidFill>
              </a:rPr>
              <a:t>Työ- ja toimintakyky</a:t>
            </a:r>
            <a:br>
              <a:rPr lang="fi-FI" sz="1400" b="1" dirty="0" smtClean="0">
                <a:solidFill>
                  <a:srgbClr val="00CC00"/>
                </a:solidFill>
              </a:rPr>
            </a:br>
            <a:r>
              <a:rPr lang="fi-FI" sz="1400" b="1" dirty="0" smtClean="0">
                <a:solidFill>
                  <a:srgbClr val="00CC00"/>
                </a:solidFill>
              </a:rPr>
              <a:t>Elinikäisen oppimisen avaintaidot</a:t>
            </a:r>
          </a:p>
        </p:txBody>
      </p:sp>
      <p:sp>
        <p:nvSpPr>
          <p:cNvPr id="84" name="Oikea aaltosulje 83"/>
          <p:cNvSpPr/>
          <p:nvPr/>
        </p:nvSpPr>
        <p:spPr>
          <a:xfrm>
            <a:off x="1979712" y="717544"/>
            <a:ext cx="432048" cy="3240360"/>
          </a:xfrm>
          <a:prstGeom prst="rightBrace">
            <a:avLst>
              <a:gd name="adj1" fmla="val 8333"/>
              <a:gd name="adj2" fmla="val 40677"/>
            </a:avLst>
          </a:prstGeom>
          <a:ln w="12700">
            <a:solidFill>
              <a:srgbClr val="309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7" name="Vasen aaltosulje 86"/>
          <p:cNvSpPr/>
          <p:nvPr/>
        </p:nvSpPr>
        <p:spPr>
          <a:xfrm>
            <a:off x="6372200" y="825556"/>
            <a:ext cx="432048" cy="2754306"/>
          </a:xfrm>
          <a:prstGeom prst="leftBrace">
            <a:avLst>
              <a:gd name="adj1" fmla="val 8333"/>
              <a:gd name="adj2" fmla="val 42404"/>
            </a:avLst>
          </a:prstGeom>
          <a:ln w="12700">
            <a:solidFill>
              <a:srgbClr val="309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5" name="Oikea aaltosulje 114"/>
          <p:cNvSpPr/>
          <p:nvPr/>
        </p:nvSpPr>
        <p:spPr>
          <a:xfrm rot="5400000">
            <a:off x="4211960" y="-956642"/>
            <a:ext cx="360040" cy="4104456"/>
          </a:xfrm>
          <a:prstGeom prst="rightBrace">
            <a:avLst>
              <a:gd name="adj1" fmla="val 8333"/>
              <a:gd name="adj2" fmla="val 49631"/>
            </a:avLst>
          </a:prstGeom>
          <a:ln w="12700">
            <a:solidFill>
              <a:srgbClr val="309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6" name="Ylänuoli 115"/>
          <p:cNvSpPr/>
          <p:nvPr/>
        </p:nvSpPr>
        <p:spPr>
          <a:xfrm>
            <a:off x="2339752" y="3363838"/>
            <a:ext cx="4320480" cy="1026114"/>
          </a:xfrm>
          <a:prstGeom prst="upArrow">
            <a:avLst/>
          </a:prstGeom>
          <a:noFill/>
          <a:ln w="19050">
            <a:solidFill>
              <a:srgbClr val="3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4" name="Kuva 33" descr="vipuvoimaaEU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95486"/>
            <a:ext cx="842511" cy="284940"/>
          </a:xfrm>
          <a:prstGeom prst="rect">
            <a:avLst/>
          </a:prstGeom>
        </p:spPr>
      </p:pic>
      <p:pic>
        <p:nvPicPr>
          <p:cNvPr id="38" name="Kuva 37" descr="esr-lippujateks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195486"/>
            <a:ext cx="653957" cy="318486"/>
          </a:xfrm>
          <a:prstGeom prst="rect">
            <a:avLst/>
          </a:prstGeom>
        </p:spPr>
      </p:pic>
      <p:pic>
        <p:nvPicPr>
          <p:cNvPr id="46" name="Kuva 45" descr="oph_logo_fi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0432" y="123478"/>
            <a:ext cx="504055" cy="306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2" grpId="0" animBg="1"/>
      <p:bldP spid="35" grpId="0" animBg="1"/>
      <p:bldP spid="33" grpId="0" animBg="1"/>
      <p:bldP spid="49" grpId="0" animBg="1"/>
      <p:bldP spid="5" grpId="0"/>
      <p:bldP spid="6" grpId="0"/>
      <p:bldP spid="7" grpId="0"/>
      <p:bldP spid="31" grpId="0"/>
      <p:bldP spid="39" grpId="0"/>
      <p:bldP spid="40" grpId="0" animBg="1"/>
      <p:bldP spid="41" grpId="0"/>
      <p:bldP spid="30" grpId="0" animBg="1"/>
      <p:bldP spid="36" grpId="0"/>
      <p:bldP spid="51" grpId="0" animBg="1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563888" y="267494"/>
            <a:ext cx="547260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782" tIns="43891" rIns="87782" bIns="43891" numCol="1" anchor="ctr" anchorCtr="0" compatLnSpc="1">
            <a:prstTxWarp prst="textNoShape">
              <a:avLst/>
            </a:prstTxWarp>
          </a:bodyPr>
          <a:lstStyle/>
          <a:p>
            <a:pPr marL="328613" marR="0" lvl="0" indent="-328613" algn="l" defTabSz="8778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33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lang="fi-FI" sz="1600" kern="0" dirty="0" smtClean="0">
                <a:solidFill>
                  <a:srgbClr val="006600"/>
                </a:solidFill>
                <a:latin typeface="+mn-lt"/>
                <a:cs typeface="+mn-cs"/>
              </a:rPr>
              <a:t>Arvioinnin, suunnittelun ja kehittämisen väline</a:t>
            </a:r>
            <a:br>
              <a:rPr lang="fi-FI" sz="1600" kern="0" dirty="0" smtClean="0">
                <a:solidFill>
                  <a:srgbClr val="006600"/>
                </a:solidFill>
                <a:latin typeface="+mn-lt"/>
                <a:cs typeface="+mn-cs"/>
              </a:rPr>
            </a:br>
            <a:r>
              <a:rPr lang="fi-FI" sz="1200" kern="0" dirty="0" smtClean="0">
                <a:solidFill>
                  <a:srgbClr val="006600"/>
                </a:solidFill>
                <a:latin typeface="+mn-lt"/>
                <a:cs typeface="+mn-cs"/>
              </a:rPr>
              <a:t>&gt; hyväksytty myös </a:t>
            </a:r>
            <a:r>
              <a:rPr lang="fi-FI" sz="1200" kern="0" dirty="0" err="1" smtClean="0">
                <a:solidFill>
                  <a:srgbClr val="006600"/>
                </a:solidFill>
                <a:latin typeface="+mn-lt"/>
                <a:cs typeface="+mn-cs"/>
              </a:rPr>
              <a:t>keke-sertifikaatin</a:t>
            </a:r>
            <a:r>
              <a:rPr lang="fi-FI" sz="1200" kern="0" dirty="0" smtClean="0">
                <a:solidFill>
                  <a:srgbClr val="006600"/>
                </a:solidFill>
                <a:latin typeface="+mn-lt"/>
                <a:cs typeface="+mn-cs"/>
              </a:rPr>
              <a:t> arviointiin (</a:t>
            </a:r>
            <a:r>
              <a:rPr lang="fi-FI" sz="1200" kern="0" dirty="0" err="1" smtClean="0">
                <a:solidFill>
                  <a:srgbClr val="006600"/>
                </a:solidFill>
                <a:latin typeface="+mn-lt"/>
                <a:cs typeface="+mn-cs"/>
              </a:rPr>
              <a:t>OKKA-säätiö</a:t>
            </a:r>
            <a:r>
              <a:rPr lang="fi-FI" sz="1200" kern="0" dirty="0" smtClean="0">
                <a:solidFill>
                  <a:srgbClr val="006600"/>
                </a:solidFill>
                <a:latin typeface="+mn-lt"/>
                <a:cs typeface="+mn-cs"/>
              </a:rPr>
              <a:t>)</a:t>
            </a:r>
          </a:p>
          <a:p>
            <a:pPr marL="328613" marR="0" lvl="0" indent="-328613" algn="l" defTabSz="8778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33"/>
              </a:buClr>
              <a:buSzTx/>
              <a:tabLst/>
              <a:defRPr/>
            </a:pPr>
            <a:endParaRPr lang="fi-FI" sz="1200" kern="0" dirty="0" smtClean="0">
              <a:solidFill>
                <a:srgbClr val="006600"/>
              </a:solidFill>
              <a:latin typeface="+mn-lt"/>
              <a:cs typeface="+mn-cs"/>
            </a:endParaRPr>
          </a:p>
          <a:p>
            <a:pPr marL="328613" marR="0" lvl="0" indent="-328613" algn="l" defTabSz="8778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33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lang="fi-FI" sz="1600" kern="0" noProof="0" dirty="0" smtClean="0">
                <a:solidFill>
                  <a:srgbClr val="006600"/>
                </a:solidFill>
                <a:latin typeface="+mn-lt"/>
                <a:cs typeface="+mn-cs"/>
              </a:rPr>
              <a:t>Mallin </a:t>
            </a:r>
            <a:r>
              <a:rPr lang="fi-FI" sz="1600" kern="0" dirty="0" smtClean="0">
                <a:solidFill>
                  <a:srgbClr val="006600"/>
                </a:solidFill>
                <a:latin typeface="+mn-lt"/>
                <a:cs typeface="+mn-cs"/>
              </a:rPr>
              <a:t>jokaisesta osa-alueesta pohjaesitykset:</a:t>
            </a:r>
            <a:br>
              <a:rPr lang="fi-FI" sz="1600" kern="0" dirty="0" smtClean="0">
                <a:solidFill>
                  <a:srgbClr val="006600"/>
                </a:solidFill>
                <a:latin typeface="+mn-lt"/>
                <a:cs typeface="+mn-cs"/>
              </a:rPr>
            </a:br>
            <a:r>
              <a:rPr lang="fi-FI" sz="1200" kern="0" dirty="0" smtClean="0">
                <a:solidFill>
                  <a:srgbClr val="006600"/>
                </a:solidFill>
                <a:latin typeface="+mn-lt"/>
                <a:cs typeface="+mn-cs"/>
              </a:rPr>
              <a:t>&gt; määritelmistä</a:t>
            </a:r>
            <a:br>
              <a:rPr lang="fi-FI" sz="1200" kern="0" dirty="0" smtClean="0">
                <a:solidFill>
                  <a:srgbClr val="006600"/>
                </a:solidFill>
                <a:latin typeface="+mn-lt"/>
                <a:cs typeface="+mn-cs"/>
              </a:rPr>
            </a:br>
            <a:r>
              <a:rPr lang="fi-FI" sz="1200" kern="0" dirty="0" smtClean="0">
                <a:solidFill>
                  <a:srgbClr val="006600"/>
                </a:solidFill>
                <a:latin typeface="+mn-lt"/>
                <a:cs typeface="+mn-cs"/>
              </a:rPr>
              <a:t>&gt; osoittimista</a:t>
            </a:r>
          </a:p>
          <a:p>
            <a:pPr marL="328613" marR="0" lvl="0" indent="-328613" algn="l" defTabSz="8778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33"/>
              </a:buClr>
              <a:buSzTx/>
              <a:tabLst/>
              <a:defRPr/>
            </a:pPr>
            <a:endParaRPr lang="fi-FI" sz="1200" kern="0" dirty="0" smtClean="0">
              <a:solidFill>
                <a:srgbClr val="006600"/>
              </a:solidFill>
              <a:latin typeface="+mn-lt"/>
              <a:cs typeface="+mn-cs"/>
            </a:endParaRPr>
          </a:p>
          <a:p>
            <a:pPr marL="328613" marR="0" lvl="0" indent="-328613" algn="l" defTabSz="8778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33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Muokattavissa omaan käyttöön sopivaksi</a:t>
            </a:r>
          </a:p>
          <a:p>
            <a:pPr marL="328613" marR="0" lvl="0" indent="-328613" algn="l" defTabSz="8778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33"/>
              </a:buClr>
              <a:buSzTx/>
              <a:tabLst/>
              <a:defRPr/>
            </a:pPr>
            <a:endParaRPr kumimoji="0" lang="fi-FI" sz="16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8613" marR="0" lvl="0" indent="-328613" algn="l" defTabSz="8778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33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lang="fi-FI" sz="1600" kern="0" dirty="0" smtClean="0">
                <a:solidFill>
                  <a:srgbClr val="006600"/>
                </a:solidFill>
                <a:latin typeface="+mn-lt"/>
                <a:cs typeface="+mn-cs"/>
              </a:rPr>
              <a:t>Tarkoitettu ryhmissä keskustellen käytettäväksi</a:t>
            </a:r>
            <a:br>
              <a:rPr lang="fi-FI" sz="1600" kern="0" dirty="0" smtClean="0">
                <a:solidFill>
                  <a:srgbClr val="006600"/>
                </a:solidFill>
                <a:latin typeface="+mn-lt"/>
                <a:cs typeface="+mn-cs"/>
              </a:rPr>
            </a:br>
            <a:r>
              <a:rPr lang="fi-FI" sz="1200" kern="0" dirty="0" smtClean="0">
                <a:solidFill>
                  <a:srgbClr val="006600"/>
                </a:solidFill>
                <a:latin typeface="+mn-lt"/>
                <a:cs typeface="+mn-cs"/>
              </a:rPr>
              <a:t>&gt; hyvinvointitiimien työkalu</a:t>
            </a:r>
          </a:p>
          <a:p>
            <a:pPr marL="328613" marR="0" lvl="0" indent="-328613" algn="l" defTabSz="8778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33"/>
              </a:buClr>
              <a:buSzTx/>
              <a:tabLst/>
              <a:defRPr/>
            </a:pPr>
            <a:endParaRPr lang="fi-FI" sz="1600" kern="0" dirty="0" smtClean="0">
              <a:solidFill>
                <a:srgbClr val="006600"/>
              </a:solidFill>
              <a:latin typeface="+mn-lt"/>
              <a:cs typeface="+mn-cs"/>
            </a:endParaRPr>
          </a:p>
          <a:p>
            <a:pPr marL="328613" marR="0" lvl="0" indent="-328613" algn="l" defTabSz="8778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33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Sähköinen formaatti valmistuu hankkeen</a:t>
            </a:r>
            <a:r>
              <a:rPr kumimoji="0" lang="fi-FI" sz="1600" b="0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i-FI" sz="1600" kern="0" dirty="0" smtClean="0">
                <a:solidFill>
                  <a:srgbClr val="006600"/>
                </a:solidFill>
                <a:latin typeface="+mn-lt"/>
                <a:cs typeface="+mn-cs"/>
              </a:rPr>
              <a:t>aikana</a:t>
            </a:r>
          </a:p>
        </p:txBody>
      </p:sp>
      <p:sp>
        <p:nvSpPr>
          <p:cNvPr id="3" name="Otsikk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3600400" cy="2232248"/>
          </a:xfrm>
        </p:spPr>
        <p:txBody>
          <a:bodyPr/>
          <a:lstStyle/>
          <a:p>
            <a:r>
              <a:rPr lang="fi-FI" dirty="0" smtClean="0"/>
              <a:t>Hyvinvoivan oppimisympäristön tarkistuslista</a:t>
            </a:r>
            <a:endParaRPr lang="fi-F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2627784" y="123478"/>
            <a:ext cx="6408712" cy="4896544"/>
          </a:xfrm>
          <a:prstGeom prst="rect">
            <a:avLst/>
          </a:prstGeom>
          <a:solidFill>
            <a:schemeClr val="accent5">
              <a:lumMod val="75000"/>
              <a:alpha val="15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Pyöristetty suorakulmio 23"/>
          <p:cNvSpPr/>
          <p:nvPr/>
        </p:nvSpPr>
        <p:spPr>
          <a:xfrm>
            <a:off x="2987824" y="2067694"/>
            <a:ext cx="5760640" cy="1296144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Pyöristetty suorakulmio 24"/>
          <p:cNvSpPr/>
          <p:nvPr/>
        </p:nvSpPr>
        <p:spPr>
          <a:xfrm>
            <a:off x="2987824" y="3363838"/>
            <a:ext cx="5760640" cy="1008112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Pyöristetty suorakulmio 22"/>
          <p:cNvSpPr/>
          <p:nvPr/>
        </p:nvSpPr>
        <p:spPr>
          <a:xfrm>
            <a:off x="2987824" y="843558"/>
            <a:ext cx="5760640" cy="122413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2520280" cy="1800200"/>
          </a:xfrm>
        </p:spPr>
        <p:txBody>
          <a:bodyPr/>
          <a:lstStyle/>
          <a:p>
            <a:r>
              <a:rPr lang="fi-FI" dirty="0" smtClean="0"/>
              <a:t>Hyvinvointi-suunnittelun tasot ja tiimit</a:t>
            </a:r>
            <a:endParaRPr lang="fi-FI" dirty="0"/>
          </a:p>
        </p:txBody>
      </p:sp>
      <p:sp>
        <p:nvSpPr>
          <p:cNvPr id="3" name="Tekstikehys 2"/>
          <p:cNvSpPr txBox="1"/>
          <p:nvPr/>
        </p:nvSpPr>
        <p:spPr>
          <a:xfrm>
            <a:off x="2699792" y="123478"/>
            <a:ext cx="6192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 smtClean="0">
                <a:latin typeface="Trebuchet MS" pitchFamily="34" charset="0"/>
              </a:rPr>
              <a:t>Kunnalliset hyvinvointipalvelut ja -ohjelmat</a:t>
            </a:r>
            <a:endParaRPr lang="fi-FI" sz="1400" b="1" dirty="0" smtClean="0">
              <a:latin typeface="Trebuchet MS" pitchFamily="34" charset="0"/>
            </a:endParaRPr>
          </a:p>
          <a:p>
            <a:pPr algn="ctr">
              <a:buFont typeface="Arial" charset="0"/>
              <a:buChar char="•"/>
            </a:pPr>
            <a:r>
              <a:rPr lang="fi-FI" sz="1400" dirty="0" smtClean="0">
                <a:latin typeface="Trebuchet MS" pitchFamily="34" charset="0"/>
              </a:rPr>
              <a:t> koko elämänkaaren kattava tuki</a:t>
            </a:r>
            <a:endParaRPr lang="fi-FI" sz="1400" dirty="0">
              <a:latin typeface="Trebuchet MS" pitchFamily="34" charset="0"/>
            </a:endParaRPr>
          </a:p>
        </p:txBody>
      </p:sp>
      <p:sp>
        <p:nvSpPr>
          <p:cNvPr id="4" name="Tekstikehys 3"/>
          <p:cNvSpPr txBox="1"/>
          <p:nvPr/>
        </p:nvSpPr>
        <p:spPr>
          <a:xfrm>
            <a:off x="3059832" y="843558"/>
            <a:ext cx="56886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>
                <a:latin typeface="Trebuchet MS" pitchFamily="34" charset="0"/>
              </a:rPr>
              <a:t>Koulutuksen järjestäjä –taso</a:t>
            </a:r>
            <a:r>
              <a:rPr lang="fi-FI" sz="1400" dirty="0" smtClean="0">
                <a:latin typeface="Trebuchet MS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fi-FI" sz="1400" dirty="0" smtClean="0">
                <a:latin typeface="+mn-lt"/>
              </a:rPr>
              <a:t> </a:t>
            </a:r>
            <a:r>
              <a:rPr lang="fi-FI" sz="1400" dirty="0" err="1" smtClean="0">
                <a:latin typeface="+mn-lt"/>
              </a:rPr>
              <a:t>KJ-tason</a:t>
            </a:r>
            <a:r>
              <a:rPr lang="fi-FI" sz="1400" dirty="0" smtClean="0">
                <a:latin typeface="+mn-lt"/>
              </a:rPr>
              <a:t> tiimi, edustus yksiköistä</a:t>
            </a:r>
          </a:p>
          <a:p>
            <a:pPr>
              <a:buFont typeface="Arial" charset="0"/>
              <a:buChar char="•"/>
            </a:pPr>
            <a:r>
              <a:rPr lang="fi-FI" sz="1400" dirty="0" smtClean="0">
                <a:latin typeface="+mn-lt"/>
              </a:rPr>
              <a:t> </a:t>
            </a:r>
            <a:r>
              <a:rPr lang="fi-FI" sz="1400" dirty="0" err="1" smtClean="0">
                <a:latin typeface="+mn-lt"/>
              </a:rPr>
              <a:t>KJ:t</a:t>
            </a:r>
            <a:r>
              <a:rPr lang="fi-FI" sz="1400" dirty="0" smtClean="0">
                <a:latin typeface="+mn-lt"/>
              </a:rPr>
              <a:t> huolehtivat työyhteisön ja opiskelijoiden hyvinvoinnista </a:t>
            </a:r>
            <a:endParaRPr lang="fi-FI" sz="1400" dirty="0" smtClean="0">
              <a:latin typeface="Trebuchet MS" pitchFamily="34" charset="0"/>
            </a:endParaRPr>
          </a:p>
          <a:p>
            <a:pPr>
              <a:buFont typeface="Arial" charset="0"/>
              <a:buChar char="•"/>
            </a:pPr>
            <a:r>
              <a:rPr lang="fi-FI" sz="1400" dirty="0" smtClean="0">
                <a:latin typeface="Trebuchet MS" pitchFamily="34" charset="0"/>
              </a:rPr>
              <a:t> opiskelijoiden hyvinvoinnin edunvalvoja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3059832" y="2067694"/>
            <a:ext cx="56886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>
                <a:latin typeface="Trebuchet MS" pitchFamily="34" charset="0"/>
              </a:rPr>
              <a:t>Oppilaitos- / yksikkötaso</a:t>
            </a:r>
          </a:p>
          <a:p>
            <a:pPr>
              <a:buFont typeface="Arial" charset="0"/>
              <a:buChar char="•"/>
            </a:pPr>
            <a:r>
              <a:rPr lang="fi-FI" sz="1400" dirty="0" smtClean="0">
                <a:latin typeface="Trebuchet MS" pitchFamily="34" charset="0"/>
              </a:rPr>
              <a:t> Yksikkötiimejä tarvittava määrä -&gt; </a:t>
            </a:r>
            <a:r>
              <a:rPr lang="fi-FI" sz="1400" dirty="0" err="1" smtClean="0">
                <a:latin typeface="Trebuchet MS" pitchFamily="34" charset="0"/>
              </a:rPr>
              <a:t>moniammatillisuus</a:t>
            </a:r>
            <a:r>
              <a:rPr lang="fi-FI" sz="1400" dirty="0" smtClean="0">
                <a:latin typeface="Trebuchet MS" pitchFamily="34" charset="0"/>
              </a:rPr>
              <a:t>, toimivuus</a:t>
            </a:r>
          </a:p>
          <a:p>
            <a:pPr>
              <a:buFont typeface="Arial" charset="0"/>
              <a:buChar char="•"/>
            </a:pPr>
            <a:r>
              <a:rPr lang="fi-FI" sz="1400" dirty="0" smtClean="0">
                <a:latin typeface="Trebuchet MS" pitchFamily="34" charset="0"/>
              </a:rPr>
              <a:t> Hyvinvoivan oppimisympäristön toteuttaminen</a:t>
            </a:r>
          </a:p>
          <a:p>
            <a:pPr>
              <a:buFont typeface="Arial" charset="0"/>
              <a:buChar char="•"/>
            </a:pPr>
            <a:r>
              <a:rPr lang="fi-FI" sz="1400" dirty="0" smtClean="0">
                <a:latin typeface="Trebuchet MS" pitchFamily="34" charset="0"/>
              </a:rPr>
              <a:t> Kaikissa toimenkuvissa on kasvattamisen ja ohjaamisen velvollisuus</a:t>
            </a:r>
          </a:p>
          <a:p>
            <a:pPr>
              <a:buFont typeface="Arial" charset="0"/>
              <a:buChar char="•"/>
            </a:pPr>
            <a:r>
              <a:rPr lang="fi-FI" sz="1400" dirty="0" smtClean="0">
                <a:latin typeface="Trebuchet MS" pitchFamily="34" charset="0"/>
              </a:rPr>
              <a:t> Henkilöstön vertaistuki on paras varhaisen puuttumisen keino </a:t>
            </a:r>
          </a:p>
        </p:txBody>
      </p:sp>
      <p:sp>
        <p:nvSpPr>
          <p:cNvPr id="7" name="Tekstikehys 6"/>
          <p:cNvSpPr txBox="1"/>
          <p:nvPr/>
        </p:nvSpPr>
        <p:spPr>
          <a:xfrm>
            <a:off x="3059832" y="3363838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>
                <a:latin typeface="Trebuchet MS" pitchFamily="34" charset="0"/>
              </a:rPr>
              <a:t>Opintoala- / ryhmätaso</a:t>
            </a:r>
          </a:p>
          <a:p>
            <a:pPr>
              <a:buFont typeface="Arial" charset="0"/>
              <a:buChar char="•"/>
            </a:pPr>
            <a:r>
              <a:rPr lang="fi-FI" sz="1400" dirty="0" smtClean="0">
                <a:latin typeface="Trebuchet MS" pitchFamily="34" charset="0"/>
              </a:rPr>
              <a:t> Ryhmänohjaaja on lähiesimies</a:t>
            </a:r>
          </a:p>
          <a:p>
            <a:pPr>
              <a:buFont typeface="Arial" charset="0"/>
              <a:buChar char="•"/>
            </a:pPr>
            <a:r>
              <a:rPr lang="fi-FI" sz="1400" dirty="0" smtClean="0">
                <a:latin typeface="Trebuchet MS" pitchFamily="34" charset="0"/>
              </a:rPr>
              <a:t> Työtavat ohjaavat ja kannustavat opiskelijoiden osallisuuteen</a:t>
            </a:r>
          </a:p>
        </p:txBody>
      </p:sp>
      <p:sp>
        <p:nvSpPr>
          <p:cNvPr id="11" name="Tekstikehys 10"/>
          <p:cNvSpPr txBox="1"/>
          <p:nvPr/>
        </p:nvSpPr>
        <p:spPr>
          <a:xfrm>
            <a:off x="2699792" y="4371950"/>
            <a:ext cx="63367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 smtClean="0">
                <a:latin typeface="Trebuchet MS" pitchFamily="34" charset="0"/>
              </a:rPr>
              <a:t>Kansalaisjärjestöjen toiminta</a:t>
            </a:r>
            <a:endParaRPr lang="fi-FI" sz="1400" b="1" dirty="0" smtClean="0">
              <a:latin typeface="Trebuchet MS" pitchFamily="34" charset="0"/>
            </a:endParaRPr>
          </a:p>
          <a:p>
            <a:pPr algn="ctr">
              <a:buFont typeface="Arial" charset="0"/>
              <a:buChar char="•"/>
            </a:pPr>
            <a:r>
              <a:rPr lang="fi-FI" sz="1400" dirty="0" smtClean="0">
                <a:latin typeface="Trebuchet MS" pitchFamily="34" charset="0"/>
              </a:rPr>
              <a:t> sosiaalisen kestävän kehityksen vahvistaminen</a:t>
            </a:r>
            <a:endParaRPr lang="fi-FI" sz="14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prosessikaavio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95486"/>
            <a:ext cx="6696744" cy="4764409"/>
          </a:xfrm>
          <a:prstGeom prst="rect">
            <a:avLst/>
          </a:prstGeom>
        </p:spPr>
      </p:pic>
      <p:sp>
        <p:nvSpPr>
          <p:cNvPr id="4" name="Tekstikehys 3"/>
          <p:cNvSpPr txBox="1"/>
          <p:nvPr/>
        </p:nvSpPr>
        <p:spPr>
          <a:xfrm>
            <a:off x="4788024" y="915566"/>
            <a:ext cx="2088232" cy="461665"/>
          </a:xfrm>
          <a:prstGeom prst="rect">
            <a:avLst/>
          </a:prstGeom>
          <a:solidFill>
            <a:srgbClr val="66FF66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200" dirty="0" smtClean="0">
                <a:latin typeface="Arial" pitchFamily="34" charset="0"/>
                <a:cs typeface="Arial" pitchFamily="34" charset="0"/>
              </a:rPr>
              <a:t>Päätös hyvinvointiohjelman käynnistämisestä</a:t>
            </a:r>
            <a:endParaRPr lang="fi-FI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ikehys 4"/>
          <p:cNvSpPr txBox="1"/>
          <p:nvPr/>
        </p:nvSpPr>
        <p:spPr>
          <a:xfrm>
            <a:off x="4860032" y="1635646"/>
            <a:ext cx="1728192" cy="461665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200" dirty="0" smtClean="0">
                <a:latin typeface="Arial" pitchFamily="34" charset="0"/>
                <a:cs typeface="Arial" pitchFamily="34" charset="0"/>
              </a:rPr>
              <a:t>Hyvinvointitiimien perustaminen</a:t>
            </a:r>
            <a:endParaRPr lang="fi-FI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3059832" y="2355726"/>
            <a:ext cx="14401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200" dirty="0" smtClean="0">
                <a:latin typeface="Arial" pitchFamily="34" charset="0"/>
                <a:cs typeface="Arial" pitchFamily="34" charset="0"/>
              </a:rPr>
              <a:t>Suunnitelman toteuttaminen</a:t>
            </a:r>
            <a:endParaRPr lang="fi-FI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ikehys 6"/>
          <p:cNvSpPr txBox="1"/>
          <p:nvPr/>
        </p:nvSpPr>
        <p:spPr>
          <a:xfrm>
            <a:off x="6804248" y="2355726"/>
            <a:ext cx="14401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200" dirty="0" smtClean="0">
                <a:latin typeface="Arial" pitchFamily="34" charset="0"/>
                <a:cs typeface="Arial" pitchFamily="34" charset="0"/>
              </a:rPr>
              <a:t>Tarpeiden tunnistaminen</a:t>
            </a:r>
            <a:endParaRPr lang="fi-FI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6804248" y="3147814"/>
            <a:ext cx="14401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200" dirty="0" smtClean="0">
                <a:latin typeface="Arial" pitchFamily="34" charset="0"/>
                <a:cs typeface="Arial" pitchFamily="34" charset="0"/>
              </a:rPr>
              <a:t>Tavoitteiden määrittely</a:t>
            </a:r>
            <a:endParaRPr lang="fi-FI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kstikehys 8"/>
          <p:cNvSpPr txBox="1"/>
          <p:nvPr/>
        </p:nvSpPr>
        <p:spPr>
          <a:xfrm>
            <a:off x="6804248" y="3867894"/>
            <a:ext cx="14401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200" dirty="0" smtClean="0">
                <a:latin typeface="Arial" pitchFamily="34" charset="0"/>
                <a:cs typeface="Arial" pitchFamily="34" charset="0"/>
              </a:rPr>
              <a:t>Menetelmistä</a:t>
            </a:r>
          </a:p>
          <a:p>
            <a:pPr algn="ctr"/>
            <a:r>
              <a:rPr lang="fi-FI" sz="1200" dirty="0" smtClean="0">
                <a:latin typeface="Arial" pitchFamily="34" charset="0"/>
                <a:cs typeface="Arial" pitchFamily="34" charset="0"/>
              </a:rPr>
              <a:t>sopiminen</a:t>
            </a:r>
            <a:endParaRPr lang="fi-FI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kstikehys 9"/>
          <p:cNvSpPr txBox="1"/>
          <p:nvPr/>
        </p:nvSpPr>
        <p:spPr>
          <a:xfrm>
            <a:off x="4860032" y="3867894"/>
            <a:ext cx="172819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1200" dirty="0" smtClean="0">
                <a:latin typeface="Arial" pitchFamily="34" charset="0"/>
                <a:cs typeface="Arial" pitchFamily="34" charset="0"/>
              </a:rPr>
              <a:t>Arviointimittareiden määrittely  </a:t>
            </a:r>
            <a:endParaRPr lang="fi-FI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kstikehys 10"/>
          <p:cNvSpPr txBox="1"/>
          <p:nvPr/>
        </p:nvSpPr>
        <p:spPr>
          <a:xfrm>
            <a:off x="3059832" y="3867894"/>
            <a:ext cx="14401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200" dirty="0" smtClean="0">
                <a:latin typeface="Arial" pitchFamily="34" charset="0"/>
                <a:cs typeface="Arial" pitchFamily="34" charset="0"/>
              </a:rPr>
              <a:t>Valmistellaan esitys</a:t>
            </a:r>
            <a:endParaRPr lang="fi-FI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ikehys 11"/>
          <p:cNvSpPr txBox="1"/>
          <p:nvPr/>
        </p:nvSpPr>
        <p:spPr>
          <a:xfrm>
            <a:off x="3059832" y="3147814"/>
            <a:ext cx="14401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200" dirty="0" smtClean="0">
                <a:latin typeface="Arial" pitchFamily="34" charset="0"/>
                <a:cs typeface="Arial" pitchFamily="34" charset="0"/>
              </a:rPr>
              <a:t>Suunnitelman hyväksyminen</a:t>
            </a:r>
            <a:endParaRPr lang="fi-FI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kstikehys 12"/>
          <p:cNvSpPr txBox="1"/>
          <p:nvPr/>
        </p:nvSpPr>
        <p:spPr>
          <a:xfrm>
            <a:off x="4860032" y="2211711"/>
            <a:ext cx="16561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200" dirty="0" smtClean="0">
                <a:latin typeface="Arial" pitchFamily="34" charset="0"/>
                <a:cs typeface="Arial" pitchFamily="34" charset="0"/>
              </a:rPr>
              <a:t>Lähtötilanteen kartoitus</a:t>
            </a:r>
            <a:endParaRPr lang="fi-FI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kstikehys 13"/>
          <p:cNvSpPr txBox="1"/>
          <p:nvPr/>
        </p:nvSpPr>
        <p:spPr>
          <a:xfrm>
            <a:off x="4860032" y="2715766"/>
            <a:ext cx="16561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200" dirty="0" smtClean="0">
                <a:latin typeface="Arial" pitchFamily="34" charset="0"/>
                <a:cs typeface="Arial" pitchFamily="34" charset="0"/>
              </a:rPr>
              <a:t>Palaute, arviointi ja raportointi</a:t>
            </a:r>
            <a:endParaRPr lang="fi-FI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tsikko 1"/>
          <p:cNvSpPr txBox="1">
            <a:spLocks/>
          </p:cNvSpPr>
          <p:nvPr/>
        </p:nvSpPr>
        <p:spPr>
          <a:xfrm>
            <a:off x="179512" y="2787774"/>
            <a:ext cx="2736304" cy="1728192"/>
          </a:xfrm>
          <a:prstGeom prst="rect">
            <a:avLst/>
          </a:prstGeom>
        </p:spPr>
        <p:txBody>
          <a:bodyPr/>
          <a:lstStyle/>
          <a:p>
            <a:r>
              <a:rPr lang="fi-FI" sz="1400" b="1" dirty="0" err="1" smtClean="0">
                <a:latin typeface="Arial" pitchFamily="34" charset="0"/>
                <a:cs typeface="Arial" pitchFamily="34" charset="0"/>
              </a:rPr>
              <a:t>Planning</a:t>
            </a:r>
            <a:r>
              <a:rPr lang="fi-FI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i-FI" sz="1400" b="1" dirty="0" err="1" smtClean="0">
                <a:latin typeface="Arial" pitchFamily="34" charset="0"/>
                <a:cs typeface="Arial" pitchFamily="34" charset="0"/>
              </a:rPr>
              <a:t>Worksite</a:t>
            </a:r>
            <a:r>
              <a:rPr lang="fi-FI" sz="1400" b="1" dirty="0" smtClean="0">
                <a:latin typeface="Arial" pitchFamily="34" charset="0"/>
                <a:cs typeface="Arial" pitchFamily="34" charset="0"/>
              </a:rPr>
              <a:t> Health </a:t>
            </a:r>
            <a:br>
              <a:rPr lang="fi-FI" sz="1400" b="1" dirty="0" smtClean="0">
                <a:latin typeface="Arial" pitchFamily="34" charset="0"/>
                <a:cs typeface="Arial" pitchFamily="34" charset="0"/>
              </a:rPr>
            </a:br>
            <a:r>
              <a:rPr lang="fi-FI" sz="1400" b="1" dirty="0" err="1" smtClean="0">
                <a:latin typeface="Arial" pitchFamily="34" charset="0"/>
                <a:cs typeface="Arial" pitchFamily="34" charset="0"/>
              </a:rPr>
              <a:t>Promotion</a:t>
            </a:r>
            <a:r>
              <a:rPr lang="fi-FI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i-FI" sz="1400" b="1" dirty="0" err="1" smtClean="0">
                <a:latin typeface="Arial" pitchFamily="34" charset="0"/>
                <a:cs typeface="Arial" pitchFamily="34" charset="0"/>
              </a:rPr>
              <a:t>Programs</a:t>
            </a:r>
            <a:r>
              <a:rPr lang="fi-FI" sz="1400" b="1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fi-FI" sz="1400" b="1" dirty="0" smtClean="0">
                <a:latin typeface="Arial" pitchFamily="34" charset="0"/>
                <a:cs typeface="Arial" pitchFamily="34" charset="0"/>
              </a:rPr>
            </a:br>
            <a:r>
              <a:rPr lang="fi-FI" sz="1400" b="1" dirty="0" err="1" smtClean="0">
                <a:latin typeface="Arial" pitchFamily="34" charset="0"/>
                <a:cs typeface="Arial" pitchFamily="34" charset="0"/>
              </a:rPr>
              <a:t>Models</a:t>
            </a:r>
            <a:r>
              <a:rPr lang="fi-FI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i-FI" sz="1400" b="1" dirty="0" err="1" smtClean="0">
                <a:latin typeface="Arial" pitchFamily="34" charset="0"/>
                <a:cs typeface="Arial" pitchFamily="34" charset="0"/>
              </a:rPr>
              <a:t>Methods</a:t>
            </a:r>
            <a:r>
              <a:rPr lang="fi-FI" sz="1400" b="1" dirty="0" smtClean="0">
                <a:latin typeface="Arial" pitchFamily="34" charset="0"/>
                <a:cs typeface="Arial" pitchFamily="34" charset="0"/>
              </a:rPr>
              <a:t> and</a:t>
            </a:r>
          </a:p>
          <a:p>
            <a:r>
              <a:rPr lang="fi-FI" sz="1400" b="1" dirty="0" smtClean="0">
                <a:latin typeface="Arial" pitchFamily="34" charset="0"/>
                <a:cs typeface="Arial" pitchFamily="34" charset="0"/>
              </a:rPr>
              <a:t>Design </a:t>
            </a:r>
            <a:r>
              <a:rPr lang="fi-FI" sz="1400" b="1" dirty="0" err="1" smtClean="0">
                <a:latin typeface="Arial" pitchFamily="34" charset="0"/>
                <a:cs typeface="Arial" pitchFamily="34" charset="0"/>
              </a:rPr>
              <a:t>Implications</a:t>
            </a:r>
            <a:endParaRPr lang="fi-FI" sz="1400" b="1" dirty="0" smtClean="0">
              <a:latin typeface="Arial" pitchFamily="34" charset="0"/>
              <a:cs typeface="Arial" pitchFamily="34" charset="0"/>
            </a:endParaRPr>
          </a:p>
          <a:p>
            <a:endParaRPr lang="fi-FI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fi-FI" sz="1100" i="1" dirty="0" smtClean="0">
                <a:latin typeface="Arial" pitchFamily="34" charset="0"/>
                <a:cs typeface="Arial" pitchFamily="34" charset="0"/>
              </a:rPr>
              <a:t>Mari </a:t>
            </a:r>
            <a:r>
              <a:rPr lang="fi-FI" sz="1100" i="1" dirty="0" err="1" smtClean="0">
                <a:latin typeface="Arial" pitchFamily="34" charset="0"/>
                <a:cs typeface="Arial" pitchFamily="34" charset="0"/>
              </a:rPr>
              <a:t>Ryan</a:t>
            </a:r>
            <a:r>
              <a:rPr lang="fi-FI" sz="1100" i="1" dirty="0" smtClean="0">
                <a:latin typeface="Arial" pitchFamily="34" charset="0"/>
                <a:cs typeface="Arial" pitchFamily="34" charset="0"/>
              </a:rPr>
              <a:t>, MBA, CWWPC;</a:t>
            </a:r>
            <a:br>
              <a:rPr lang="fi-FI" sz="1100" i="1" dirty="0" smtClean="0">
                <a:latin typeface="Arial" pitchFamily="34" charset="0"/>
                <a:cs typeface="Arial" pitchFamily="34" charset="0"/>
              </a:rPr>
            </a:br>
            <a:r>
              <a:rPr lang="fi-FI" sz="1100" i="1" dirty="0" smtClean="0">
                <a:latin typeface="Arial" pitchFamily="34" charset="0"/>
                <a:cs typeface="Arial" pitchFamily="34" charset="0"/>
              </a:rPr>
              <a:t>Larry S. </a:t>
            </a:r>
            <a:r>
              <a:rPr lang="fi-FI" sz="1100" i="1" dirty="0" err="1" smtClean="0">
                <a:latin typeface="Arial" pitchFamily="34" charset="0"/>
                <a:cs typeface="Arial" pitchFamily="34" charset="0"/>
              </a:rPr>
              <a:t>Chapman</a:t>
            </a:r>
            <a:r>
              <a:rPr lang="fi-FI" sz="1100" i="1" dirty="0" smtClean="0">
                <a:latin typeface="Arial" pitchFamily="34" charset="0"/>
                <a:cs typeface="Arial" pitchFamily="34" charset="0"/>
              </a:rPr>
              <a:t>, MPH;</a:t>
            </a:r>
            <a:br>
              <a:rPr lang="fi-FI" sz="1100" i="1" dirty="0" smtClean="0">
                <a:latin typeface="Arial" pitchFamily="34" charset="0"/>
                <a:cs typeface="Arial" pitchFamily="34" charset="0"/>
              </a:rPr>
            </a:br>
            <a:r>
              <a:rPr lang="fi-FI" sz="1100" i="1" dirty="0" smtClean="0">
                <a:latin typeface="Arial" pitchFamily="34" charset="0"/>
                <a:cs typeface="Arial" pitchFamily="34" charset="0"/>
              </a:rPr>
              <a:t>Mary Jane </a:t>
            </a:r>
            <a:r>
              <a:rPr lang="fi-FI" sz="1100" i="1" dirty="0" err="1" smtClean="0">
                <a:latin typeface="Arial" pitchFamily="34" charset="0"/>
                <a:cs typeface="Arial" pitchFamily="34" charset="0"/>
              </a:rPr>
              <a:t>Rink</a:t>
            </a:r>
            <a:r>
              <a:rPr lang="fi-FI" sz="1100" i="1" dirty="0" smtClean="0">
                <a:latin typeface="Arial" pitchFamily="34" charset="0"/>
                <a:cs typeface="Arial" pitchFamily="34" charset="0"/>
              </a:rPr>
              <a:t>, RN, MSN, FNP, WWPC</a:t>
            </a:r>
            <a:endParaRPr kumimoji="0" lang="fi-FI" sz="1100" b="1" i="1" u="none" strike="noStrike" kern="0" cap="none" spc="0" normalizeH="0" baseline="0" noProof="0" dirty="0">
              <a:ln>
                <a:noFill/>
              </a:ln>
              <a:solidFill>
                <a:srgbClr val="66663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9502"/>
            <a:ext cx="3312368" cy="1728192"/>
          </a:xfrm>
        </p:spPr>
        <p:txBody>
          <a:bodyPr/>
          <a:lstStyle/>
          <a:p>
            <a:r>
              <a:rPr lang="fi-FI" dirty="0" smtClean="0"/>
              <a:t>Hyvinvointi-suunnittelun prosessi</a:t>
            </a:r>
            <a:endParaRPr lang="fi-FI" dirty="0"/>
          </a:p>
        </p:txBody>
      </p:sp>
      <p:sp>
        <p:nvSpPr>
          <p:cNvPr id="18" name="Tekstikehys 17"/>
          <p:cNvSpPr txBox="1"/>
          <p:nvPr/>
        </p:nvSpPr>
        <p:spPr>
          <a:xfrm>
            <a:off x="6948264" y="915566"/>
            <a:ext cx="2088232" cy="584775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fi-FI" sz="800" b="1" i="1" dirty="0" smtClean="0">
                <a:latin typeface="Arial" pitchFamily="34" charset="0"/>
                <a:cs typeface="Arial" pitchFamily="34" charset="0"/>
              </a:rPr>
              <a:t>JOHTO: </a:t>
            </a:r>
          </a:p>
          <a:p>
            <a:pPr>
              <a:buFont typeface="Arial" charset="0"/>
              <a:buChar char="•"/>
            </a:pPr>
            <a:r>
              <a:rPr lang="fi-FI" sz="800" b="1" i="1" dirty="0" smtClean="0">
                <a:latin typeface="Arial" pitchFamily="34" charset="0"/>
                <a:cs typeface="Arial" pitchFamily="34" charset="0"/>
              </a:rPr>
              <a:t> toimeksianto </a:t>
            </a:r>
          </a:p>
          <a:p>
            <a:pPr>
              <a:buFont typeface="Arial" charset="0"/>
              <a:buChar char="•"/>
            </a:pPr>
            <a:r>
              <a:rPr lang="fi-FI" sz="800" b="1" i="1" dirty="0" smtClean="0">
                <a:latin typeface="Arial" pitchFamily="34" charset="0"/>
                <a:cs typeface="Arial" pitchFamily="34" charset="0"/>
              </a:rPr>
              <a:t> resursointi</a:t>
            </a:r>
          </a:p>
          <a:p>
            <a:pPr>
              <a:buFont typeface="Arial" charset="0"/>
              <a:buChar char="•"/>
            </a:pPr>
            <a:r>
              <a:rPr lang="fi-FI" sz="800" b="1" i="1" dirty="0" smtClean="0">
                <a:latin typeface="Arial" pitchFamily="34" charset="0"/>
                <a:cs typeface="Arial" pitchFamily="34" charset="0"/>
              </a:rPr>
              <a:t> valvonta ja ohjaus</a:t>
            </a:r>
            <a:endParaRPr lang="fi-FI" sz="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kstikehys 19"/>
          <p:cNvSpPr txBox="1"/>
          <p:nvPr/>
        </p:nvSpPr>
        <p:spPr>
          <a:xfrm>
            <a:off x="6948264" y="1563638"/>
            <a:ext cx="2088232" cy="707886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fi-FI" sz="800" b="1" i="1" dirty="0" smtClean="0">
                <a:latin typeface="Arial" pitchFamily="34" charset="0"/>
                <a:cs typeface="Arial" pitchFamily="34" charset="0"/>
              </a:rPr>
              <a:t>TIIMIT:</a:t>
            </a:r>
          </a:p>
          <a:p>
            <a:pPr>
              <a:buFont typeface="Arial" charset="0"/>
              <a:buChar char="•"/>
            </a:pPr>
            <a:r>
              <a:rPr lang="fi-FI" sz="800" b="1" i="1" dirty="0" smtClean="0">
                <a:latin typeface="Arial" pitchFamily="34" charset="0"/>
                <a:cs typeface="Arial" pitchFamily="34" charset="0"/>
              </a:rPr>
              <a:t> suunnittelu </a:t>
            </a:r>
          </a:p>
          <a:p>
            <a:pPr>
              <a:buFont typeface="Arial" charset="0"/>
              <a:buChar char="•"/>
            </a:pPr>
            <a:r>
              <a:rPr lang="fi-FI" sz="800" b="1" i="1" dirty="0" smtClean="0">
                <a:latin typeface="Arial" pitchFamily="34" charset="0"/>
                <a:cs typeface="Arial" pitchFamily="34" charset="0"/>
              </a:rPr>
              <a:t> toteutuksen johtaminen</a:t>
            </a:r>
          </a:p>
          <a:p>
            <a:pPr>
              <a:buFont typeface="Arial" charset="0"/>
              <a:buChar char="•"/>
            </a:pPr>
            <a:r>
              <a:rPr lang="fi-FI" sz="800" b="1" i="1" dirty="0" smtClean="0">
                <a:latin typeface="Arial" pitchFamily="34" charset="0"/>
                <a:cs typeface="Arial" pitchFamily="34" charset="0"/>
              </a:rPr>
              <a:t> arviointi ja raportointi</a:t>
            </a:r>
          </a:p>
          <a:p>
            <a:pPr>
              <a:buFont typeface="Arial" charset="0"/>
              <a:buChar char="•"/>
            </a:pPr>
            <a:r>
              <a:rPr lang="fi-FI" sz="800" b="1" i="1" dirty="0" smtClean="0">
                <a:latin typeface="Arial" pitchFamily="34" charset="0"/>
                <a:cs typeface="Arial" pitchFamily="34" charset="0"/>
              </a:rPr>
              <a:t> kehittämisesitykset ja kehittäminen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AKOHYVE_PPT_pohja">
  <a:themeElements>
    <a:clrScheme name="Oletusrakenn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letusrakenne">
      <a:majorFont>
        <a:latin typeface="Trebuchet MS"/>
        <a:ea typeface=""/>
        <a:cs typeface="Times New Roman"/>
      </a:majorFont>
      <a:minorFont>
        <a:latin typeface="Trebuchet MS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AKOHYVE_PPT_pohja</Template>
  <TotalTime>725</TotalTime>
  <Words>407</Words>
  <Application>Microsoft Office PowerPoint</Application>
  <PresentationFormat>Näytössä katseltava esitys (16:9)</PresentationFormat>
  <Paragraphs>165</Paragraphs>
  <Slides>12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14" baseType="lpstr">
      <vt:lpstr>AKOHYVE_PPT_pohja</vt:lpstr>
      <vt:lpstr>Mukautettu suunnittelumalli</vt:lpstr>
      <vt:lpstr> Hankkeen tuloksia 1.4.2009 – 30.4.2011  </vt:lpstr>
      <vt:lpstr>Hyvinvoinnin filosofinen näkökulma</vt:lpstr>
      <vt:lpstr>Dia 3</vt:lpstr>
      <vt:lpstr>Hyvinvoinnin iso virta syntyy  pienistä puroista</vt:lpstr>
      <vt:lpstr>Ammattiopisto on mylly elinikäisen oppimisen virrassa</vt:lpstr>
      <vt:lpstr>Dia 6</vt:lpstr>
      <vt:lpstr>Hyvinvoivan oppimisympäristön tarkistuslista</vt:lpstr>
      <vt:lpstr>Hyvinvointi-suunnittelun tasot ja tiimit</vt:lpstr>
      <vt:lpstr>Hyvinvointi-suunnittelun prosessi</vt:lpstr>
      <vt:lpstr>Tukimateriaalia</vt:lpstr>
      <vt:lpstr>Ammatillisen koulutuksen hyvinvointiverkosto www.alpo.fi/henkilosto</vt:lpstr>
      <vt:lpstr>Työ jatkuu   ville.virtanen@sakury.net 0207 55 10 16 www.alpo.fi/henkilosto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Hyvinvointivirtauksia</dc:title>
  <dc:creator>Your User Name</dc:creator>
  <cp:lastModifiedBy>Your User Name</cp:lastModifiedBy>
  <cp:revision>87</cp:revision>
  <dcterms:created xsi:type="dcterms:W3CDTF">2011-04-27T05:07:22Z</dcterms:created>
  <dcterms:modified xsi:type="dcterms:W3CDTF">2011-06-05T20:02:17Z</dcterms:modified>
</cp:coreProperties>
</file>