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64" r:id="rId3"/>
    <p:sldId id="270" r:id="rId4"/>
    <p:sldId id="272" r:id="rId5"/>
    <p:sldId id="265" r:id="rId6"/>
  </p:sldIdLst>
  <p:sldSz cx="9144000" cy="5143500" type="screen16x9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33CC33"/>
    <a:srgbClr val="66FF66"/>
    <a:srgbClr val="00FF00"/>
    <a:srgbClr val="E4FFAD"/>
    <a:srgbClr val="B9D5FF"/>
    <a:srgbClr val="F9FEC6"/>
    <a:srgbClr val="333333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6" autoAdjust="0"/>
    <p:restoredTop sz="86047" autoAdjust="0"/>
  </p:normalViewPr>
  <p:slideViewPr>
    <p:cSldViewPr>
      <p:cViewPr varScale="1">
        <p:scale>
          <a:sx n="81" d="100"/>
          <a:sy n="81" d="100"/>
        </p:scale>
        <p:origin x="-37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80EF281-2195-424F-8F27-34569E94AA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349A-CE61-42A5-A8D8-5945A17FB9C6}" type="datetimeFigureOut">
              <a:rPr lang="fi-FI" smtClean="0"/>
              <a:pPr/>
              <a:t>28.11.2011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BEEE2-E1D4-4F54-9C9E-701EB47BAA5F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AFDB-6F8D-4EA7-8E4F-8025764F3D32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9FE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pic>
        <p:nvPicPr>
          <p:cNvPr id="5" name="Kuva 7" descr="AKOHYVE_dokumenttipohj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3071813"/>
            <a:ext cx="7500938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57172"/>
            <a:ext cx="4338638" cy="25908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67328" y="1238246"/>
            <a:ext cx="3505200" cy="762000"/>
          </a:xfrm>
        </p:spPr>
        <p:txBody>
          <a:bodyPr anchor="t"/>
          <a:lstStyle>
            <a:lvl1pPr marL="0" indent="0">
              <a:buFontTx/>
              <a:buNone/>
              <a:defRPr sz="1500">
                <a:solidFill>
                  <a:srgbClr val="666633"/>
                </a:solidFill>
              </a:defRPr>
            </a:lvl1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362700" y="381000"/>
            <a:ext cx="2095500" cy="4343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6200" y="381000"/>
            <a:ext cx="6134100" cy="4343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2587-D86D-4C99-9DD3-F4AC6ADDCD56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0EF0-9662-4ED3-B8AA-D998A22295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90E6-82FD-4998-8791-112C45FBC113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0CD1-A6F7-4B8B-99AD-12A6FD160E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4810-AC2A-4660-811C-B8CB396C212C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157C-7D7D-48B8-801B-EF479808E9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5861-92D0-434F-AE7E-362814FA8559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CD59F-D2F6-40D4-BCD2-838387C25C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8989-DA80-475C-B840-B47FEBD7F253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76B4-E0F9-41A7-8B7F-66596E4A97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4404-91AD-4780-8258-7E06DAD65F47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CC65-A6C5-4923-9F05-3BCE62E5CE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6950-1188-4429-811B-BD6D72CA4183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3433-AC05-457B-BD90-6923897864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C0F2-6274-4504-AABE-19C2304E06E6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8964-0A9D-483A-ACAE-2C4CC6A909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F611-A923-47C3-9143-90ACCA93BA1F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F481-AB87-4460-9E2A-6D041A9969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9742-51BE-445F-9184-F6C842FFE147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7F41-D04A-40C9-AE8F-32108F9A70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804E-CDBF-464C-821B-9BE0C625F428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E293-7AF3-432E-8E76-A43CFE4DEDB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43400" y="457200"/>
            <a:ext cx="1981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7000" y="457200"/>
            <a:ext cx="1981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9FE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3581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82" tIns="43891" rIns="87782" bIns="43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otsikon perustyyliä napsauttamalla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3400" y="4572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82" tIns="43891" rIns="87782" bIns="43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pic>
        <p:nvPicPr>
          <p:cNvPr id="1029" name="Kuva 5" descr="AKOHYVE_dokumenttipohja_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30538"/>
            <a:ext cx="2214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+mj-lt"/>
          <a:ea typeface="+mj-ea"/>
          <a:cs typeface="+mj-cs"/>
        </a:defRPr>
      </a:lvl1pPr>
      <a:lvl2pPr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2pPr>
      <a:lvl3pPr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3pPr>
      <a:lvl4pPr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4pPr>
      <a:lvl5pPr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5pPr>
      <a:lvl6pPr marL="457200"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6pPr>
      <a:lvl7pPr marL="914400"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7pPr>
      <a:lvl8pPr marL="1371600"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8pPr>
      <a:lvl9pPr marL="1828800" algn="l" defTabSz="877888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6633"/>
          </a:solidFill>
          <a:latin typeface="Trebuchet MS" pitchFamily="34" charset="0"/>
          <a:cs typeface="Times New Roman" pitchFamily="18" charset="0"/>
        </a:defRPr>
      </a:lvl9pPr>
    </p:titleStyle>
    <p:bodyStyle>
      <a:lvl1pPr marL="328613" indent="-328613" algn="l" defTabSz="877888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Blip>
          <a:blip r:embed="rId14"/>
        </a:buBlip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12788" indent="-274638" algn="l" defTabSz="87788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cs typeface="+mn-cs"/>
        </a:defRPr>
      </a:lvl2pPr>
      <a:lvl3pPr marL="1096963" indent="-219075" algn="l" defTabSz="877888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333333"/>
          </a:solidFill>
          <a:latin typeface="+mn-lt"/>
          <a:cs typeface="+mn-cs"/>
        </a:defRPr>
      </a:lvl3pPr>
      <a:lvl4pPr marL="1536700" indent="-220663" algn="l" defTabSz="877888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333333"/>
          </a:solidFill>
          <a:latin typeface="+mn-lt"/>
          <a:cs typeface="+mn-cs"/>
        </a:defRPr>
      </a:lvl4pPr>
      <a:lvl5pPr marL="1974850" indent="-219075" algn="l" defTabSz="877888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cs typeface="+mn-cs"/>
        </a:defRPr>
      </a:lvl5pPr>
      <a:lvl6pPr marL="2432050" indent="-219075" algn="l" defTabSz="877888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cs typeface="+mn-cs"/>
        </a:defRPr>
      </a:lvl6pPr>
      <a:lvl7pPr marL="2889250" indent="-219075" algn="l" defTabSz="877888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cs typeface="+mn-cs"/>
        </a:defRPr>
      </a:lvl7pPr>
      <a:lvl8pPr marL="3346450" indent="-219075" algn="l" defTabSz="877888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cs typeface="+mn-cs"/>
        </a:defRPr>
      </a:lvl8pPr>
      <a:lvl9pPr marL="3803650" indent="-219075" algn="l" defTabSz="877888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34A33A-74EC-41EC-A4B5-BD23C0DD0547}" type="datetimeFigureOut">
              <a:rPr lang="fi-FI"/>
              <a:pPr>
                <a:defRPr/>
              </a:pPr>
              <a:t>28.11.2011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5494B9-6848-4930-8347-56F0EF5C7B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23478"/>
            <a:ext cx="5688632" cy="1296144"/>
          </a:xfrm>
        </p:spPr>
        <p:txBody>
          <a:bodyPr/>
          <a:lstStyle/>
          <a:p>
            <a:r>
              <a:rPr lang="fi-FI" dirty="0" smtClean="0"/>
              <a:t>Ammattiopisto on mylly elinikäisen oppimisen virrassa</a:t>
            </a:r>
            <a:endParaRPr lang="fi-FI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35696" y="1347614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82" tIns="43891" rIns="87782" bIns="43891" numCol="1" anchor="ctr" anchorCtr="0" compatLnSpc="1">
            <a:prstTxWarp prst="textNoShape">
              <a:avLst/>
            </a:prstTxWarp>
          </a:bodyPr>
          <a:lstStyle/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Hyvinvoinnin edistäminen on </a:t>
            </a:r>
            <a:b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arjen pieniä valintoja </a:t>
            </a:r>
            <a:b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 tekoja joka päivä</a:t>
            </a: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tabLst/>
              <a:defRPr/>
            </a:pP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lang="fi-FI" sz="16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Hyvinvoinnin edistäminen kuuluu jokaisen </a:t>
            </a:r>
            <a:r>
              <a:rPr lang="fi-FI" sz="16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toimenkuvaan</a:t>
            </a: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6551"/>
            <a:ext cx="3312368" cy="400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yöristetty suorakulmio 43"/>
          <p:cNvSpPr/>
          <p:nvPr/>
        </p:nvSpPr>
        <p:spPr>
          <a:xfrm>
            <a:off x="3131840" y="1275606"/>
            <a:ext cx="2520280" cy="432048"/>
          </a:xfrm>
          <a:prstGeom prst="roundRect">
            <a:avLst/>
          </a:prstGeom>
          <a:solidFill>
            <a:srgbClr val="CCECFF">
              <a:alpha val="9804"/>
            </a:srgbClr>
          </a:solidFill>
          <a:ln w="3175"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600"/>
              </a:solidFill>
            </a:endParaRPr>
          </a:p>
        </p:txBody>
      </p:sp>
      <p:sp>
        <p:nvSpPr>
          <p:cNvPr id="48" name="Ellipsi 47"/>
          <p:cNvSpPr/>
          <p:nvPr/>
        </p:nvSpPr>
        <p:spPr>
          <a:xfrm>
            <a:off x="2195736" y="1059582"/>
            <a:ext cx="4392488" cy="2304256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Pyöristetty suorakulmio 42"/>
          <p:cNvSpPr/>
          <p:nvPr/>
        </p:nvSpPr>
        <p:spPr>
          <a:xfrm>
            <a:off x="2411760" y="1707654"/>
            <a:ext cx="2016224" cy="504056"/>
          </a:xfrm>
          <a:prstGeom prst="roundRect">
            <a:avLst/>
          </a:prstGeom>
          <a:solidFill>
            <a:srgbClr val="CCECFF">
              <a:alpha val="9804"/>
            </a:srgbClr>
          </a:solidFill>
          <a:ln w="3175"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7" name="Pyöristetty suorakulmio 36"/>
          <p:cNvSpPr/>
          <p:nvPr/>
        </p:nvSpPr>
        <p:spPr>
          <a:xfrm>
            <a:off x="4427984" y="1707654"/>
            <a:ext cx="1944216" cy="504056"/>
          </a:xfrm>
          <a:prstGeom prst="roundRect">
            <a:avLst/>
          </a:prstGeom>
          <a:solidFill>
            <a:srgbClr val="CCECFF">
              <a:alpha val="9804"/>
            </a:srgbClr>
          </a:solidFill>
          <a:ln w="3175"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Pyöristetty suorakulmio 17"/>
          <p:cNvSpPr/>
          <p:nvPr/>
        </p:nvSpPr>
        <p:spPr>
          <a:xfrm>
            <a:off x="179512" y="4389952"/>
            <a:ext cx="8712968" cy="413238"/>
          </a:xfrm>
          <a:prstGeom prst="roundRect">
            <a:avLst/>
          </a:prstGeom>
          <a:solidFill>
            <a:srgbClr val="99FF66">
              <a:alpha val="14902"/>
            </a:srgbClr>
          </a:solidFill>
          <a:ln w="317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Pyöristetty suorakulmio 41"/>
          <p:cNvSpPr/>
          <p:nvPr/>
        </p:nvSpPr>
        <p:spPr>
          <a:xfrm>
            <a:off x="6804248" y="3147814"/>
            <a:ext cx="2160240" cy="1152128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Pyöristetty suorakulmio 31"/>
          <p:cNvSpPr/>
          <p:nvPr/>
        </p:nvSpPr>
        <p:spPr>
          <a:xfrm>
            <a:off x="179512" y="2499742"/>
            <a:ext cx="1800200" cy="792088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Pyöristetty suorakulmio 34"/>
          <p:cNvSpPr/>
          <p:nvPr/>
        </p:nvSpPr>
        <p:spPr>
          <a:xfrm>
            <a:off x="179512" y="663538"/>
            <a:ext cx="1800200" cy="769337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Pyöristetty suorakulmio 32"/>
          <p:cNvSpPr/>
          <p:nvPr/>
        </p:nvSpPr>
        <p:spPr>
          <a:xfrm>
            <a:off x="179512" y="1527634"/>
            <a:ext cx="1800200" cy="900100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Pyöristetty suorakulmio 48"/>
          <p:cNvSpPr/>
          <p:nvPr/>
        </p:nvSpPr>
        <p:spPr>
          <a:xfrm>
            <a:off x="179512" y="3363838"/>
            <a:ext cx="1800200" cy="846094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kehys 3"/>
          <p:cNvSpPr txBox="1"/>
          <p:nvPr/>
        </p:nvSpPr>
        <p:spPr>
          <a:xfrm>
            <a:off x="3131840" y="134761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>
                <a:solidFill>
                  <a:srgbClr val="000099"/>
                </a:solidFill>
                <a:latin typeface="Gill Sans MT" pitchFamily="34" charset="0"/>
              </a:rPr>
              <a:t>OPETUKSEN SISÄLLÖT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323529" y="3363838"/>
            <a:ext cx="11560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A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Henkilöstön 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hyvinvointi</a:t>
            </a:r>
            <a:endParaRPr lang="fi-FI" sz="1400" b="1" dirty="0">
              <a:solidFill>
                <a:srgbClr val="00CC00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251520" y="2571750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B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Työ- ja toimintatavat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251520" y="1491630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C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Psyykkinen ja</a:t>
            </a:r>
            <a:br>
              <a:rPr lang="fi-FI" sz="1400" b="1" dirty="0" smtClean="0">
                <a:solidFill>
                  <a:srgbClr val="00CC00"/>
                </a:solidFill>
              </a:rPr>
            </a:br>
            <a:r>
              <a:rPr lang="fi-FI" sz="1400" b="1" dirty="0" smtClean="0">
                <a:solidFill>
                  <a:srgbClr val="00CC00"/>
                </a:solidFill>
              </a:rPr>
              <a:t>sosiaalinen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oppimisympäristö</a:t>
            </a:r>
          </a:p>
        </p:txBody>
      </p:sp>
      <p:sp>
        <p:nvSpPr>
          <p:cNvPr id="70" name="Tekstikehys 69"/>
          <p:cNvSpPr txBox="1"/>
          <p:nvPr/>
        </p:nvSpPr>
        <p:spPr>
          <a:xfrm>
            <a:off x="0" y="48665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i="1" dirty="0" smtClean="0"/>
              <a:t>Pohja-aineisto:</a:t>
            </a:r>
            <a:r>
              <a:rPr lang="fi-FI" sz="1200" i="1" dirty="0" smtClean="0"/>
              <a:t> Hyvinvoiva koulu –hankkeen malli  </a:t>
            </a:r>
            <a:r>
              <a:rPr lang="fi-FI" sz="1200" b="1" i="1" dirty="0" smtClean="0"/>
              <a:t>Soveltaminen  ammatillisen koulutuksen  käytäntöihin</a:t>
            </a:r>
            <a:r>
              <a:rPr lang="fi-FI" sz="1200" i="1" dirty="0" smtClean="0"/>
              <a:t>:  THL  &amp; </a:t>
            </a:r>
            <a:r>
              <a:rPr lang="fi-FI" sz="1200" b="1" i="1" dirty="0" smtClean="0"/>
              <a:t>SAKU ry </a:t>
            </a:r>
            <a:endParaRPr lang="fi-FI" sz="1200" b="1" i="1" dirty="0"/>
          </a:p>
        </p:txBody>
      </p:sp>
      <p:sp>
        <p:nvSpPr>
          <p:cNvPr id="31" name="Tekstikehys 30"/>
          <p:cNvSpPr txBox="1"/>
          <p:nvPr/>
        </p:nvSpPr>
        <p:spPr>
          <a:xfrm>
            <a:off x="251520" y="676791"/>
            <a:ext cx="1569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D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Fyysinen </a:t>
            </a:r>
            <a:br>
              <a:rPr lang="fi-FI" sz="1400" b="1" dirty="0" smtClean="0">
                <a:solidFill>
                  <a:srgbClr val="00CC00"/>
                </a:solidFill>
              </a:rPr>
            </a:br>
            <a:r>
              <a:rPr lang="fi-FI" sz="1400" b="1" dirty="0" smtClean="0">
                <a:solidFill>
                  <a:srgbClr val="00CC00"/>
                </a:solidFill>
              </a:rPr>
              <a:t>oppimisympäristö</a:t>
            </a:r>
          </a:p>
        </p:txBody>
      </p:sp>
      <p:sp>
        <p:nvSpPr>
          <p:cNvPr id="39" name="Tekstikehys 38"/>
          <p:cNvSpPr txBox="1"/>
          <p:nvPr/>
        </p:nvSpPr>
        <p:spPr>
          <a:xfrm>
            <a:off x="6948264" y="3219822"/>
            <a:ext cx="1944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E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Opiskelijapalvelut</a:t>
            </a:r>
          </a:p>
          <a:p>
            <a:pPr>
              <a:buFont typeface="Wingdings"/>
              <a:buChar char="Ø"/>
            </a:pPr>
            <a:r>
              <a:rPr lang="fi-FI" sz="1200" b="1" dirty="0" smtClean="0">
                <a:solidFill>
                  <a:srgbClr val="00CC00"/>
                </a:solidFill>
              </a:rPr>
              <a:t> ohjaus ja huolto</a:t>
            </a:r>
          </a:p>
          <a:p>
            <a:pPr>
              <a:buFont typeface="Wingdings"/>
              <a:buChar char="Ø"/>
            </a:pPr>
            <a:r>
              <a:rPr lang="fi-FI" sz="1200" b="1" dirty="0" smtClean="0">
                <a:solidFill>
                  <a:srgbClr val="00CC00"/>
                </a:solidFill>
              </a:rPr>
              <a:t> ruokailu ja asuminen</a:t>
            </a:r>
          </a:p>
        </p:txBody>
      </p:sp>
      <p:sp>
        <p:nvSpPr>
          <p:cNvPr id="40" name="Pyöristetty suorakulmio 39"/>
          <p:cNvSpPr/>
          <p:nvPr/>
        </p:nvSpPr>
        <p:spPr>
          <a:xfrm>
            <a:off x="6804248" y="1779662"/>
            <a:ext cx="2160240" cy="1260140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kstikehys 40"/>
          <p:cNvSpPr txBox="1"/>
          <p:nvPr/>
        </p:nvSpPr>
        <p:spPr>
          <a:xfrm>
            <a:off x="6948264" y="1851671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F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Koulun ja 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opiskelijan lähipiirin kanssa tehtävä yhteistyö</a:t>
            </a:r>
          </a:p>
        </p:txBody>
      </p:sp>
      <p:sp>
        <p:nvSpPr>
          <p:cNvPr id="47" name="Tekstikehys 46"/>
          <p:cNvSpPr txBox="1"/>
          <p:nvPr/>
        </p:nvSpPr>
        <p:spPr>
          <a:xfrm>
            <a:off x="2627784" y="235572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solidFill>
                  <a:srgbClr val="0033CC"/>
                </a:solidFill>
                <a:latin typeface="Gill Sans MT" pitchFamily="34" charset="0"/>
              </a:rPr>
              <a:t>Hyvinvoiva</a:t>
            </a:r>
            <a:br>
              <a:rPr lang="fi-FI" sz="2000" b="1" dirty="0" smtClean="0">
                <a:solidFill>
                  <a:srgbClr val="0033CC"/>
                </a:solidFill>
                <a:latin typeface="Gill Sans MT" pitchFamily="34" charset="0"/>
              </a:rPr>
            </a:br>
            <a:r>
              <a:rPr lang="fi-FI" sz="2000" b="1" dirty="0" smtClean="0">
                <a:solidFill>
                  <a:srgbClr val="0033CC"/>
                </a:solidFill>
                <a:latin typeface="Gill Sans MT" pitchFamily="34" charset="0"/>
              </a:rPr>
              <a:t>oppimisympäristö</a:t>
            </a:r>
          </a:p>
        </p:txBody>
      </p:sp>
      <p:sp>
        <p:nvSpPr>
          <p:cNvPr id="50" name="Tekstikehys 49"/>
          <p:cNvSpPr txBox="1"/>
          <p:nvPr/>
        </p:nvSpPr>
        <p:spPr>
          <a:xfrm>
            <a:off x="2483768" y="1707654"/>
            <a:ext cx="1944216" cy="523220"/>
          </a:xfrm>
          <a:prstGeom prst="rect">
            <a:avLst/>
          </a:prstGeom>
          <a:noFill/>
          <a:ln w="15875">
            <a:noFill/>
          </a:ln>
        </p:spPr>
        <p:txBody>
          <a:bodyPr vert="horz" wrap="square" rtlCol="0" anchor="b" anchorCtr="0">
            <a:spAutoFit/>
          </a:bodyPr>
          <a:lstStyle/>
          <a:p>
            <a:pPr algn="ctr"/>
            <a:r>
              <a:rPr lang="fi-FI" sz="1400" b="1" dirty="0" smtClean="0">
                <a:solidFill>
                  <a:srgbClr val="000099"/>
                </a:solidFill>
                <a:latin typeface="Gill Sans MT" pitchFamily="34" charset="0"/>
              </a:rPr>
              <a:t>OPETUKSEN </a:t>
            </a:r>
          </a:p>
          <a:p>
            <a:r>
              <a:rPr lang="fi-FI" sz="1400" b="1" dirty="0" smtClean="0">
                <a:solidFill>
                  <a:srgbClr val="000099"/>
                </a:solidFill>
                <a:latin typeface="Gill Sans MT" pitchFamily="34" charset="0"/>
              </a:rPr>
              <a:t>TOTEUTTAMINEN</a:t>
            </a:r>
            <a:endParaRPr lang="fi-FI" sz="1400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53" name="Tekstikehys 52"/>
          <p:cNvSpPr txBox="1"/>
          <p:nvPr/>
        </p:nvSpPr>
        <p:spPr>
          <a:xfrm>
            <a:off x="4572000" y="1707654"/>
            <a:ext cx="1656184" cy="523220"/>
          </a:xfrm>
          <a:prstGeom prst="rect">
            <a:avLst/>
          </a:prstGeom>
          <a:noFill/>
          <a:ln w="15875">
            <a:noFill/>
          </a:ln>
        </p:spPr>
        <p:txBody>
          <a:bodyPr vert="horz" wrap="square" rtlCol="0" anchor="b" anchorCtr="0">
            <a:spAutoFit/>
          </a:bodyPr>
          <a:lstStyle/>
          <a:p>
            <a:pPr algn="ctr"/>
            <a:r>
              <a:rPr lang="fi-FI" sz="1400" b="1" dirty="0" smtClean="0">
                <a:solidFill>
                  <a:srgbClr val="000099"/>
                </a:solidFill>
                <a:latin typeface="Gill Sans MT" pitchFamily="34" charset="0"/>
              </a:rPr>
              <a:t>OPISKELUN TUKI</a:t>
            </a:r>
            <a:endParaRPr lang="fi-FI" sz="1400" b="1" dirty="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28" name="Tekstikehys 27"/>
          <p:cNvSpPr txBox="1"/>
          <p:nvPr/>
        </p:nvSpPr>
        <p:spPr>
          <a:xfrm>
            <a:off x="251520" y="4443958"/>
            <a:ext cx="8718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rPr>
              <a:t>ARVOT JA TOIMINTAKULTTUURI</a:t>
            </a:r>
          </a:p>
        </p:txBody>
      </p:sp>
      <p:sp>
        <p:nvSpPr>
          <p:cNvPr id="30" name="Pyöristetty suorakulmio 29"/>
          <p:cNvSpPr/>
          <p:nvPr/>
        </p:nvSpPr>
        <p:spPr>
          <a:xfrm>
            <a:off x="6804248" y="699542"/>
            <a:ext cx="2216858" cy="1008112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kehys 35"/>
          <p:cNvSpPr txBox="1"/>
          <p:nvPr/>
        </p:nvSpPr>
        <p:spPr>
          <a:xfrm>
            <a:off x="6948264" y="771550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G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Yhteistyö 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ympäröivien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Yhteisöjen kanssa</a:t>
            </a:r>
          </a:p>
        </p:txBody>
      </p:sp>
      <p:sp>
        <p:nvSpPr>
          <p:cNvPr id="45" name="Tekstikehys 44"/>
          <p:cNvSpPr txBox="1"/>
          <p:nvPr/>
        </p:nvSpPr>
        <p:spPr>
          <a:xfrm>
            <a:off x="3419872" y="357986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smtClean="0">
                <a:solidFill>
                  <a:srgbClr val="00CC00"/>
                </a:solidFill>
              </a:rPr>
              <a:t>JOHTAMINEN</a:t>
            </a:r>
          </a:p>
          <a:p>
            <a:pPr algn="ctr"/>
            <a:r>
              <a:rPr lang="fi-FI" sz="1400" b="1" dirty="0" smtClean="0">
                <a:solidFill>
                  <a:srgbClr val="00CC00"/>
                </a:solidFill>
              </a:rPr>
              <a:t>Opetussuunnitelmat</a:t>
            </a:r>
          </a:p>
          <a:p>
            <a:pPr algn="ctr"/>
            <a:r>
              <a:rPr lang="fi-FI" sz="1400" b="1" dirty="0" smtClean="0">
                <a:solidFill>
                  <a:srgbClr val="00CC00"/>
                </a:solidFill>
              </a:rPr>
              <a:t>Resurssit ja organisointi</a:t>
            </a:r>
          </a:p>
        </p:txBody>
      </p:sp>
      <p:sp>
        <p:nvSpPr>
          <p:cNvPr id="51" name="Pyöristetty suorakulmio 50"/>
          <p:cNvSpPr/>
          <p:nvPr/>
        </p:nvSpPr>
        <p:spPr>
          <a:xfrm>
            <a:off x="2267744" y="123478"/>
            <a:ext cx="4320480" cy="792088"/>
          </a:xfrm>
          <a:prstGeom prst="roundRect">
            <a:avLst/>
          </a:prstGeom>
          <a:solidFill>
            <a:srgbClr val="CCECFF">
              <a:alpha val="9804"/>
            </a:srgbClr>
          </a:solidFill>
          <a:ln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Tekstikehys 51"/>
          <p:cNvSpPr txBox="1"/>
          <p:nvPr/>
        </p:nvSpPr>
        <p:spPr>
          <a:xfrm>
            <a:off x="2411760" y="123478"/>
            <a:ext cx="3612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>
                <a:solidFill>
                  <a:srgbClr val="00CC00"/>
                </a:solidFill>
              </a:rPr>
              <a:t>H</a:t>
            </a:r>
          </a:p>
          <a:p>
            <a:r>
              <a:rPr lang="fi-FI" sz="1400" b="1" dirty="0" smtClean="0">
                <a:solidFill>
                  <a:srgbClr val="00CC00"/>
                </a:solidFill>
              </a:rPr>
              <a:t>Työ- ja toimintakyky</a:t>
            </a:r>
            <a:br>
              <a:rPr lang="fi-FI" sz="1400" b="1" dirty="0" smtClean="0">
                <a:solidFill>
                  <a:srgbClr val="00CC00"/>
                </a:solidFill>
              </a:rPr>
            </a:br>
            <a:r>
              <a:rPr lang="fi-FI" sz="1400" b="1" dirty="0" smtClean="0">
                <a:solidFill>
                  <a:srgbClr val="00CC00"/>
                </a:solidFill>
              </a:rPr>
              <a:t>Elinikäisen oppimisen avaintaidot</a:t>
            </a:r>
          </a:p>
        </p:txBody>
      </p:sp>
      <p:sp>
        <p:nvSpPr>
          <p:cNvPr id="84" name="Oikea aaltosulje 83"/>
          <p:cNvSpPr/>
          <p:nvPr/>
        </p:nvSpPr>
        <p:spPr>
          <a:xfrm>
            <a:off x="1979712" y="717544"/>
            <a:ext cx="432048" cy="3240360"/>
          </a:xfrm>
          <a:prstGeom prst="rightBrace">
            <a:avLst>
              <a:gd name="adj1" fmla="val 8333"/>
              <a:gd name="adj2" fmla="val 40677"/>
            </a:avLst>
          </a:prstGeom>
          <a:ln w="12700">
            <a:solidFill>
              <a:srgbClr val="309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Vasen aaltosulje 86"/>
          <p:cNvSpPr/>
          <p:nvPr/>
        </p:nvSpPr>
        <p:spPr>
          <a:xfrm>
            <a:off x="6372200" y="825556"/>
            <a:ext cx="432048" cy="2754306"/>
          </a:xfrm>
          <a:prstGeom prst="leftBrace">
            <a:avLst>
              <a:gd name="adj1" fmla="val 8333"/>
              <a:gd name="adj2" fmla="val 42404"/>
            </a:avLst>
          </a:prstGeom>
          <a:ln w="12700">
            <a:solidFill>
              <a:srgbClr val="309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5" name="Oikea aaltosulje 114"/>
          <p:cNvSpPr/>
          <p:nvPr/>
        </p:nvSpPr>
        <p:spPr>
          <a:xfrm rot="5400000">
            <a:off x="4211960" y="-956642"/>
            <a:ext cx="360040" cy="4104456"/>
          </a:xfrm>
          <a:prstGeom prst="rightBrace">
            <a:avLst>
              <a:gd name="adj1" fmla="val 8333"/>
              <a:gd name="adj2" fmla="val 49631"/>
            </a:avLst>
          </a:prstGeom>
          <a:ln w="12700">
            <a:solidFill>
              <a:srgbClr val="309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6" name="Ylänuoli 115"/>
          <p:cNvSpPr/>
          <p:nvPr/>
        </p:nvSpPr>
        <p:spPr>
          <a:xfrm>
            <a:off x="2339752" y="3363838"/>
            <a:ext cx="4320480" cy="1026114"/>
          </a:xfrm>
          <a:prstGeom prst="upArrow">
            <a:avLst/>
          </a:prstGeom>
          <a:noFill/>
          <a:ln w="19050">
            <a:solidFill>
              <a:srgbClr val="3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4" name="Kuva 33" descr="vipuvoimaaEU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95486"/>
            <a:ext cx="842511" cy="284940"/>
          </a:xfrm>
          <a:prstGeom prst="rect">
            <a:avLst/>
          </a:prstGeom>
        </p:spPr>
      </p:pic>
      <p:pic>
        <p:nvPicPr>
          <p:cNvPr id="38" name="Kuva 37" descr="esr-lippujateks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95486"/>
            <a:ext cx="653957" cy="318486"/>
          </a:xfrm>
          <a:prstGeom prst="rect">
            <a:avLst/>
          </a:prstGeom>
        </p:spPr>
      </p:pic>
      <p:pic>
        <p:nvPicPr>
          <p:cNvPr id="46" name="Kuva 45" descr="oph_logo_f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0432" y="123478"/>
            <a:ext cx="504055" cy="306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2627784" y="123478"/>
            <a:ext cx="6408712" cy="4896544"/>
          </a:xfrm>
          <a:prstGeom prst="rect">
            <a:avLst/>
          </a:prstGeom>
          <a:solidFill>
            <a:schemeClr val="accent5">
              <a:lumMod val="75000"/>
              <a:alpha val="15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Pyöristetty suorakulmio 23"/>
          <p:cNvSpPr/>
          <p:nvPr/>
        </p:nvSpPr>
        <p:spPr>
          <a:xfrm>
            <a:off x="2987824" y="2067694"/>
            <a:ext cx="5760640" cy="129614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2987824" y="3363838"/>
            <a:ext cx="5760640" cy="100811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Pyöristetty suorakulmio 22"/>
          <p:cNvSpPr/>
          <p:nvPr/>
        </p:nvSpPr>
        <p:spPr>
          <a:xfrm>
            <a:off x="2987824" y="843558"/>
            <a:ext cx="5760640" cy="122413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2520280" cy="1800200"/>
          </a:xfrm>
        </p:spPr>
        <p:txBody>
          <a:bodyPr/>
          <a:lstStyle/>
          <a:p>
            <a:r>
              <a:rPr lang="fi-FI" dirty="0" smtClean="0"/>
              <a:t>Hyvinvointi-suunnittelun tasot ja tiimit</a:t>
            </a:r>
            <a:endParaRPr lang="fi-FI" dirty="0"/>
          </a:p>
        </p:txBody>
      </p:sp>
      <p:sp>
        <p:nvSpPr>
          <p:cNvPr id="3" name="Tekstikehys 2"/>
          <p:cNvSpPr txBox="1"/>
          <p:nvPr/>
        </p:nvSpPr>
        <p:spPr>
          <a:xfrm>
            <a:off x="2699792" y="123478"/>
            <a:ext cx="6192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latin typeface="Trebuchet MS" pitchFamily="34" charset="0"/>
              </a:rPr>
              <a:t>Kunnalliset hyvinvointipalvelut ja -ohjelmat</a:t>
            </a:r>
            <a:endParaRPr lang="fi-FI" sz="1400" b="1" dirty="0" smtClean="0">
              <a:latin typeface="Trebuchet MS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koko elämänkaaren kattava tuki</a:t>
            </a:r>
            <a:endParaRPr lang="fi-FI" sz="1400" dirty="0">
              <a:latin typeface="Trebuchet MS" pitchFamily="34" charset="0"/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3059832" y="843558"/>
            <a:ext cx="56886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Trebuchet MS" pitchFamily="34" charset="0"/>
              </a:rPr>
              <a:t>Koulutuksen järjestäjä –taso</a:t>
            </a:r>
            <a:r>
              <a:rPr lang="fi-FI" sz="1400" dirty="0" smtClean="0">
                <a:latin typeface="Trebuchet MS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+mn-lt"/>
              </a:rPr>
              <a:t> </a:t>
            </a:r>
            <a:r>
              <a:rPr lang="fi-FI" sz="1400" dirty="0" err="1" smtClean="0">
                <a:latin typeface="+mn-lt"/>
              </a:rPr>
              <a:t>KJ-tason</a:t>
            </a:r>
            <a:r>
              <a:rPr lang="fi-FI" sz="1400" dirty="0" smtClean="0">
                <a:latin typeface="+mn-lt"/>
              </a:rPr>
              <a:t> tiimi, edustus yksiköistä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+mn-lt"/>
              </a:rPr>
              <a:t> </a:t>
            </a:r>
            <a:r>
              <a:rPr lang="fi-FI" sz="1400" dirty="0" err="1" smtClean="0">
                <a:latin typeface="+mn-lt"/>
              </a:rPr>
              <a:t>KJ:t</a:t>
            </a:r>
            <a:r>
              <a:rPr lang="fi-FI" sz="1400" dirty="0" smtClean="0">
                <a:latin typeface="+mn-lt"/>
              </a:rPr>
              <a:t> huolehtivat työyhteisön ja opiskelijoiden hyvinvoinnista </a:t>
            </a:r>
            <a:endParaRPr lang="fi-FI" sz="1400" dirty="0" smtClean="0"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opiskelijoiden hyvinvoinnin edunvalvoja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3059832" y="2067694"/>
            <a:ext cx="56886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Trebuchet MS" pitchFamily="34" charset="0"/>
              </a:rPr>
              <a:t>Oppilaitos- / yksikkötaso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Yksikkötiimejä tarvittava määrä -&gt; </a:t>
            </a:r>
            <a:r>
              <a:rPr lang="fi-FI" sz="1400" dirty="0" err="1" smtClean="0">
                <a:latin typeface="Trebuchet MS" pitchFamily="34" charset="0"/>
              </a:rPr>
              <a:t>moniammatillisuus</a:t>
            </a:r>
            <a:r>
              <a:rPr lang="fi-FI" sz="1400" dirty="0" smtClean="0">
                <a:latin typeface="Trebuchet MS" pitchFamily="34" charset="0"/>
              </a:rPr>
              <a:t>, toimivuus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Hyvinvoivan oppimisympäristön toteuttaminen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Kaikissa toimenkuvissa on kasvattamisen ja ohjaamisen velvollisuus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Henkilöstön vertaistuki on paras varhaisen puuttumisen keino 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3059832" y="336383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latin typeface="Trebuchet MS" pitchFamily="34" charset="0"/>
              </a:rPr>
              <a:t>Opintoala- / ryhmätaso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Ryhmänohjaaja on lähiesimies</a:t>
            </a:r>
          </a:p>
          <a:p>
            <a:pPr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Työtavat ohjaavat ja kannustavat opiskelijoiden osallisuuteen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2699792" y="4371950"/>
            <a:ext cx="6336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latin typeface="Trebuchet MS" pitchFamily="34" charset="0"/>
              </a:rPr>
              <a:t>Kansalaisjärjestöjen toiminta</a:t>
            </a:r>
            <a:endParaRPr lang="fi-FI" sz="1400" b="1" dirty="0" smtClean="0">
              <a:latin typeface="Trebuchet MS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fi-FI" sz="1400" dirty="0" smtClean="0">
                <a:latin typeface="Trebuchet MS" pitchFamily="34" charset="0"/>
              </a:rPr>
              <a:t> sosiaalisen kestävän kehityksen vahvistaminen</a:t>
            </a:r>
            <a:endParaRPr lang="fi-FI" sz="14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prosessikaavio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5486"/>
            <a:ext cx="6696744" cy="4764409"/>
          </a:xfrm>
          <a:prstGeom prst="rect">
            <a:avLst/>
          </a:prstGeom>
        </p:spPr>
      </p:pic>
      <p:sp>
        <p:nvSpPr>
          <p:cNvPr id="4" name="Tekstikehys 3"/>
          <p:cNvSpPr txBox="1"/>
          <p:nvPr/>
        </p:nvSpPr>
        <p:spPr>
          <a:xfrm>
            <a:off x="4788024" y="915566"/>
            <a:ext cx="2088232" cy="461665"/>
          </a:xfrm>
          <a:prstGeom prst="rect">
            <a:avLst/>
          </a:prstGeom>
          <a:solidFill>
            <a:srgbClr val="66FF66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Päätös hyvinvointiohjelman käynnistämisestä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4860032" y="1635646"/>
            <a:ext cx="1728192" cy="46166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Hyvinvointitiimien perustaminen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059832" y="2355726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Suunnitelman toteuttaminen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6804248" y="2355726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Tarpeiden tunnistaminen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6804248" y="3147814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Tavoitteiden määrittely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6804248" y="3867894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Menetelmistä</a:t>
            </a:r>
          </a:p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sopiminen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4860032" y="3867894"/>
            <a:ext cx="17281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1200" dirty="0" smtClean="0">
                <a:latin typeface="Arial" pitchFamily="34" charset="0"/>
                <a:cs typeface="Arial" pitchFamily="34" charset="0"/>
              </a:rPr>
              <a:t>Arviointimittareiden määrittely  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3059832" y="3867894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Esityksen Valmistelu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ikehys 11"/>
          <p:cNvSpPr txBox="1"/>
          <p:nvPr/>
        </p:nvSpPr>
        <p:spPr>
          <a:xfrm>
            <a:off x="3059832" y="3147814"/>
            <a:ext cx="14401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Suunnitelman hyväksyminen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ikehys 12"/>
          <p:cNvSpPr txBox="1"/>
          <p:nvPr/>
        </p:nvSpPr>
        <p:spPr>
          <a:xfrm>
            <a:off x="4860032" y="2211711"/>
            <a:ext cx="16561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Lähtötilanteen kartoitus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ikehys 13"/>
          <p:cNvSpPr txBox="1"/>
          <p:nvPr/>
        </p:nvSpPr>
        <p:spPr>
          <a:xfrm>
            <a:off x="4860032" y="2715766"/>
            <a:ext cx="16561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200" dirty="0" smtClean="0">
                <a:latin typeface="Arial" pitchFamily="34" charset="0"/>
                <a:cs typeface="Arial" pitchFamily="34" charset="0"/>
              </a:rPr>
              <a:t>Palaute, arviointi ja raportointi</a:t>
            </a:r>
            <a:endParaRPr lang="fi-FI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tsikko 1"/>
          <p:cNvSpPr txBox="1">
            <a:spLocks/>
          </p:cNvSpPr>
          <p:nvPr/>
        </p:nvSpPr>
        <p:spPr>
          <a:xfrm>
            <a:off x="179512" y="2787774"/>
            <a:ext cx="2736304" cy="1728192"/>
          </a:xfrm>
          <a:prstGeom prst="rect">
            <a:avLst/>
          </a:prstGeom>
        </p:spPr>
        <p:txBody>
          <a:bodyPr/>
          <a:lstStyle/>
          <a:p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Planning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Worksite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 Health </a:t>
            </a:r>
            <a:br>
              <a:rPr lang="fi-FI" sz="1400" b="1" dirty="0" smtClean="0">
                <a:latin typeface="Arial" pitchFamily="34" charset="0"/>
                <a:cs typeface="Arial" pitchFamily="34" charset="0"/>
              </a:rPr>
            </a:b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Promotion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Programs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fi-FI" sz="1400" b="1" dirty="0" smtClean="0">
                <a:latin typeface="Arial" pitchFamily="34" charset="0"/>
                <a:cs typeface="Arial" pitchFamily="34" charset="0"/>
              </a:rPr>
            </a:b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Methods</a:t>
            </a:r>
            <a:r>
              <a:rPr lang="fi-FI" sz="1400" b="1" dirty="0" smtClean="0">
                <a:latin typeface="Arial" pitchFamily="34" charset="0"/>
                <a:cs typeface="Arial" pitchFamily="34" charset="0"/>
              </a:rPr>
              <a:t> and</a:t>
            </a:r>
          </a:p>
          <a:p>
            <a:r>
              <a:rPr lang="fi-FI" sz="1400" b="1" dirty="0" smtClean="0">
                <a:latin typeface="Arial" pitchFamily="34" charset="0"/>
                <a:cs typeface="Arial" pitchFamily="34" charset="0"/>
              </a:rPr>
              <a:t>Design </a:t>
            </a:r>
            <a:r>
              <a:rPr lang="fi-FI" sz="1400" b="1" dirty="0" err="1" smtClean="0">
                <a:latin typeface="Arial" pitchFamily="34" charset="0"/>
                <a:cs typeface="Arial" pitchFamily="34" charset="0"/>
              </a:rPr>
              <a:t>Implications</a:t>
            </a:r>
            <a:endParaRPr lang="fi-FI" sz="1400" b="1" dirty="0" smtClean="0">
              <a:latin typeface="Arial" pitchFamily="34" charset="0"/>
              <a:cs typeface="Arial" pitchFamily="34" charset="0"/>
            </a:endParaRPr>
          </a:p>
          <a:p>
            <a:endParaRPr lang="fi-FI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fi-FI" sz="1100" i="1" dirty="0" smtClean="0">
                <a:latin typeface="Arial" pitchFamily="34" charset="0"/>
                <a:cs typeface="Arial" pitchFamily="34" charset="0"/>
              </a:rPr>
              <a:t>Mari </a:t>
            </a:r>
            <a:r>
              <a:rPr lang="fi-FI" sz="1100" i="1" dirty="0" err="1" smtClean="0">
                <a:latin typeface="Arial" pitchFamily="34" charset="0"/>
                <a:cs typeface="Arial" pitchFamily="34" charset="0"/>
              </a:rPr>
              <a:t>Ryan</a:t>
            </a:r>
            <a:r>
              <a:rPr lang="fi-FI" sz="1100" i="1" dirty="0" smtClean="0">
                <a:latin typeface="Arial" pitchFamily="34" charset="0"/>
                <a:cs typeface="Arial" pitchFamily="34" charset="0"/>
              </a:rPr>
              <a:t>, MBA, CWWPC;</a:t>
            </a:r>
            <a:br>
              <a:rPr lang="fi-FI" sz="1100" i="1" dirty="0" smtClean="0">
                <a:latin typeface="Arial" pitchFamily="34" charset="0"/>
                <a:cs typeface="Arial" pitchFamily="34" charset="0"/>
              </a:rPr>
            </a:br>
            <a:r>
              <a:rPr lang="fi-FI" sz="1100" i="1" dirty="0" smtClean="0">
                <a:latin typeface="Arial" pitchFamily="34" charset="0"/>
                <a:cs typeface="Arial" pitchFamily="34" charset="0"/>
              </a:rPr>
              <a:t>Larry S. </a:t>
            </a:r>
            <a:r>
              <a:rPr lang="fi-FI" sz="1100" i="1" dirty="0" err="1" smtClean="0">
                <a:latin typeface="Arial" pitchFamily="34" charset="0"/>
                <a:cs typeface="Arial" pitchFamily="34" charset="0"/>
              </a:rPr>
              <a:t>Chapman</a:t>
            </a:r>
            <a:r>
              <a:rPr lang="fi-FI" sz="1100" i="1" dirty="0" smtClean="0">
                <a:latin typeface="Arial" pitchFamily="34" charset="0"/>
                <a:cs typeface="Arial" pitchFamily="34" charset="0"/>
              </a:rPr>
              <a:t>, MPH;</a:t>
            </a:r>
            <a:br>
              <a:rPr lang="fi-FI" sz="1100" i="1" dirty="0" smtClean="0">
                <a:latin typeface="Arial" pitchFamily="34" charset="0"/>
                <a:cs typeface="Arial" pitchFamily="34" charset="0"/>
              </a:rPr>
            </a:br>
            <a:r>
              <a:rPr lang="fi-FI" sz="1100" i="1" dirty="0" smtClean="0">
                <a:latin typeface="Arial" pitchFamily="34" charset="0"/>
                <a:cs typeface="Arial" pitchFamily="34" charset="0"/>
              </a:rPr>
              <a:t>Mary Jane </a:t>
            </a:r>
            <a:r>
              <a:rPr lang="fi-FI" sz="1100" i="1" dirty="0" err="1" smtClean="0">
                <a:latin typeface="Arial" pitchFamily="34" charset="0"/>
                <a:cs typeface="Arial" pitchFamily="34" charset="0"/>
              </a:rPr>
              <a:t>Rink</a:t>
            </a:r>
            <a:r>
              <a:rPr lang="fi-FI" sz="1100" i="1" dirty="0" smtClean="0">
                <a:latin typeface="Arial" pitchFamily="34" charset="0"/>
                <a:cs typeface="Arial" pitchFamily="34" charset="0"/>
              </a:rPr>
              <a:t>, RN, MSN, FNP, WWPC</a:t>
            </a:r>
            <a:endParaRPr kumimoji="0" lang="fi-FI" sz="1100" b="1" i="1" u="none" strike="noStrike" kern="0" cap="none" spc="0" normalizeH="0" baseline="0" noProof="0" dirty="0">
              <a:ln>
                <a:noFill/>
              </a:ln>
              <a:solidFill>
                <a:srgbClr val="6666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9502"/>
            <a:ext cx="3312368" cy="1728192"/>
          </a:xfrm>
        </p:spPr>
        <p:txBody>
          <a:bodyPr/>
          <a:lstStyle/>
          <a:p>
            <a:r>
              <a:rPr lang="fi-FI" dirty="0" smtClean="0"/>
              <a:t>Hyvinvointi-suunnittelun prosessi</a:t>
            </a:r>
            <a:endParaRPr lang="fi-FI" dirty="0"/>
          </a:p>
        </p:txBody>
      </p:sp>
      <p:sp>
        <p:nvSpPr>
          <p:cNvPr id="18" name="Tekstikehys 17"/>
          <p:cNvSpPr txBox="1"/>
          <p:nvPr/>
        </p:nvSpPr>
        <p:spPr>
          <a:xfrm>
            <a:off x="6948264" y="915566"/>
            <a:ext cx="2088232" cy="58477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JOHTO: 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toimeksianto 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resursointi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valvonta ja ohjaus</a:t>
            </a:r>
            <a:endParaRPr lang="fi-FI" sz="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kstikehys 19"/>
          <p:cNvSpPr txBox="1"/>
          <p:nvPr/>
        </p:nvSpPr>
        <p:spPr>
          <a:xfrm>
            <a:off x="6948264" y="1563638"/>
            <a:ext cx="2088232" cy="70788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TIIMIT: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suunnittelu 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toteutuksen johtaminen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arviointi ja raportointi</a:t>
            </a:r>
          </a:p>
          <a:p>
            <a:pPr>
              <a:buFont typeface="Arial" charset="0"/>
              <a:buChar char="•"/>
            </a:pPr>
            <a:r>
              <a:rPr lang="fi-FI" sz="800" b="1" i="1" dirty="0" smtClean="0">
                <a:latin typeface="Arial" pitchFamily="34" charset="0"/>
                <a:cs typeface="Arial" pitchFamily="34" charset="0"/>
              </a:rPr>
              <a:t> kehittämisesitykset ja kehittäminen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OHYVE_PPT_pohja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Trebuchet MS"/>
        <a:ea typeface=""/>
        <a:cs typeface="Times New Roman"/>
      </a:majorFont>
      <a:minorFont>
        <a:latin typeface="Trebuchet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AKOHYVE_PPT_pohja</Template>
  <TotalTime>756</TotalTime>
  <Words>223</Words>
  <Application>Microsoft Office PowerPoint</Application>
  <PresentationFormat>Näytössä katseltava esitys (16:9)</PresentationFormat>
  <Paragraphs>81</Paragraphs>
  <Slides>4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4</vt:i4>
      </vt:variant>
    </vt:vector>
  </HeadingPairs>
  <TitlesOfParts>
    <vt:vector size="6" baseType="lpstr">
      <vt:lpstr>AKOHYVE_PPT_pohja</vt:lpstr>
      <vt:lpstr>Mukautettu suunnittelumalli</vt:lpstr>
      <vt:lpstr>Ammattiopisto on mylly elinikäisen oppimisen virrassa</vt:lpstr>
      <vt:lpstr>Dia 2</vt:lpstr>
      <vt:lpstr>Hyvinvointi-suunnittelun tasot ja tiimit</vt:lpstr>
      <vt:lpstr>Hyvinvointi-suunnittelun prosessi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Hyvinvointivirtauksia</dc:title>
  <dc:creator>Your User Name</dc:creator>
  <cp:lastModifiedBy>Your User Name</cp:lastModifiedBy>
  <cp:revision>91</cp:revision>
  <dcterms:created xsi:type="dcterms:W3CDTF">2011-04-27T05:07:22Z</dcterms:created>
  <dcterms:modified xsi:type="dcterms:W3CDTF">2011-11-28T08:40:04Z</dcterms:modified>
</cp:coreProperties>
</file>