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handoutMasterIdLst>
    <p:handoutMasterId r:id="rId9"/>
  </p:handoutMasterIdLst>
  <p:sldIdLst>
    <p:sldId id="280" r:id="rId3"/>
    <p:sldId id="281" r:id="rId4"/>
    <p:sldId id="286" r:id="rId5"/>
    <p:sldId id="287" r:id="rId6"/>
    <p:sldId id="294" r:id="rId7"/>
  </p:sldIdLst>
  <p:sldSz cx="9144000" cy="5143500" type="screen16x9"/>
  <p:notesSz cx="6797675" cy="9926638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00"/>
    <a:srgbClr val="008000"/>
    <a:srgbClr val="99FF66"/>
    <a:srgbClr val="66FF66"/>
    <a:srgbClr val="33CC33"/>
    <a:srgbClr val="00FF00"/>
    <a:srgbClr val="E4FFAD"/>
    <a:srgbClr val="B9D5FF"/>
    <a:srgbClr val="F9F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7" autoAdjust="0"/>
    <p:restoredTop sz="91228" autoAdjust="0"/>
  </p:normalViewPr>
  <p:slideViewPr>
    <p:cSldViewPr>
      <p:cViewPr varScale="1">
        <p:scale>
          <a:sx n="61" d="100"/>
          <a:sy n="61" d="100"/>
        </p:scale>
        <p:origin x="-84" y="-3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0EF281-2195-424F-8F27-34569E94AAB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6223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4349A-CE61-42A5-A8D8-5945A17FB9C6}" type="datetimeFigureOut">
              <a:rPr lang="fi-FI" smtClean="0"/>
              <a:pPr/>
              <a:t>15.12.2013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BEEE2-E1D4-4F54-9C9E-701EB47BAA5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6332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BEEE2-E1D4-4F54-9C9E-701EB47BAA5F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7437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BEEE2-E1D4-4F54-9C9E-701EB47BAA5F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292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9FE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/>
          </a:p>
        </p:txBody>
      </p:sp>
      <p:pic>
        <p:nvPicPr>
          <p:cNvPr id="5" name="Kuva 7" descr="AKOHYVE_dokumenttipohj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3071813"/>
            <a:ext cx="7500938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57172"/>
            <a:ext cx="4338638" cy="25908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67328" y="1238246"/>
            <a:ext cx="3505200" cy="762000"/>
          </a:xfrm>
        </p:spPr>
        <p:txBody>
          <a:bodyPr anchor="t"/>
          <a:lstStyle>
            <a:lvl1pPr marL="0" indent="0">
              <a:buFontTx/>
              <a:buNone/>
              <a:defRPr sz="1500">
                <a:solidFill>
                  <a:srgbClr val="666633"/>
                </a:solidFill>
              </a:defRPr>
            </a:lvl1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362700" y="381000"/>
            <a:ext cx="2095500" cy="4343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76200" y="381000"/>
            <a:ext cx="6134100" cy="4343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587-D86D-4C99-9DD3-F4AC6ADDCD56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10EF0-9662-4ED3-B8AA-D998A222950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390E6-82FD-4998-8791-112C45FBC113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10CD1-A6F7-4B8B-99AD-12A6FD160E5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4810-AC2A-4660-811C-B8CB396C212C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5157C-7D7D-48B8-801B-EF479808E90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55861-92D0-434F-AE7E-362814FA8559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CD59F-D2F6-40D4-BCD2-838387C25C2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E8989-DA80-475C-B840-B47FEBD7F253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076B4-E0F9-41A7-8B7F-66596E4A972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24404-91AD-4780-8258-7E06DAD65F47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CCC65-A6C5-4923-9F05-3BCE62E5CEB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46950-1188-4429-811B-BD6D72CA4183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53433-AC05-457B-BD90-6923897864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0C0F2-6274-4504-AABE-19C2304E06E6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D8964-0A9D-483A-ACAE-2C4CC6A909F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AF611-A923-47C3-9143-90ACCA93BA1F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7F481-AB87-4460-9E2A-6D041A99692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49742-51BE-445F-9184-F6C842FFE147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97F41-D04A-40C9-AE8F-32108F9A702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7804E-CDBF-464C-821B-9BE0C625F428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EE293-7AF3-432E-8E76-A43CFE4DEDB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343400" y="457200"/>
            <a:ext cx="1981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477000" y="457200"/>
            <a:ext cx="1981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9FE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381000"/>
            <a:ext cx="3581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782" tIns="43891" rIns="87782" bIns="43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otsikon perustyyliä napsauttamalla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3400" y="457200"/>
            <a:ext cx="4114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782" tIns="43891" rIns="87782" bIns="43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pic>
        <p:nvPicPr>
          <p:cNvPr id="1029" name="Kuva 5" descr="AKOHYVE_dokumenttipohja_logo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030538"/>
            <a:ext cx="22145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  <p:txStyles>
    <p:titleStyle>
      <a:lvl1pPr algn="l" defTabSz="87788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66633"/>
          </a:solidFill>
          <a:latin typeface="+mj-lt"/>
          <a:ea typeface="+mj-ea"/>
          <a:cs typeface="+mj-cs"/>
        </a:defRPr>
      </a:lvl1pPr>
      <a:lvl2pPr algn="l" defTabSz="87788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66633"/>
          </a:solidFill>
          <a:latin typeface="Trebuchet MS" pitchFamily="34" charset="0"/>
          <a:cs typeface="Times New Roman" pitchFamily="18" charset="0"/>
        </a:defRPr>
      </a:lvl2pPr>
      <a:lvl3pPr algn="l" defTabSz="87788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66633"/>
          </a:solidFill>
          <a:latin typeface="Trebuchet MS" pitchFamily="34" charset="0"/>
          <a:cs typeface="Times New Roman" pitchFamily="18" charset="0"/>
        </a:defRPr>
      </a:lvl3pPr>
      <a:lvl4pPr algn="l" defTabSz="87788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66633"/>
          </a:solidFill>
          <a:latin typeface="Trebuchet MS" pitchFamily="34" charset="0"/>
          <a:cs typeface="Times New Roman" pitchFamily="18" charset="0"/>
        </a:defRPr>
      </a:lvl4pPr>
      <a:lvl5pPr algn="l" defTabSz="87788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66633"/>
          </a:solidFill>
          <a:latin typeface="Trebuchet MS" pitchFamily="34" charset="0"/>
          <a:cs typeface="Times New Roman" pitchFamily="18" charset="0"/>
        </a:defRPr>
      </a:lvl5pPr>
      <a:lvl6pPr marL="457200" algn="l" defTabSz="87788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66633"/>
          </a:solidFill>
          <a:latin typeface="Trebuchet MS" pitchFamily="34" charset="0"/>
          <a:cs typeface="Times New Roman" pitchFamily="18" charset="0"/>
        </a:defRPr>
      </a:lvl6pPr>
      <a:lvl7pPr marL="914400" algn="l" defTabSz="87788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66633"/>
          </a:solidFill>
          <a:latin typeface="Trebuchet MS" pitchFamily="34" charset="0"/>
          <a:cs typeface="Times New Roman" pitchFamily="18" charset="0"/>
        </a:defRPr>
      </a:lvl7pPr>
      <a:lvl8pPr marL="1371600" algn="l" defTabSz="87788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66633"/>
          </a:solidFill>
          <a:latin typeface="Trebuchet MS" pitchFamily="34" charset="0"/>
          <a:cs typeface="Times New Roman" pitchFamily="18" charset="0"/>
        </a:defRPr>
      </a:lvl8pPr>
      <a:lvl9pPr marL="1828800" algn="l" defTabSz="87788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66633"/>
          </a:solidFill>
          <a:latin typeface="Trebuchet MS" pitchFamily="34" charset="0"/>
          <a:cs typeface="Times New Roman" pitchFamily="18" charset="0"/>
        </a:defRPr>
      </a:lvl9pPr>
    </p:titleStyle>
    <p:bodyStyle>
      <a:lvl1pPr marL="328613" indent="-328613" algn="l" defTabSz="877888" rtl="0" eaLnBrk="1" fontAlgn="base" hangingPunct="1">
        <a:spcBef>
          <a:spcPct val="20000"/>
        </a:spcBef>
        <a:spcAft>
          <a:spcPct val="0"/>
        </a:spcAft>
        <a:buClr>
          <a:srgbClr val="666633"/>
        </a:buClr>
        <a:buBlip>
          <a:blip r:embed="rId14"/>
        </a:buBlip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712788" indent="-274638" algn="l" defTabSz="87788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+mn-lt"/>
          <a:cs typeface="+mn-cs"/>
        </a:defRPr>
      </a:lvl2pPr>
      <a:lvl3pPr marL="1096963" indent="-219075" algn="l" defTabSz="877888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333333"/>
          </a:solidFill>
          <a:latin typeface="+mn-lt"/>
          <a:cs typeface="+mn-cs"/>
        </a:defRPr>
      </a:lvl3pPr>
      <a:lvl4pPr marL="1536700" indent="-220663" algn="l" defTabSz="877888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333333"/>
          </a:solidFill>
          <a:latin typeface="+mn-lt"/>
          <a:cs typeface="+mn-cs"/>
        </a:defRPr>
      </a:lvl4pPr>
      <a:lvl5pPr marL="1974850" indent="-219075" algn="l" defTabSz="877888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3333"/>
          </a:solidFill>
          <a:latin typeface="+mn-lt"/>
          <a:cs typeface="+mn-cs"/>
        </a:defRPr>
      </a:lvl5pPr>
      <a:lvl6pPr marL="2432050" indent="-219075" algn="l" defTabSz="877888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3333"/>
          </a:solidFill>
          <a:latin typeface="+mn-lt"/>
          <a:cs typeface="+mn-cs"/>
        </a:defRPr>
      </a:lvl6pPr>
      <a:lvl7pPr marL="2889250" indent="-219075" algn="l" defTabSz="877888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3333"/>
          </a:solidFill>
          <a:latin typeface="+mn-lt"/>
          <a:cs typeface="+mn-cs"/>
        </a:defRPr>
      </a:lvl7pPr>
      <a:lvl8pPr marL="3346450" indent="-219075" algn="l" defTabSz="877888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3333"/>
          </a:solidFill>
          <a:latin typeface="+mn-lt"/>
          <a:cs typeface="+mn-cs"/>
        </a:defRPr>
      </a:lvl8pPr>
      <a:lvl9pPr marL="3803650" indent="-219075" algn="l" defTabSz="877888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3333"/>
          </a:solidFill>
          <a:latin typeface="+mn-lt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FF6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2051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34A33A-74EC-41EC-A4B5-BD23C0DD0547}" type="datetimeFigureOut">
              <a:rPr lang="fi-FI"/>
              <a:pPr>
                <a:defRPr/>
              </a:pPr>
              <a:t>15.12.2013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5494B9-6848-4930-8347-56F0EF5C7BA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/>
          <p:cNvSpPr txBox="1"/>
          <p:nvPr/>
        </p:nvSpPr>
        <p:spPr>
          <a:xfrm>
            <a:off x="1868169" y="339501"/>
            <a:ext cx="702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Hyvinvoinnin turvaverkko</a:t>
            </a:r>
            <a:endParaRPr lang="fi-FI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" y="116807"/>
            <a:ext cx="1216910" cy="121691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31590"/>
            <a:ext cx="5760640" cy="3888432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234421" y="1491630"/>
            <a:ext cx="2949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Koulutus on tärkeä osa lasten ja nuorten hyvinvoinnin turvaverkkoa.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219692" y="2715766"/>
            <a:ext cx="3056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Toisen asteen koulutukseen liittyvät </a:t>
            </a:r>
          </a:p>
          <a:p>
            <a:pPr marL="285750" indent="-285750">
              <a:buFont typeface="Wingdings"/>
              <a:buChar char="Ø"/>
            </a:pPr>
            <a:r>
              <a:rPr lang="fi-FI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fi-FI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dentiteetin vahvistuminen</a:t>
            </a:r>
          </a:p>
          <a:p>
            <a:pPr marL="285750" indent="-285750">
              <a:buFont typeface="Wingdings"/>
              <a:buChar char="Ø"/>
            </a:pPr>
            <a:r>
              <a:rPr lang="fi-FI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fi-FI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tsenäistyminen, arjen taidot</a:t>
            </a:r>
          </a:p>
          <a:p>
            <a:pPr marL="285750" indent="-285750">
              <a:buFont typeface="Wingdings"/>
              <a:buChar char="Ø"/>
            </a:pPr>
            <a:r>
              <a:rPr lang="fi-FI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k</a:t>
            </a:r>
            <a:r>
              <a:rPr lang="fi-FI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iinnittyminen yhteisöihin ja yhteiskuntaan</a:t>
            </a:r>
          </a:p>
          <a:p>
            <a:pPr marL="285750" indent="-285750">
              <a:buFont typeface="Wingdings"/>
              <a:buChar char="Ø"/>
            </a:pPr>
            <a:r>
              <a:rPr lang="fi-FI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fi-FI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linikäisen oppimisen avaintaitojen ja työelämätaitojen haltuun otto</a:t>
            </a:r>
          </a:p>
        </p:txBody>
      </p:sp>
    </p:spTree>
    <p:extLst>
      <p:ext uri="{BB962C8B-B14F-4D97-AF65-F5344CB8AC3E}">
        <p14:creationId xmlns:p14="http://schemas.microsoft.com/office/powerpoint/2010/main" val="46914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763688" y="432874"/>
            <a:ext cx="720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Elinikäisen oppimisen virta</a:t>
            </a:r>
            <a:endParaRPr lang="fi-FI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" y="116807"/>
            <a:ext cx="1216910" cy="121691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00" y="1230753"/>
            <a:ext cx="5544087" cy="3645253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163334" y="1851670"/>
            <a:ext cx="32007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Opiskelu-, työ- ja toimintakyky kehittyvät usean tekijän </a:t>
            </a:r>
            <a:r>
              <a:rPr lang="fi-FI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yhteisvaikutuksessa. </a:t>
            </a:r>
          </a:p>
          <a:p>
            <a:endParaRPr lang="fi-FI" sz="14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i-FI" sz="14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Kaikkiin </a:t>
            </a:r>
            <a:r>
              <a:rPr lang="fi-FI" sz="14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ulottuvuuksiin voidaan vaikuttaa </a:t>
            </a:r>
            <a:r>
              <a:rPr lang="fi-FI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ura- ja nivelvaiheohjauksella, opetuksen </a:t>
            </a:r>
            <a:r>
              <a:rPr lang="fi-FI" sz="14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toteuttamisella, </a:t>
            </a:r>
            <a:r>
              <a:rPr lang="fi-FI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opetuksen sisällöillä </a:t>
            </a:r>
            <a:r>
              <a:rPr lang="fi-FI" sz="14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ja </a:t>
            </a:r>
            <a:r>
              <a:rPr lang="fi-FI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opiskelun tukipalveluilla</a:t>
            </a:r>
            <a:r>
              <a:rPr lang="fi-FI" sz="14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706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1932746" y="432874"/>
            <a:ext cx="702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Hyvinvoiva oppimisympäristö</a:t>
            </a:r>
            <a:endParaRPr lang="fi-FI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" y="116807"/>
            <a:ext cx="1216910" cy="121691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33717"/>
            <a:ext cx="5177145" cy="3642333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17193" y="1707654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Kasvatus ja </a:t>
            </a:r>
            <a:r>
              <a:rPr lang="fi-FI" sz="16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fi-FI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yvinvoinnin edistäminen kuuluvat jokaisen koulutusorganisaatiossa työskentelevän toimenkuvaan.</a:t>
            </a:r>
            <a:endParaRPr lang="fi-FI" sz="16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133795" y="3435154"/>
            <a:ext cx="3200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Hyvinvoinnin edistäminen</a:t>
            </a:r>
            <a:br>
              <a:rPr lang="fi-FI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on arjen valintoja </a:t>
            </a:r>
            <a:br>
              <a:rPr lang="fi-FI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ja tekoja joka päivä.</a:t>
            </a:r>
            <a:endParaRPr lang="fi-FI" sz="16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5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14"/>
          <p:cNvSpPr/>
          <p:nvPr/>
        </p:nvSpPr>
        <p:spPr>
          <a:xfrm>
            <a:off x="323527" y="837310"/>
            <a:ext cx="8064897" cy="4182712"/>
          </a:xfrm>
          <a:prstGeom prst="rect">
            <a:avLst/>
          </a:prstGeom>
          <a:solidFill>
            <a:schemeClr val="accent5">
              <a:lumMod val="75000"/>
              <a:alpha val="15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8" y="110147"/>
            <a:ext cx="608455" cy="608455"/>
          </a:xfrm>
          <a:prstGeom prst="rect">
            <a:avLst/>
          </a:prstGeom>
        </p:spPr>
      </p:pic>
      <p:sp>
        <p:nvSpPr>
          <p:cNvPr id="16" name="Pyöristetty suorakulmio 15"/>
          <p:cNvSpPr/>
          <p:nvPr/>
        </p:nvSpPr>
        <p:spPr>
          <a:xfrm>
            <a:off x="1762658" y="2150043"/>
            <a:ext cx="5693196" cy="1501192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Pyöristetty suorakulmio 16"/>
          <p:cNvSpPr/>
          <p:nvPr/>
        </p:nvSpPr>
        <p:spPr>
          <a:xfrm>
            <a:off x="1762658" y="3639666"/>
            <a:ext cx="5693196" cy="1164331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Pyöristetty suorakulmio 17"/>
          <p:cNvSpPr/>
          <p:nvPr/>
        </p:nvSpPr>
        <p:spPr>
          <a:xfrm>
            <a:off x="1746928" y="921439"/>
            <a:ext cx="5693196" cy="1224137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kehys 2"/>
          <p:cNvSpPr txBox="1"/>
          <p:nvPr/>
        </p:nvSpPr>
        <p:spPr>
          <a:xfrm>
            <a:off x="598138" y="1159787"/>
            <a:ext cx="923330" cy="37272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Kuntien lasten ja nuorten hyvinvointisuunnitelmat </a:t>
            </a:r>
            <a:b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ja -palvelut</a:t>
            </a:r>
          </a:p>
        </p:txBody>
      </p:sp>
      <p:sp>
        <p:nvSpPr>
          <p:cNvPr id="20" name="Tekstikehys 3"/>
          <p:cNvSpPr txBox="1"/>
          <p:nvPr/>
        </p:nvSpPr>
        <p:spPr>
          <a:xfrm>
            <a:off x="1732655" y="915566"/>
            <a:ext cx="56886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>
                <a:latin typeface="Trebuchet MS" pitchFamily="34" charset="0"/>
              </a:rPr>
              <a:t>Koulutuksen järjestäjä –taso</a:t>
            </a:r>
            <a:r>
              <a:rPr lang="fi-FI" sz="1400" dirty="0" smtClean="0">
                <a:latin typeface="Trebuchet MS" pitchFamily="34" charset="0"/>
              </a:rPr>
              <a:t> </a:t>
            </a:r>
            <a:endParaRPr lang="fi-FI" sz="1400" dirty="0" smtClean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fi-FI" sz="1400" dirty="0" smtClean="0">
                <a:latin typeface="+mn-lt"/>
              </a:rPr>
              <a:t> työnantajan vastuu henkilöstön </a:t>
            </a:r>
            <a:r>
              <a:rPr lang="fi-FI" sz="1400" dirty="0" err="1" smtClean="0">
                <a:latin typeface="+mn-lt"/>
              </a:rPr>
              <a:t>työhyvinvoinnista</a:t>
            </a:r>
            <a:r>
              <a:rPr lang="fi-FI" sz="1400" dirty="0" smtClean="0">
                <a:latin typeface="+mn-lt"/>
              </a:rPr>
              <a:t> </a:t>
            </a:r>
            <a:endParaRPr lang="fi-FI" sz="1400" dirty="0" smtClean="0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fi-FI" sz="1400" dirty="0" smtClean="0">
                <a:latin typeface="Trebuchet MS" pitchFamily="34" charset="0"/>
              </a:rPr>
              <a:t> opiskelijoiden hyvinvoinnin edunvalvonta</a:t>
            </a:r>
          </a:p>
          <a:p>
            <a:pPr>
              <a:buFont typeface="Arial" charset="0"/>
              <a:buChar char="•"/>
            </a:pPr>
            <a:r>
              <a:rPr lang="fi-FI" sz="1400" dirty="0" smtClean="0">
                <a:latin typeface="Trebuchet MS" pitchFamily="34" charset="0"/>
              </a:rPr>
              <a:t> hyvinvointisuunnitelmat koko organisaatiolle</a:t>
            </a:r>
          </a:p>
        </p:txBody>
      </p:sp>
      <p:sp>
        <p:nvSpPr>
          <p:cNvPr id="21" name="Tekstikehys 4"/>
          <p:cNvSpPr txBox="1"/>
          <p:nvPr/>
        </p:nvSpPr>
        <p:spPr>
          <a:xfrm>
            <a:off x="1767222" y="2153372"/>
            <a:ext cx="56886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>
                <a:latin typeface="Trebuchet MS" pitchFamily="34" charset="0"/>
              </a:rPr>
              <a:t>Oppilaitostaso</a:t>
            </a:r>
          </a:p>
          <a:p>
            <a:pPr>
              <a:buFont typeface="Arial" charset="0"/>
              <a:buChar char="•"/>
            </a:pPr>
            <a:r>
              <a:rPr lang="fi-FI" sz="1400" dirty="0" smtClean="0">
                <a:latin typeface="Trebuchet MS" pitchFamily="34" charset="0"/>
              </a:rPr>
              <a:t> hyvinvoivan oppimisympäristön käytäntöjen toteutus ja seuranta</a:t>
            </a:r>
          </a:p>
          <a:p>
            <a:pPr>
              <a:buFont typeface="Arial" charset="0"/>
              <a:buChar char="•"/>
            </a:pPr>
            <a:r>
              <a:rPr lang="fi-FI" sz="1400" dirty="0" smtClean="0">
                <a:latin typeface="Trebuchet MS" pitchFamily="34" charset="0"/>
              </a:rPr>
              <a:t> yksikkötiimejä </a:t>
            </a:r>
            <a:r>
              <a:rPr lang="fi-FI" sz="1400" dirty="0">
                <a:latin typeface="Trebuchet MS" pitchFamily="34" charset="0"/>
              </a:rPr>
              <a:t>tarvittava määrä -&gt; </a:t>
            </a:r>
            <a:r>
              <a:rPr lang="fi-FI" sz="1400" dirty="0" err="1">
                <a:latin typeface="Trebuchet MS" pitchFamily="34" charset="0"/>
              </a:rPr>
              <a:t>moniammatillisuus</a:t>
            </a:r>
            <a:r>
              <a:rPr lang="fi-FI" sz="1400" dirty="0">
                <a:latin typeface="Trebuchet MS" pitchFamily="34" charset="0"/>
              </a:rPr>
              <a:t>, toimivuus</a:t>
            </a:r>
            <a:endParaRPr lang="fi-FI" sz="1400" dirty="0" smtClean="0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fi-FI" sz="1400" dirty="0" smtClean="0">
                <a:latin typeface="Trebuchet MS" pitchFamily="34" charset="0"/>
              </a:rPr>
              <a:t> kaikissa toimenkuvissa on kasvattamisen ja ohjaamisen velvollisuus</a:t>
            </a:r>
          </a:p>
          <a:p>
            <a:pPr>
              <a:buFont typeface="Arial" charset="0"/>
              <a:buChar char="•"/>
            </a:pPr>
            <a:r>
              <a:rPr lang="fi-FI" sz="1400" dirty="0" smtClean="0">
                <a:latin typeface="Trebuchet MS" pitchFamily="34" charset="0"/>
              </a:rPr>
              <a:t> henkilöstön hyvä yhteistyö on paras varhaisen puuttumisen keino </a:t>
            </a:r>
          </a:p>
        </p:txBody>
      </p:sp>
      <p:sp>
        <p:nvSpPr>
          <p:cNvPr id="22" name="Tekstikehys 6"/>
          <p:cNvSpPr txBox="1"/>
          <p:nvPr/>
        </p:nvSpPr>
        <p:spPr>
          <a:xfrm>
            <a:off x="1767221" y="3639667"/>
            <a:ext cx="565406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>
                <a:latin typeface="Trebuchet MS" pitchFamily="34" charset="0"/>
              </a:rPr>
              <a:t>Ryhmä- ja yksilötaso</a:t>
            </a:r>
          </a:p>
          <a:p>
            <a:pPr>
              <a:buFont typeface="Arial" charset="0"/>
              <a:buChar char="•"/>
            </a:pPr>
            <a:r>
              <a:rPr lang="fi-FI" sz="1400" dirty="0" smtClean="0">
                <a:latin typeface="Trebuchet MS" pitchFamily="34" charset="0"/>
              </a:rPr>
              <a:t> ryhmänohjaaja on lähiesimies</a:t>
            </a:r>
          </a:p>
          <a:p>
            <a:pPr>
              <a:buFont typeface="Arial" charset="0"/>
              <a:buChar char="•"/>
            </a:pPr>
            <a:r>
              <a:rPr lang="fi-FI" sz="1400" dirty="0" smtClean="0">
                <a:latin typeface="Trebuchet MS" pitchFamily="34" charset="0"/>
              </a:rPr>
              <a:t> työtavat ohjaavat ja kannustavat opiskelijoiden osallisuuteen</a:t>
            </a:r>
          </a:p>
          <a:p>
            <a:pPr>
              <a:buFont typeface="Arial" charset="0"/>
              <a:buChar char="•"/>
            </a:pPr>
            <a:r>
              <a:rPr lang="fi-FI" sz="1400" dirty="0">
                <a:latin typeface="Trebuchet MS" pitchFamily="34" charset="0"/>
              </a:rPr>
              <a:t> </a:t>
            </a:r>
            <a:r>
              <a:rPr lang="fi-FI" sz="1400" dirty="0" smtClean="0">
                <a:latin typeface="Trebuchet MS" pitchFamily="34" charset="0"/>
              </a:rPr>
              <a:t>yksilöllisen opiskeluhuollon asiantuntijaverkosto ja toimintamallit </a:t>
            </a:r>
          </a:p>
        </p:txBody>
      </p:sp>
      <p:sp>
        <p:nvSpPr>
          <p:cNvPr id="23" name="Tekstikehys 10"/>
          <p:cNvSpPr txBox="1"/>
          <p:nvPr/>
        </p:nvSpPr>
        <p:spPr>
          <a:xfrm>
            <a:off x="7771132" y="1127622"/>
            <a:ext cx="461665" cy="37594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fi-FI" sz="1800" b="1" dirty="0" smtClean="0">
                <a:latin typeface="Trebuchet MS" pitchFamily="34" charset="0"/>
              </a:rPr>
              <a:t>Kansalaisjärjestöjen toiminta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1762658" y="195486"/>
            <a:ext cx="6625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Hyvinvointityön organisointi</a:t>
            </a:r>
            <a:endParaRPr lang="fi-FI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9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/>
          <p:cNvSpPr/>
          <p:nvPr/>
        </p:nvSpPr>
        <p:spPr>
          <a:xfrm>
            <a:off x="340177" y="863263"/>
            <a:ext cx="2398078" cy="3108543"/>
          </a:xfrm>
          <a:prstGeom prst="rect">
            <a:avLst/>
          </a:prstGeom>
          <a:noFill/>
          <a:ln w="12700"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196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>
                    <a:alpha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</a:t>
            </a:r>
            <a:endParaRPr lang="fi-FI" sz="196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FF0000">
                  <a:alpha val="1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971600" y="159297"/>
            <a:ext cx="7417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Pahoinvoinnin torjunnasta hyvinvoinnin edistämiseen</a:t>
            </a:r>
            <a:endParaRPr lang="fi-FI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9297"/>
            <a:ext cx="608455" cy="608455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589447" y="1516830"/>
            <a:ext cx="2001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800" i="1" dirty="0" smtClean="0">
                <a:solidFill>
                  <a:srgbClr val="FF0000"/>
                </a:solidFill>
                <a:latin typeface="Calibri"/>
              </a:rPr>
              <a:t>Syrjäytyminen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800" i="1" dirty="0" smtClean="0">
                <a:solidFill>
                  <a:srgbClr val="FF0000"/>
                </a:solidFill>
                <a:latin typeface="Calibri"/>
              </a:rPr>
              <a:t>Koulukiusaaminen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800" i="1" dirty="0" smtClean="0">
                <a:solidFill>
                  <a:srgbClr val="FF0000"/>
                </a:solidFill>
                <a:latin typeface="Calibri"/>
              </a:rPr>
              <a:t>Konflikti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800" i="1" dirty="0" smtClean="0">
                <a:solidFill>
                  <a:srgbClr val="FF0000"/>
                </a:solidFill>
                <a:latin typeface="Calibri"/>
              </a:rPr>
              <a:t>Keskeyttäminen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800" i="1" dirty="0" smtClean="0">
                <a:solidFill>
                  <a:srgbClr val="FF0000"/>
                </a:solidFill>
                <a:latin typeface="Calibri"/>
              </a:rPr>
              <a:t>Työttömyys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800" i="1" dirty="0" smtClean="0">
                <a:solidFill>
                  <a:srgbClr val="FF0000"/>
                </a:solidFill>
                <a:latin typeface="Calibri"/>
              </a:rPr>
              <a:t>Taantuma, lama</a:t>
            </a:r>
            <a:endParaRPr lang="fi-FI" sz="1800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Kuvaselitesuorakulmio 7"/>
          <p:cNvSpPr/>
          <p:nvPr/>
        </p:nvSpPr>
        <p:spPr>
          <a:xfrm>
            <a:off x="589448" y="1404400"/>
            <a:ext cx="1872208" cy="2017926"/>
          </a:xfrm>
          <a:prstGeom prst="wedgeRectCallout">
            <a:avLst>
              <a:gd name="adj1" fmla="val -24311"/>
              <a:gd name="adj2" fmla="val 7337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i-FI" sz="1800" i="1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95536" y="3971806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2000" b="1" dirty="0" smtClean="0">
                <a:solidFill>
                  <a:srgbClr val="FF0000"/>
                </a:solidFill>
                <a:latin typeface="Calibri"/>
              </a:rPr>
              <a:t>Ongelmista puhuminen ei poista ongelmia</a:t>
            </a:r>
            <a:endParaRPr lang="fi-FI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4533310" y="1404400"/>
            <a:ext cx="32833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i-FI" sz="2000" b="1" i="1" dirty="0" smtClean="0">
                <a:solidFill>
                  <a:srgbClr val="008000"/>
                </a:solidFill>
                <a:latin typeface="Calibri"/>
              </a:rPr>
              <a:t>Osallisuus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i-FI" sz="2000" b="1" i="1" dirty="0" smtClean="0">
                <a:solidFill>
                  <a:srgbClr val="008000"/>
                </a:solidFill>
                <a:latin typeface="Calibri"/>
              </a:rPr>
              <a:t>Koulurauha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i-FI" sz="2000" b="1" i="1" dirty="0" smtClean="0">
                <a:solidFill>
                  <a:srgbClr val="008000"/>
                </a:solidFill>
                <a:latin typeface="Calibri"/>
              </a:rPr>
              <a:t>Sovittelu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i-FI" sz="2000" b="1" i="1" dirty="0" smtClean="0">
                <a:solidFill>
                  <a:srgbClr val="008000"/>
                </a:solidFill>
                <a:latin typeface="Calibri"/>
              </a:rPr>
              <a:t>Työllistyminen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i-FI" sz="2000" b="1" i="1" dirty="0" smtClean="0">
                <a:solidFill>
                  <a:srgbClr val="008000"/>
                </a:solidFill>
                <a:latin typeface="Calibri"/>
              </a:rPr>
              <a:t>Tekeminen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i-FI" sz="2000" b="1" i="1" dirty="0" smtClean="0">
                <a:solidFill>
                  <a:srgbClr val="008000"/>
                </a:solidFill>
                <a:latin typeface="Calibri"/>
              </a:rPr>
              <a:t>Yhteiset </a:t>
            </a:r>
            <a:r>
              <a:rPr lang="fi-FI" sz="2000" b="1" i="1" dirty="0">
                <a:solidFill>
                  <a:srgbClr val="008000"/>
                </a:solidFill>
                <a:latin typeface="Calibri"/>
              </a:rPr>
              <a:t>ratkaisut </a:t>
            </a:r>
            <a:endParaRPr lang="fi-FI" sz="2000" b="1" i="1" dirty="0" smtClean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4022488" y="3971806"/>
            <a:ext cx="4603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2000" b="1" dirty="0" smtClean="0">
                <a:solidFill>
                  <a:srgbClr val="007434"/>
                </a:solidFill>
                <a:latin typeface="Calibri"/>
              </a:rPr>
              <a:t>Ratkaisuista puhuminen tuo toimintaan konkreettisia tavoitteita ja edistää niiden toteutumista</a:t>
            </a:r>
            <a:endParaRPr lang="fi-FI" sz="2000" b="1" dirty="0">
              <a:solidFill>
                <a:srgbClr val="007434"/>
              </a:solidFill>
              <a:latin typeface="Calibri"/>
            </a:endParaRPr>
          </a:p>
        </p:txBody>
      </p:sp>
      <p:sp>
        <p:nvSpPr>
          <p:cNvPr id="13" name="Pyöristetty kuvaselitesuorakulmio 12"/>
          <p:cNvSpPr/>
          <p:nvPr/>
        </p:nvSpPr>
        <p:spPr>
          <a:xfrm>
            <a:off x="4499992" y="1264828"/>
            <a:ext cx="3283359" cy="2297069"/>
          </a:xfrm>
          <a:prstGeom prst="wedgeRoundRectCallout">
            <a:avLst>
              <a:gd name="adj1" fmla="val 6740"/>
              <a:gd name="adj2" fmla="val 6611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i-FI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9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push dir="u"/>
      </p:transition>
    </mc:Choice>
    <mc:Fallback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AKOHYVE_PPT_pohja">
  <a:themeElements>
    <a:clrScheme name="Oletusrakenn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letusrakenne">
      <a:majorFont>
        <a:latin typeface="Trebuchet MS"/>
        <a:ea typeface=""/>
        <a:cs typeface="Times New Roman"/>
      </a:majorFont>
      <a:minorFont>
        <a:latin typeface="Trebuchet MS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AKOHYVE_PPT_pohja</Template>
  <TotalTime>1827</TotalTime>
  <Words>193</Words>
  <Application>Microsoft Office PowerPoint</Application>
  <PresentationFormat>Näytössä katseltava esitys (16:9)</PresentationFormat>
  <Paragraphs>49</Paragraphs>
  <Slides>5</Slides>
  <Notes>2</Notes>
  <HiddenSlides>0</HiddenSlides>
  <MMClips>0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5</vt:i4>
      </vt:variant>
    </vt:vector>
  </HeadingPairs>
  <TitlesOfParts>
    <vt:vector size="7" baseType="lpstr">
      <vt:lpstr>AKOHYVE_PPT_pohja</vt:lpstr>
      <vt:lpstr>Mukautettu suunnittelumalli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Hyvinvointivirtauksia</dc:title>
  <dc:creator>Your User Name</dc:creator>
  <cp:lastModifiedBy>VeeVee</cp:lastModifiedBy>
  <cp:revision>212</cp:revision>
  <dcterms:created xsi:type="dcterms:W3CDTF">2011-04-27T05:07:22Z</dcterms:created>
  <dcterms:modified xsi:type="dcterms:W3CDTF">2013-12-15T11:53:59Z</dcterms:modified>
</cp:coreProperties>
</file>