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3ABC3D-0141-4461-AE01-427C323A5180}" type="datetimeFigureOut">
              <a:rPr lang="sv-FI" smtClean="0"/>
              <a:pPr/>
              <a:t>10.5.2011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F95B80-1218-445D-96AA-C9B4092A10A8}" type="slidenum">
              <a:rPr lang="sv-FI" smtClean="0"/>
              <a:pPr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OptiLife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Block 4 </a:t>
            </a:r>
          </a:p>
          <a:p>
            <a:r>
              <a:rPr lang="sv-SE" dirty="0" err="1" smtClean="0"/>
              <a:t>Bagare-konditorer</a:t>
            </a:r>
            <a:r>
              <a:rPr lang="sv-SE" dirty="0" smtClean="0"/>
              <a:t>, klädsömmare, kosmetologer, kockar, servitörer och </a:t>
            </a:r>
            <a:r>
              <a:rPr lang="sv-SE" dirty="0" err="1" smtClean="0"/>
              <a:t>ungdoms-fritidsinsruktörer</a:t>
            </a:r>
            <a:endParaRPr lang="sv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3 – block 4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v-FI" dirty="0" err="1" smtClean="0"/>
              <a:t>Bagare-konditor</a:t>
            </a:r>
            <a:endParaRPr lang="sv-FI" dirty="0" smtClean="0"/>
          </a:p>
          <a:p>
            <a:pPr lvl="0"/>
            <a:r>
              <a:rPr lang="en-GB" dirty="0" err="1" smtClean="0"/>
              <a:t>Första</a:t>
            </a:r>
            <a:r>
              <a:rPr lang="en-GB" dirty="0" smtClean="0"/>
              <a:t> </a:t>
            </a:r>
            <a:r>
              <a:rPr lang="en-GB" dirty="0" err="1" smtClean="0"/>
              <a:t>Hjälp</a:t>
            </a:r>
            <a:r>
              <a:rPr lang="en-GB" dirty="0" smtClean="0"/>
              <a:t> </a:t>
            </a:r>
            <a:r>
              <a:rPr lang="en-GB" dirty="0" err="1" smtClean="0"/>
              <a:t>åk</a:t>
            </a:r>
            <a:r>
              <a:rPr lang="en-GB" dirty="0" smtClean="0"/>
              <a:t> 2 – period  1 (16h)</a:t>
            </a:r>
            <a:endParaRPr lang="sv-FI" dirty="0" smtClean="0"/>
          </a:p>
          <a:p>
            <a:pPr lvl="0"/>
            <a:r>
              <a:rPr lang="en-GB" dirty="0" err="1" smtClean="0"/>
              <a:t>Hygienpass</a:t>
            </a:r>
            <a:r>
              <a:rPr lang="en-GB" dirty="0" smtClean="0"/>
              <a:t> </a:t>
            </a:r>
            <a:r>
              <a:rPr lang="en-GB" dirty="0" err="1" smtClean="0"/>
              <a:t>åk</a:t>
            </a:r>
            <a:r>
              <a:rPr lang="en-GB" dirty="0" smtClean="0"/>
              <a:t> 1 -  period  4 (16h)</a:t>
            </a:r>
            <a:endParaRPr lang="sv-FI" dirty="0" smtClean="0"/>
          </a:p>
          <a:p>
            <a:pPr lvl="0"/>
            <a:r>
              <a:rPr lang="en-GB" dirty="0" err="1" smtClean="0"/>
              <a:t>Mäss</a:t>
            </a:r>
            <a:r>
              <a:rPr lang="en-GB" dirty="0" smtClean="0"/>
              <a:t>- </a:t>
            </a:r>
            <a:r>
              <a:rPr lang="en-GB" dirty="0" err="1" smtClean="0"/>
              <a:t>och</a:t>
            </a:r>
            <a:r>
              <a:rPr lang="en-GB" dirty="0" smtClean="0"/>
              <a:t> </a:t>
            </a:r>
            <a:r>
              <a:rPr lang="en-GB" dirty="0" err="1" smtClean="0"/>
              <a:t>studiebesök</a:t>
            </a:r>
            <a:r>
              <a:rPr lang="en-GB" dirty="0" smtClean="0"/>
              <a:t> (5-10h)</a:t>
            </a:r>
            <a:endParaRPr lang="sv-FI" dirty="0" smtClean="0"/>
          </a:p>
          <a:p>
            <a:pPr lvl="0"/>
            <a:r>
              <a:rPr lang="en-GB" dirty="0" err="1" smtClean="0"/>
              <a:t>Avdelningens</a:t>
            </a:r>
            <a:r>
              <a:rPr lang="en-GB" dirty="0" smtClean="0"/>
              <a:t> </a:t>
            </a:r>
            <a:r>
              <a:rPr lang="en-GB" dirty="0" err="1" smtClean="0"/>
              <a:t>årliga</a:t>
            </a:r>
            <a:r>
              <a:rPr lang="en-GB" dirty="0" smtClean="0"/>
              <a:t> </a:t>
            </a:r>
            <a:r>
              <a:rPr lang="en-GB" dirty="0" err="1" smtClean="0"/>
              <a:t>friluftsdag</a:t>
            </a:r>
            <a:r>
              <a:rPr lang="en-GB" dirty="0" smtClean="0"/>
              <a:t> (6h)</a:t>
            </a:r>
            <a:endParaRPr lang="sv-FI" dirty="0" smtClean="0"/>
          </a:p>
          <a:p>
            <a:pPr lvl="0"/>
            <a:r>
              <a:rPr lang="en-GB" dirty="0" err="1" smtClean="0"/>
              <a:t>Brandövningar</a:t>
            </a:r>
            <a:r>
              <a:rPr lang="en-GB" dirty="0" smtClean="0"/>
              <a:t> (4h)</a:t>
            </a:r>
            <a:endParaRPr lang="sv-FI" dirty="0" smtClean="0"/>
          </a:p>
          <a:p>
            <a:pPr>
              <a:buNone/>
            </a:pPr>
            <a:r>
              <a:rPr lang="sv-SE" dirty="0" smtClean="0"/>
              <a:t>Klädsömmare</a:t>
            </a:r>
            <a:endParaRPr lang="sv-FI" dirty="0" smtClean="0"/>
          </a:p>
          <a:p>
            <a:pPr lvl="0"/>
            <a:r>
              <a:rPr lang="sv-FI" dirty="0" smtClean="0"/>
              <a:t>Upprätthålla ordning och trivsel i sin arbetsmiljö (åk1) 4h</a:t>
            </a:r>
          </a:p>
          <a:p>
            <a:pPr lvl="0"/>
            <a:r>
              <a:rPr lang="sv-FI" dirty="0" smtClean="0"/>
              <a:t>Ergonomi, rätt sittställning, arbetarskydd. (åk1) 6h</a:t>
            </a:r>
          </a:p>
          <a:p>
            <a:pPr lvl="0"/>
            <a:r>
              <a:rPr lang="sv-FI" dirty="0" smtClean="0"/>
              <a:t>Studieresor, avdelningen reser årligen till H:fors eller Åbo för (åk 1, 2, 3 ) 20h</a:t>
            </a:r>
          </a:p>
          <a:p>
            <a:pPr lvl="0"/>
            <a:r>
              <a:rPr lang="sv-FI" dirty="0" smtClean="0"/>
              <a:t>Lära känna dagen, avdelningen samlas för samarbetsövningar och utflykter( åk 1, 2, 3) 6h</a:t>
            </a:r>
          </a:p>
          <a:p>
            <a:pPr lvl="0"/>
            <a:r>
              <a:rPr lang="sv-FI" dirty="0" smtClean="0"/>
              <a:t>Promenader under skoldagen eller annan aktivitet (åk 1,2,3) 10h</a:t>
            </a:r>
          </a:p>
          <a:p>
            <a:pPr lvl="0"/>
            <a:r>
              <a:rPr lang="sv-FI" dirty="0" smtClean="0"/>
              <a:t>Första hjälpkurs 10h</a:t>
            </a:r>
          </a:p>
          <a:p>
            <a:pPr lvl="0"/>
            <a:r>
              <a:rPr lang="sv-FI" dirty="0" smtClean="0"/>
              <a:t>Pausgymnastik (åk 1,2,3 ) 6h</a:t>
            </a:r>
          </a:p>
          <a:p>
            <a:pPr lvl="0"/>
            <a:r>
              <a:rPr lang="sv-FI" dirty="0" smtClean="0"/>
              <a:t>Brandövningar</a:t>
            </a:r>
          </a:p>
          <a:p>
            <a:pPr>
              <a:buNone/>
            </a:pPr>
            <a:r>
              <a:rPr lang="sv-FI" dirty="0" smtClean="0"/>
              <a:t>Kock och servitör</a:t>
            </a:r>
          </a:p>
          <a:p>
            <a:pPr lvl="0"/>
            <a:r>
              <a:rPr lang="sv-FI" dirty="0" smtClean="0"/>
              <a:t>Hygienpass (16h)</a:t>
            </a:r>
          </a:p>
          <a:p>
            <a:pPr lvl="0"/>
            <a:r>
              <a:rPr lang="sv-FI" dirty="0" smtClean="0"/>
              <a:t>Serveringspass (16h)</a:t>
            </a:r>
          </a:p>
          <a:p>
            <a:pPr lvl="0"/>
            <a:r>
              <a:rPr lang="sv-FI" dirty="0" smtClean="0"/>
              <a:t>Första hjälp (16h)</a:t>
            </a:r>
          </a:p>
          <a:p>
            <a:pPr lvl="0"/>
            <a:r>
              <a:rPr lang="sv-FI" dirty="0" smtClean="0"/>
              <a:t>Mäss- och studiebesök (5-10h)</a:t>
            </a:r>
          </a:p>
          <a:p>
            <a:pPr lvl="0"/>
            <a:r>
              <a:rPr lang="sv-FI" dirty="0" smtClean="0"/>
              <a:t>Integrerad motion i yrkesämnen (5-10h)</a:t>
            </a:r>
          </a:p>
          <a:p>
            <a:pPr lvl="0"/>
            <a:r>
              <a:rPr lang="sv-FI" dirty="0" smtClean="0"/>
              <a:t>Brandövningar (4h)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Delområde 4 – </a:t>
            </a:r>
            <a:br>
              <a:rPr lang="sv-SE" dirty="0" smtClean="0"/>
            </a:br>
            <a:r>
              <a:rPr lang="sv-SE" dirty="0" smtClean="0"/>
              <a:t>fritidsintressen och samarbetsfärdigheter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v-FI" dirty="0" smtClean="0"/>
              <a:t>Den studerande </a:t>
            </a:r>
          </a:p>
          <a:p>
            <a:pPr lvl="0"/>
            <a:r>
              <a:rPr lang="sv-FI" dirty="0" smtClean="0"/>
              <a:t>Inser vikten av hobbyverksamhet när det gäller att främja arbetsförmågan</a:t>
            </a:r>
          </a:p>
          <a:p>
            <a:pPr lvl="0"/>
            <a:r>
              <a:rPr lang="sv-FI" dirty="0" smtClean="0"/>
              <a:t>Utnyttjar sina fritidsintressen för att orka i arbetet och utveckla sig i yrket.</a:t>
            </a:r>
          </a:p>
          <a:p>
            <a:pPr lvl="0"/>
            <a:r>
              <a:rPr lang="sv-FI" dirty="0" smtClean="0"/>
              <a:t>Inleder eller fortsätter med en lämplig fritidsaktivitet.</a:t>
            </a:r>
          </a:p>
          <a:p>
            <a:pPr lvl="0"/>
            <a:r>
              <a:rPr lang="sv-FI" dirty="0" smtClean="0"/>
              <a:t>Lär sig uthållighet, engagemang samt att handla självständigt och i grupp</a:t>
            </a:r>
          </a:p>
          <a:p>
            <a:pPr>
              <a:buNone/>
            </a:pPr>
            <a:r>
              <a:rPr lang="sv-FI" b="1" dirty="0" smtClean="0"/>
              <a:t> </a:t>
            </a: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4 - innehåll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sv-FI" dirty="0" smtClean="0"/>
              <a:t>Regelbunden hobby- och fritidsverksamhet, presentation av utbudet på studieorten</a:t>
            </a:r>
          </a:p>
          <a:p>
            <a:pPr lvl="0"/>
            <a:r>
              <a:rPr lang="sv-FI" dirty="0" smtClean="0"/>
              <a:t>Tutor- och guideskolning</a:t>
            </a:r>
          </a:p>
          <a:p>
            <a:pPr lvl="0"/>
            <a:r>
              <a:rPr lang="sv-FI" dirty="0" smtClean="0"/>
              <a:t>Deltagande i studie- eller boenderåd</a:t>
            </a:r>
          </a:p>
          <a:p>
            <a:pPr lvl="0"/>
            <a:r>
              <a:rPr lang="sv-FI" dirty="0" smtClean="0"/>
              <a:t>Samarbetsövningar</a:t>
            </a:r>
          </a:p>
          <a:p>
            <a:pPr lvl="0"/>
            <a:r>
              <a:rPr lang="sv-FI" dirty="0" smtClean="0"/>
              <a:t>Uppövande av initiativförmåga, aktivitet, ansvar, deltagande och engagemang</a:t>
            </a:r>
          </a:p>
          <a:p>
            <a:r>
              <a:rPr lang="sv-FI" dirty="0" smtClean="0"/>
              <a:t>Socialt, psykiskt och fysiskt välbefinnande</a:t>
            </a:r>
            <a:endParaRPr lang="sv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4 – block 4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sv-FI" dirty="0" smtClean="0"/>
              <a:t>Tutorverksamhet (10 - 20h)</a:t>
            </a:r>
          </a:p>
          <a:p>
            <a:pPr lvl="0"/>
            <a:r>
              <a:rPr lang="sv-FI" dirty="0" smtClean="0"/>
              <a:t>Guidning i skolan (5-10h)</a:t>
            </a:r>
          </a:p>
          <a:p>
            <a:pPr lvl="0"/>
            <a:r>
              <a:rPr lang="sv-FI" dirty="0" smtClean="0"/>
              <a:t>Deltagande i yrkesteam eller studieråd (10 -15h)</a:t>
            </a:r>
          </a:p>
          <a:p>
            <a:pPr lvl="0"/>
            <a:r>
              <a:rPr lang="sv-FI" dirty="0" smtClean="0"/>
              <a:t>Hobby eller fritidsverksamhet </a:t>
            </a:r>
            <a:r>
              <a:rPr lang="sv-FI" dirty="0" err="1" smtClean="0"/>
              <a:t>tex</a:t>
            </a:r>
            <a:r>
              <a:rPr lang="sv-FI" dirty="0" smtClean="0"/>
              <a:t>. </a:t>
            </a:r>
            <a:r>
              <a:rPr lang="sv-FI" dirty="0" err="1" smtClean="0"/>
              <a:t>scrapbooking</a:t>
            </a:r>
            <a:r>
              <a:rPr lang="sv-FI" dirty="0" smtClean="0"/>
              <a:t>, hantverk, musik, kulturell verksamhet, motion, friluftsverksamhet, jakt, fiske, film och fotografering, konst, välgörenhet, församlingsarbete , frivilliga brandkåren, scouterna, m m  10-40h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5 – </a:t>
            </a:r>
            <a:br>
              <a:rPr lang="sv-SE" dirty="0" smtClean="0"/>
            </a:br>
            <a:r>
              <a:rPr lang="sv-SE" dirty="0" smtClean="0"/>
              <a:t>befästande av arbetsförmågan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v-FI" dirty="0" smtClean="0"/>
              <a:t>Den studerande </a:t>
            </a:r>
          </a:p>
          <a:p>
            <a:pPr lvl="0"/>
            <a:r>
              <a:rPr lang="sv-FI" dirty="0" smtClean="0"/>
              <a:t>Befäster och fördjupar sina kunskaper som stödjer arbetsförmågan.</a:t>
            </a:r>
          </a:p>
          <a:p>
            <a:pPr lvl="0"/>
            <a:r>
              <a:rPr lang="sv-FI" dirty="0" smtClean="0"/>
              <a:t>Förkovrar sina kunskaper och färdigheter i fråga om arbetsförmåga.</a:t>
            </a:r>
          </a:p>
          <a:p>
            <a:pPr lvl="0"/>
            <a:r>
              <a:rPr lang="sv-FI" dirty="0" smtClean="0"/>
              <a:t>Deltar i verksamhet som konkret syftar till att förbättra arbetsförmågan.</a:t>
            </a:r>
          </a:p>
          <a:p>
            <a:pPr lvl="0"/>
            <a:r>
              <a:rPr lang="sv-FI" dirty="0" smtClean="0"/>
              <a:t>Kan tillämpa sina nya kunskaper i praktiken.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5 - innehåll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sv-FI" dirty="0" smtClean="0"/>
              <a:t>Befästande av tidigare inhämtade kunskaper.</a:t>
            </a:r>
          </a:p>
          <a:p>
            <a:pPr lvl="0"/>
            <a:r>
              <a:rPr lang="sv-FI" dirty="0" smtClean="0"/>
              <a:t>Sammandrag och fördjupning av ett tidigare delområde.</a:t>
            </a:r>
          </a:p>
          <a:p>
            <a:pPr lvl="0"/>
            <a:r>
              <a:rPr lang="sv-FI" dirty="0" smtClean="0"/>
              <a:t>Uppföljning av teman.</a:t>
            </a:r>
          </a:p>
          <a:p>
            <a:pPr lvl="0"/>
            <a:r>
              <a:rPr lang="sv-FI" dirty="0" smtClean="0"/>
              <a:t>Arbetsprov, portfolio eller självständigt arbete.</a:t>
            </a:r>
          </a:p>
          <a:p>
            <a:pPr lvl="0"/>
            <a:r>
              <a:rPr lang="sv-FI" dirty="0" smtClean="0"/>
              <a:t>Diskussioner med arbetsplatshandledaren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5 – block 4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sv-FI" dirty="0" smtClean="0"/>
              <a:t>Man kan välja ett delområde man vill fördjupa </a:t>
            </a:r>
            <a:r>
              <a:rPr lang="sv-FI" smtClean="0"/>
              <a:t>sig i</a:t>
            </a:r>
            <a:endParaRPr lang="sv-FI" dirty="0" smtClean="0"/>
          </a:p>
          <a:p>
            <a:pPr lvl="0"/>
            <a:r>
              <a:rPr lang="sv-FI" dirty="0" smtClean="0"/>
              <a:t>Aktiviteter under inlärning i arbete </a:t>
            </a:r>
            <a:r>
              <a:rPr lang="sv-FI" dirty="0" err="1" smtClean="0"/>
              <a:t>tex</a:t>
            </a:r>
            <a:r>
              <a:rPr lang="sv-FI" dirty="0" smtClean="0"/>
              <a:t>. gymnastikprogram/pausgymnastik  (6h)</a:t>
            </a:r>
          </a:p>
          <a:p>
            <a:pPr lvl="0"/>
            <a:r>
              <a:rPr lang="sv-FI" dirty="0" smtClean="0"/>
              <a:t>Hobby eller fritidsverksamhet inom eller utanför Optima </a:t>
            </a:r>
            <a:r>
              <a:rPr lang="sv-FI" dirty="0" err="1" smtClean="0"/>
              <a:t>tex</a:t>
            </a:r>
            <a:r>
              <a:rPr lang="sv-FI" dirty="0" smtClean="0"/>
              <a:t>. gymträning, löpning, skidning, cykling, badminton, tennis, simning (10-40 h)</a:t>
            </a:r>
          </a:p>
          <a:p>
            <a:pPr lvl="0"/>
            <a:r>
              <a:rPr lang="sv-FI" dirty="0" smtClean="0"/>
              <a:t>Deltagande i </a:t>
            </a:r>
            <a:r>
              <a:rPr lang="sv-FI" dirty="0" err="1" smtClean="0"/>
              <a:t>Skills</a:t>
            </a:r>
            <a:r>
              <a:rPr lang="sv-FI" dirty="0" smtClean="0"/>
              <a:t> och andra yrkesinriktade tävlingar (20 – 40h)</a:t>
            </a:r>
          </a:p>
          <a:p>
            <a:r>
              <a:rPr lang="sv-SE" dirty="0" smtClean="0"/>
              <a:t>Lärdomsprov och yrkesprov (5-10h)</a:t>
            </a:r>
            <a:endParaRPr lang="sv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Delområde 1 - </a:t>
            </a:r>
            <a:br>
              <a:rPr lang="sv-SE" dirty="0" smtClean="0"/>
            </a:br>
            <a:r>
              <a:rPr lang="sv-SE" dirty="0" smtClean="0"/>
              <a:t>motion som främjar funktions- och arbetsförmågan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/>
              <a:t>Den studerande</a:t>
            </a:r>
          </a:p>
          <a:p>
            <a:pPr lvl="0"/>
            <a:r>
              <a:rPr lang="sv-FI" dirty="0" smtClean="0"/>
              <a:t>Främjar en sund och aktiv livsstil</a:t>
            </a:r>
          </a:p>
          <a:p>
            <a:pPr lvl="0"/>
            <a:r>
              <a:rPr lang="sv-FI" dirty="0" smtClean="0"/>
              <a:t>Inser vikten av motion för funktions- och arbetsförmågan</a:t>
            </a:r>
          </a:p>
          <a:p>
            <a:pPr lvl="0"/>
            <a:r>
              <a:rPr lang="sv-FI" dirty="0" smtClean="0"/>
              <a:t>Är medveten om de fysiska belastningsfaktorerna i det egna yrket</a:t>
            </a:r>
          </a:p>
          <a:p>
            <a:pPr lvl="0"/>
            <a:r>
              <a:rPr lang="sv-FI" dirty="0" smtClean="0"/>
              <a:t>Rör på sig i syfte att upprätthålla och främja sin funktions- och arbetsförmåga</a:t>
            </a:r>
          </a:p>
          <a:p>
            <a:pPr lvl="0"/>
            <a:r>
              <a:rPr lang="sv-FI" dirty="0" smtClean="0"/>
              <a:t>Blir förtrogen med motion som främjar hälsan, den psykiska aktiviteten och uthålligheten</a:t>
            </a:r>
          </a:p>
          <a:p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1 - innehåll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sv-FI" dirty="0" smtClean="0"/>
          </a:p>
          <a:p>
            <a:pPr lvl="0"/>
            <a:r>
              <a:rPr lang="sv-FI" dirty="0" smtClean="0"/>
              <a:t>Kartläggning av den studerandes fysiska funktionskapacitet</a:t>
            </a:r>
          </a:p>
          <a:p>
            <a:pPr lvl="0"/>
            <a:r>
              <a:rPr lang="sv-FI" dirty="0" smtClean="0"/>
              <a:t>Motions- och hälsobeteende, väcka intresse för varierande motionsformer</a:t>
            </a:r>
          </a:p>
          <a:p>
            <a:pPr lvl="0"/>
            <a:r>
              <a:rPr lang="sv-FI" dirty="0" smtClean="0"/>
              <a:t>Fysisk, psykisk och social funktionsförmåga</a:t>
            </a:r>
          </a:p>
          <a:p>
            <a:pPr lvl="0"/>
            <a:r>
              <a:rPr lang="sv-FI" dirty="0" smtClean="0"/>
              <a:t>Välbefinnande</a:t>
            </a:r>
          </a:p>
          <a:p>
            <a:pPr lvl="0"/>
            <a:r>
              <a:rPr lang="sv-FI" dirty="0" smtClean="0"/>
              <a:t>Hälsosamma levnadsvanor</a:t>
            </a:r>
          </a:p>
          <a:p>
            <a:pPr lvl="0"/>
            <a:r>
              <a:rPr lang="sv-FI" dirty="0" smtClean="0"/>
              <a:t>Yrkesspecifika konditionscirklar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1 – block 4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Obligatorisk gymnastik åk 1 (22,5h)</a:t>
            </a:r>
          </a:p>
          <a:p>
            <a:r>
              <a:rPr lang="sv-FI" dirty="0" smtClean="0"/>
              <a:t>Valbar gymnastik åk 2 el 3 (22,5h)</a:t>
            </a:r>
          </a:p>
          <a:p>
            <a:r>
              <a:rPr lang="sv-FI" dirty="0" smtClean="0"/>
              <a:t>Motion på egenhand (10-15h) </a:t>
            </a:r>
          </a:p>
          <a:p>
            <a:r>
              <a:rPr lang="sv-FI" dirty="0" smtClean="0"/>
              <a:t>Deltagande i skolans idrottsevenemang och friluftsdagar (gemensamma eller branschvisa)(5-10h)</a:t>
            </a:r>
          </a:p>
          <a:p>
            <a:r>
              <a:rPr lang="sv-SE" dirty="0" smtClean="0"/>
              <a:t>Jobba för att uppnå 40 h, bokför i serviceboken eller på </a:t>
            </a:r>
            <a:r>
              <a:rPr lang="sv-SE" dirty="0" err="1" smtClean="0"/>
              <a:t>www.alpo.fi</a:t>
            </a: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2 - hälsokunskap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sv-SE" dirty="0" smtClean="0"/>
              <a:t>Den studerande</a:t>
            </a:r>
            <a:endParaRPr lang="sv-FI" dirty="0" smtClean="0"/>
          </a:p>
          <a:p>
            <a:pPr lvl="0"/>
            <a:r>
              <a:rPr lang="sv-FI" dirty="0" smtClean="0"/>
              <a:t>Kan omsätta sina kunskaper om hälsoinriktat beteende så att han/hon handlar på ett sådant sätt att det främjar hälsan</a:t>
            </a:r>
          </a:p>
          <a:p>
            <a:pPr lvl="0"/>
            <a:r>
              <a:rPr lang="sv-FI" dirty="0" smtClean="0"/>
              <a:t>Inser sambandet mellan kost, motion, vila, sömn, rekreation, relationer och hälsa</a:t>
            </a:r>
          </a:p>
          <a:p>
            <a:pPr lvl="0"/>
            <a:r>
              <a:rPr lang="sv-FI" dirty="0" smtClean="0"/>
              <a:t>Insatt i de mest typiska belastningsfaktorerna inom sin bransch</a:t>
            </a:r>
          </a:p>
          <a:p>
            <a:pPr lvl="0"/>
            <a:r>
              <a:rPr lang="sv-FI" dirty="0" smtClean="0"/>
              <a:t>Beaktar </a:t>
            </a:r>
            <a:r>
              <a:rPr lang="sv-FI" dirty="0" err="1" smtClean="0"/>
              <a:t>välmåendets</a:t>
            </a:r>
            <a:r>
              <a:rPr lang="sv-FI" dirty="0" smtClean="0"/>
              <a:t> betydelse för sin arbetshälsa</a:t>
            </a:r>
          </a:p>
          <a:p>
            <a:pPr lvl="0"/>
            <a:r>
              <a:rPr lang="sv-FI" dirty="0" smtClean="0"/>
              <a:t>Medveten om hur hans/hennes individuella val inverkar på funktions- och arbetsförmågan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2 - innehåll 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sv-FI" dirty="0" smtClean="0"/>
          </a:p>
          <a:p>
            <a:pPr lvl="0"/>
            <a:r>
              <a:rPr lang="sv-FI" dirty="0" smtClean="0"/>
              <a:t>Kartläggning av den studerandes hälsobeteende</a:t>
            </a:r>
          </a:p>
          <a:p>
            <a:pPr lvl="0"/>
            <a:r>
              <a:rPr lang="sv-FI" dirty="0" smtClean="0"/>
              <a:t>Kostens betydelse för hälsan och sunda matvanor</a:t>
            </a:r>
          </a:p>
          <a:p>
            <a:pPr lvl="0"/>
            <a:r>
              <a:rPr lang="sv-FI" dirty="0" smtClean="0"/>
              <a:t>Vila, sömn och rekreation</a:t>
            </a:r>
          </a:p>
          <a:p>
            <a:pPr lvl="0"/>
            <a:r>
              <a:rPr lang="sv-FI" dirty="0" smtClean="0"/>
              <a:t>Relationer</a:t>
            </a:r>
          </a:p>
          <a:p>
            <a:pPr lvl="0"/>
            <a:r>
              <a:rPr lang="sv-FI" dirty="0" smtClean="0"/>
              <a:t>Yrkesspecifika konditionscirklar</a:t>
            </a:r>
          </a:p>
          <a:p>
            <a:pPr lvl="0"/>
            <a:r>
              <a:rPr lang="sv-FI" dirty="0" smtClean="0"/>
              <a:t>Yrkesspecifika belastningsfaktorer</a:t>
            </a:r>
          </a:p>
          <a:p>
            <a:pPr lvl="0"/>
            <a:r>
              <a:rPr lang="sv-FI" dirty="0" smtClean="0"/>
              <a:t>Viktminskning och kroppskontroll</a:t>
            </a:r>
          </a:p>
          <a:p>
            <a:pPr lvl="0"/>
            <a:r>
              <a:rPr lang="sv-FI" dirty="0" smtClean="0"/>
              <a:t>Första hjälp</a:t>
            </a:r>
          </a:p>
          <a:p>
            <a:pPr lvl="0"/>
            <a:r>
              <a:rPr lang="sv-FI" dirty="0" smtClean="0"/>
              <a:t>Rökstopp</a:t>
            </a:r>
          </a:p>
          <a:p>
            <a:pPr>
              <a:buNone/>
            </a:pPr>
            <a:r>
              <a:rPr lang="sv-FI" b="1" dirty="0" smtClean="0"/>
              <a:t> </a:t>
            </a: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2 – block 4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Obligatorisk hälsolära åk 1 (22,5h)</a:t>
            </a:r>
          </a:p>
          <a:p>
            <a:r>
              <a:rPr lang="sv-FI" dirty="0" err="1" smtClean="0"/>
              <a:t>Bagar-konditor</a:t>
            </a:r>
            <a:r>
              <a:rPr lang="sv-FI" dirty="0" smtClean="0"/>
              <a:t>, </a:t>
            </a:r>
            <a:r>
              <a:rPr lang="sv-FI" dirty="0" err="1" smtClean="0"/>
              <a:t>kock-servitör</a:t>
            </a:r>
            <a:r>
              <a:rPr lang="sv-FI" dirty="0" smtClean="0"/>
              <a:t> och kosmetologer, näringslära, hudvård (22,5h)</a:t>
            </a:r>
          </a:p>
          <a:p>
            <a:r>
              <a:rPr lang="sv-FI" dirty="0" err="1" smtClean="0"/>
              <a:t>Bekl</a:t>
            </a:r>
            <a:r>
              <a:rPr lang="sv-FI" dirty="0" smtClean="0"/>
              <a:t> och </a:t>
            </a:r>
            <a:r>
              <a:rPr lang="sv-FI" dirty="0" err="1" smtClean="0"/>
              <a:t>Ufi</a:t>
            </a:r>
            <a:r>
              <a:rPr lang="sv-FI" dirty="0" smtClean="0"/>
              <a:t>; teman kring kost (6h), uppföljning av kost- och sömnvanor (6h), hälsotester (2h), (folkhälsans el motsvarande) kurser (4h), rökstopp/rökfritt läsår (5-10h)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3 – </a:t>
            </a:r>
            <a:br>
              <a:rPr lang="sv-SE" dirty="0" smtClean="0"/>
            </a:br>
            <a:r>
              <a:rPr lang="sv-SE" dirty="0" smtClean="0"/>
              <a:t>yrkesspecifik arbetsförmåga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v-FI" dirty="0" smtClean="0"/>
              <a:t>Den studerande </a:t>
            </a:r>
          </a:p>
          <a:p>
            <a:pPr lvl="0"/>
            <a:r>
              <a:rPr lang="sv-FI" dirty="0" smtClean="0"/>
              <a:t>Identifierar de centrala belastnings- och riskfaktorerna inom sin bransch och sitt kommande yrke</a:t>
            </a:r>
          </a:p>
          <a:p>
            <a:pPr lvl="0"/>
            <a:r>
              <a:rPr lang="sv-FI" dirty="0" smtClean="0"/>
              <a:t>Kan utveckla sitt eget arbete och sina arbetsrutiner med beaktande av de ovanstående faktorerna </a:t>
            </a:r>
          </a:p>
          <a:p>
            <a:pPr lvl="0"/>
            <a:r>
              <a:rPr lang="sv-FI" dirty="0" smtClean="0"/>
              <a:t>Inser vikten av arbetsrutiner, en säker och sund arbetsmiljö för funktions- och arbetsförmågan för egen och för andras del</a:t>
            </a:r>
          </a:p>
          <a:p>
            <a:pPr lvl="0"/>
            <a:r>
              <a:rPr lang="sv-FI" dirty="0" smtClean="0"/>
              <a:t>Kan genom sitt eget agerande och genom sina egna val inverka positivt också på andras funktions- och arbetsförmåga</a:t>
            </a:r>
          </a:p>
          <a:p>
            <a:pPr>
              <a:buNone/>
            </a:pPr>
            <a:r>
              <a:rPr lang="sv-FI" b="1" dirty="0" smtClean="0"/>
              <a:t> </a:t>
            </a: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delområde 3 - innehåll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v-FI" dirty="0" smtClean="0"/>
          </a:p>
          <a:p>
            <a:pPr lvl="0"/>
            <a:r>
              <a:rPr lang="sv-FI" dirty="0" smtClean="0"/>
              <a:t>Trygga arbetssätt</a:t>
            </a:r>
          </a:p>
          <a:p>
            <a:pPr lvl="0"/>
            <a:r>
              <a:rPr lang="sv-FI" dirty="0" smtClean="0"/>
              <a:t>Arbetarskydd</a:t>
            </a:r>
          </a:p>
          <a:p>
            <a:pPr lvl="0"/>
            <a:r>
              <a:rPr lang="sv-FI" dirty="0" smtClean="0"/>
              <a:t>Ergonomi</a:t>
            </a:r>
          </a:p>
          <a:p>
            <a:pPr lvl="0"/>
            <a:r>
              <a:rPr lang="sv-FI" dirty="0" smtClean="0"/>
              <a:t>Kurser ss </a:t>
            </a:r>
            <a:r>
              <a:rPr lang="sv-FI" dirty="0" err="1" smtClean="0"/>
              <a:t>arbetssäkerthetskort</a:t>
            </a:r>
            <a:r>
              <a:rPr lang="sv-FI" dirty="0" smtClean="0"/>
              <a:t>, första hjälp, heta arbeten, hygienpass…</a:t>
            </a:r>
          </a:p>
          <a:p>
            <a:pPr lvl="0"/>
            <a:r>
              <a:rPr lang="sv-FI" dirty="0" err="1" smtClean="0"/>
              <a:t>Skillsintyget</a:t>
            </a:r>
            <a:r>
              <a:rPr lang="sv-FI" dirty="0" smtClean="0"/>
              <a:t> för arbetarskydd</a:t>
            </a:r>
          </a:p>
          <a:p>
            <a:pPr lvl="0"/>
            <a:r>
              <a:rPr lang="sv-FI" dirty="0" smtClean="0"/>
              <a:t>Deltagande in yrkes-FM</a:t>
            </a:r>
          </a:p>
          <a:p>
            <a:pPr lvl="0"/>
            <a:r>
              <a:rPr lang="sv-FI" dirty="0" smtClean="0"/>
              <a:t>Motion som främjar den yrkesspecifika arbetsförmågan</a:t>
            </a:r>
          </a:p>
          <a:p>
            <a:pPr lvl="0"/>
            <a:r>
              <a:rPr lang="sv-FI" dirty="0" smtClean="0"/>
              <a:t>Hälsobeteende som främjar arbetsförmågan</a:t>
            </a:r>
          </a:p>
          <a:p>
            <a:endParaRPr lang="sv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874</Words>
  <Application>Microsoft Office PowerPoint</Application>
  <PresentationFormat>Näytössä katseltava diaesitys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Burspråk</vt:lpstr>
      <vt:lpstr>OptiLife</vt:lpstr>
      <vt:lpstr>Delområde 1 -  motion som främjar funktions- och arbetsförmågan</vt:lpstr>
      <vt:lpstr>Delområde 1 - innehåll</vt:lpstr>
      <vt:lpstr>Delområde 1 – block 4</vt:lpstr>
      <vt:lpstr>Delområde 2 - hälsokunskap</vt:lpstr>
      <vt:lpstr>Delområde 2 - innehåll </vt:lpstr>
      <vt:lpstr>Delområde 2 – block 4</vt:lpstr>
      <vt:lpstr>Delområde 3 –  yrkesspecifik arbetsförmåga</vt:lpstr>
      <vt:lpstr>delområde 3 - innehåll</vt:lpstr>
      <vt:lpstr>Delområde 3 – block 4</vt:lpstr>
      <vt:lpstr>Delområde 4 –  fritidsintressen och samarbetsfärdigheter</vt:lpstr>
      <vt:lpstr>Delområde 4 - innehåll</vt:lpstr>
      <vt:lpstr>Delområde 4 – block 4</vt:lpstr>
      <vt:lpstr>Delområde 5 –  befästande av arbetsförmågan</vt:lpstr>
      <vt:lpstr>Delområde 5 - innehåll</vt:lpstr>
      <vt:lpstr>Delområde 5 – block 4</vt:lpstr>
    </vt:vector>
  </TitlesOfParts>
  <Company>Optima samkommun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OptiLife</dc:title>
  <dc:creator>Liselott Wik</dc:creator>
  <cp:lastModifiedBy>Saku</cp:lastModifiedBy>
  <cp:revision>8</cp:revision>
  <dcterms:created xsi:type="dcterms:W3CDTF">2011-02-16T17:48:53Z</dcterms:created>
  <dcterms:modified xsi:type="dcterms:W3CDTF">2011-05-10T07:51:41Z</dcterms:modified>
</cp:coreProperties>
</file>