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71" r:id="rId3"/>
    <p:sldId id="256" r:id="rId4"/>
    <p:sldId id="272" r:id="rId5"/>
    <p:sldId id="269" r:id="rId6"/>
    <p:sldId id="264" r:id="rId7"/>
    <p:sldId id="257" r:id="rId8"/>
    <p:sldId id="267" r:id="rId9"/>
    <p:sldId id="261" r:id="rId10"/>
    <p:sldId id="266" r:id="rId11"/>
    <p:sldId id="265" r:id="rId12"/>
    <p:sldId id="262" r:id="rId13"/>
    <p:sldId id="263" r:id="rId14"/>
    <p:sldId id="268" r:id="rId15"/>
    <p:sldId id="260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4DC"/>
    <a:srgbClr val="E7A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7" autoAdjust="0"/>
    <p:restoredTop sz="94633" autoAdjust="0"/>
  </p:normalViewPr>
  <p:slideViewPr>
    <p:cSldViewPr>
      <p:cViewPr varScale="1">
        <p:scale>
          <a:sx n="76" d="100"/>
          <a:sy n="76" d="100"/>
        </p:scale>
        <p:origin x="12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BCA77-6F19-4EA4-B4DA-6195857CA2AA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0D3D-B9C9-49C4-8173-6880EDF743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5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Toisen asteen ammatillisen peruskoulutusta</a:t>
            </a:r>
            <a:r>
              <a:rPr lang="fi-FI" baseline="0" dirty="0" smtClean="0"/>
              <a:t> järjestävät oppilaitokset ovat keskeisessä roolissa nuorten hyvinvoinnin edistämisessä. Laki velvoittaa koulutuksen järjestäjiä, vapaaehtoinen Ammattiosaajan työkykypassi -opintokokonaisuus on mahdollisuus osoittaa lain edellyttämä velvoite toteutetuksi.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BEEE2-E1D4-4F54-9C9E-701EB47BAA5F}" type="slidenum">
              <a:rPr lang="fi-FI" smtClean="0">
                <a:solidFill>
                  <a:prstClr val="black"/>
                </a:solidFill>
              </a:rPr>
              <a:pPr/>
              <a:t>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5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0329199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7083762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846189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465770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9321907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534606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756562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234521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6785925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601901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141594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1BDA8-A9F8-49BD-B3AD-A23EEC1AF198}" type="datetimeFigureOut">
              <a:rPr lang="fi-FI" smtClean="0"/>
              <a:t>7.9.2015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F5AA2-A3CB-4EFE-B2BB-764B2C66F3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89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rjenarkki.fi/tyokykypass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alpo.fi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rjenarkki.fi/tyokykypass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357"/>
            <a:ext cx="2088232" cy="198348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579"/>
            <a:ext cx="2715270" cy="195314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60" y="4908579"/>
            <a:ext cx="3275856" cy="1953141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359"/>
            <a:ext cx="3776108" cy="1983481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70" y="4908579"/>
            <a:ext cx="3163590" cy="195314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9"/>
            <a:ext cx="3275856" cy="1983481"/>
          </a:xfrm>
          <a:prstGeom prst="rect">
            <a:avLst/>
          </a:prstGeom>
        </p:spPr>
      </p:pic>
      <p:sp>
        <p:nvSpPr>
          <p:cNvPr id="9" name="Sisällön paikkamerkki 2"/>
          <p:cNvSpPr txBox="1">
            <a:spLocks/>
          </p:cNvSpPr>
          <p:nvPr/>
        </p:nvSpPr>
        <p:spPr>
          <a:xfrm>
            <a:off x="827583" y="2425718"/>
            <a:ext cx="8178699" cy="2100607"/>
          </a:xfrm>
          <a:prstGeom prst="rect">
            <a:avLst/>
          </a:prstGeom>
        </p:spPr>
        <p:txBody>
          <a:bodyPr vert="horz" lIns="91430" tIns="45715" rIns="91430" bIns="45715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Ammatillisen </a:t>
            </a:r>
            <a:r>
              <a:rPr lang="fi-FI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peruskoulutuksen tavoitteena on antaa opiskelijoille </a:t>
            </a:r>
            <a: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ammatillisen perustutkinnon edellyttämä </a:t>
            </a:r>
            <a:r>
              <a:rPr lang="fi-FI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osaaminen ja ammattitaito sekä valmiuksia yrittäjyyteen</a:t>
            </a:r>
            <a: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Koulutuksen </a:t>
            </a:r>
            <a:r>
              <a:rPr lang="fi-FI" sz="14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tavoitteena on lisäksi tukea opiskelijoiden kehitystä hyviksi ja tasapainoisiksi ihmisiksi ja yhteiskunnan jäseniksi sekä antaa opiskelijoille jatko-opintovalmiuksien, ammatillisen kehittymisen, harrastusten sekä persoonallisuuden monipuolisen kehittämisen kannalta tarpeellisia tietoja ja taitoja</a:t>
            </a:r>
            <a: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br>
              <a:rPr lang="fi-FI" sz="1400" b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fi-FI" sz="14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fi-FI" altLang="fi-FI" sz="1400" b="1" i="1" dirty="0" smtClean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(L630/1998, 5§) </a:t>
            </a:r>
          </a:p>
          <a:p>
            <a:pPr algn="l"/>
            <a:endParaRPr lang="fi-FI" sz="1400" b="1" dirty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i-FI" altLang="fi-FI" sz="1400" b="1" dirty="0" smtClean="0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07504" y="2564904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0" b="1" dirty="0" smtClean="0">
                <a:solidFill>
                  <a:srgbClr val="0000FF"/>
                </a:solidFill>
              </a:rPr>
              <a:t>§</a:t>
            </a:r>
            <a:endParaRPr lang="fi-FI" sz="8000" b="1" dirty="0">
              <a:solidFill>
                <a:srgbClr val="0000FF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107504" y="2247839"/>
            <a:ext cx="8900808" cy="22958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0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549508" y="260648"/>
            <a:ext cx="5190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Toiminta ja työkykyä </a:t>
            </a:r>
            <a:b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edistävä liikunta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16" y="1941797"/>
            <a:ext cx="4525284" cy="4943587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704190" y="2780928"/>
            <a:ext cx="59766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Tavoitteen saavuttamiseen tähtäävä opetus:</a:t>
            </a:r>
          </a:p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Pakollinen työkyky, liikunta ja terveystieto 1 </a:t>
            </a:r>
            <a:r>
              <a:rPr lang="fi-FI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</a:t>
            </a: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Valinnainen tutkinnon osa 1 </a:t>
            </a:r>
            <a:r>
              <a:rPr lang="fi-FI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</a:t>
            </a: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työkyky, liikunta ja terveystieto</a:t>
            </a:r>
            <a: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4839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235593" y="260648"/>
            <a:ext cx="450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Terveysosaaminen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89040"/>
            <a:ext cx="3156913" cy="2786939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11560" y="1700808"/>
            <a:ext cx="59766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Tavoitteen saavuttamiseen tähtäävä opetus:</a:t>
            </a:r>
          </a:p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Pakollinen työkyky, liikunta ja terveystieto 1 </a:t>
            </a:r>
            <a:r>
              <a:rPr lang="fi-FI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</a:t>
            </a: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Valinnainen tutkinnon osa 1 </a:t>
            </a:r>
            <a:r>
              <a:rPr lang="fi-FI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</a:t>
            </a: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arjen taidot (vuorokausirytmi, hygienia)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ravitsemus ja painon hallinta 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savuttomuus</a:t>
            </a:r>
            <a: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3718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0647" y="1103595"/>
            <a:ext cx="3563888" cy="5301208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3041630" y="260648"/>
            <a:ext cx="4698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Harrastuneisuus ja</a:t>
            </a:r>
            <a:b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yhteistyötaidot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15887" y="1772816"/>
            <a:ext cx="5976664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Tavoitteen saavuttamiseen tähtäävä opetus:</a:t>
            </a:r>
          </a:p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b="1" dirty="0" smtClean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Opiskelijakunta- ja tutortoiminta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Oppilaitoksen työryhmiin kuuluminen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Kerhotoiminta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SAKU ry:n kilpailutoimintaan osallistuminen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Projektin tai tapahtuman toteuttaminen</a:t>
            </a:r>
            <a:endParaRPr lang="fi-FI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 harrastus, kansalaistoiminta, vapaaehtoistoimintaan osallistuminen</a:t>
            </a:r>
            <a: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0538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849269" y="260648"/>
            <a:ext cx="4891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Työkykyvalmiuksien</a:t>
            </a:r>
            <a:b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vahvistaminen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433" y="1628800"/>
            <a:ext cx="2203015" cy="522920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615887" y="1772816"/>
            <a:ext cx="597666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Tavoitteen saavuttamiseen tähtäävä opetus:</a:t>
            </a:r>
          </a:p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Työssäoppimisjakso</a:t>
            </a: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Vapaasti valittava tutkinnon osa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Omaan alaan liittyvä lisäkoulutus</a:t>
            </a:r>
            <a: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1043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977171" y="260648"/>
            <a:ext cx="5763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Työkykypassin seuranta</a:t>
            </a:r>
            <a:b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 todistus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082418" y="2132856"/>
            <a:ext cx="665793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Suoritetaan ammatillisen peruskoulutuksen aikana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 numeroarvostelua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Seuranta opiskelijahallintajärjestelmässä 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Suorittamisesta merkintä tutkintotodistukseen</a:t>
            </a: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Suositellaan myös erillisen todistuksen antamista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Todistuksen pohja ladattavissa Arjen arkki –sivuilta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www.arjenarkki.fi/tyokykypassi</a:t>
            </a:r>
            <a:endParaRPr lang="fi-FI" sz="19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91265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5229200"/>
              <a:ext cx="1881887" cy="1162248"/>
            </a:xfrm>
            <a:prstGeom prst="rect">
              <a:avLst/>
            </a:prstGeom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5423509"/>
              <a:ext cx="2845548" cy="912209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457987"/>
              <a:ext cx="1669729" cy="692384"/>
            </a:xfrm>
            <a:prstGeom prst="rect">
              <a:avLst/>
            </a:prstGeom>
          </p:spPr>
        </p:pic>
      </p:grpSp>
      <p:sp>
        <p:nvSpPr>
          <p:cNvPr id="11" name="Tekstiruutu 10"/>
          <p:cNvSpPr txBox="1"/>
          <p:nvPr/>
        </p:nvSpPr>
        <p:spPr>
          <a:xfrm>
            <a:off x="594117" y="2516317"/>
            <a:ext cx="8294465" cy="92333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i-FI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Työkykypassi verkossa</a:t>
            </a:r>
            <a:endParaRPr lang="fi-FI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2339753" y="3573016"/>
            <a:ext cx="6804248" cy="1008112"/>
          </a:xfrm>
          <a:prstGeom prst="rect">
            <a:avLst/>
          </a:prstGeom>
          <a:solidFill>
            <a:srgbClr val="62A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2441579" y="3846239"/>
            <a:ext cx="64171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fi-FI" sz="2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arjenarkki.fi</a:t>
            </a:r>
            <a:r>
              <a:rPr lang="fi-FI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/tyokykypassi</a:t>
            </a:r>
            <a:r>
              <a:rPr lang="fi-FI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|   </a:t>
            </a:r>
            <a:r>
              <a:rPr lang="fi-FI" sz="28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alpo.fi</a:t>
            </a:r>
            <a:endParaRPr lang="fi-FI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9595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-26986"/>
            <a:ext cx="916158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Kuv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74" y="764704"/>
            <a:ext cx="88561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708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Kuva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5229200"/>
              <a:ext cx="1881887" cy="1162248"/>
            </a:xfrm>
            <a:prstGeom prst="rect">
              <a:avLst/>
            </a:prstGeom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864" y="5423509"/>
              <a:ext cx="2845548" cy="912209"/>
            </a:xfrm>
            <a:prstGeom prst="rect">
              <a:avLst/>
            </a:prstGeom>
          </p:spPr>
        </p:pic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457987"/>
              <a:ext cx="1669729" cy="692384"/>
            </a:xfrm>
            <a:prstGeom prst="rect">
              <a:avLst/>
            </a:prstGeom>
          </p:spPr>
        </p:pic>
      </p:grpSp>
      <p:sp>
        <p:nvSpPr>
          <p:cNvPr id="15" name="Suorakulmio 14"/>
          <p:cNvSpPr/>
          <p:nvPr/>
        </p:nvSpPr>
        <p:spPr>
          <a:xfrm>
            <a:off x="2493446" y="3397425"/>
            <a:ext cx="6650553" cy="1296144"/>
          </a:xfrm>
          <a:prstGeom prst="rect">
            <a:avLst/>
          </a:prstGeom>
          <a:solidFill>
            <a:srgbClr val="62A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611561" y="1556792"/>
            <a:ext cx="8006432" cy="175432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fi-FI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Ammattiosaajan</a:t>
            </a:r>
          </a:p>
          <a:p>
            <a:pPr algn="r"/>
            <a:r>
              <a:rPr lang="fi-FI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työkykypassi 2.0</a:t>
            </a:r>
            <a:endParaRPr lang="fi-FI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606286" y="3439816"/>
            <a:ext cx="800643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fi-FI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nimi</a:t>
            </a:r>
            <a:endParaRPr lang="fi-FI" sz="2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21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Pyöristetty suorakulmio 9"/>
          <p:cNvSpPr/>
          <p:nvPr/>
        </p:nvSpPr>
        <p:spPr>
          <a:xfrm>
            <a:off x="777351" y="260648"/>
            <a:ext cx="7067672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i-FI"/>
          </a:p>
        </p:txBody>
      </p:sp>
      <p:sp>
        <p:nvSpPr>
          <p:cNvPr id="4" name="Tekstiruutu 3"/>
          <p:cNvSpPr txBox="1"/>
          <p:nvPr/>
        </p:nvSpPr>
        <p:spPr>
          <a:xfrm>
            <a:off x="951927" y="404666"/>
            <a:ext cx="67185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rgbClr val="FF0000"/>
                </a:solidFill>
              </a:rPr>
              <a:t>Työkyvyttömyyseläkkeellä vuonna </a:t>
            </a:r>
            <a:r>
              <a:rPr lang="fi-FI" sz="2000" b="1" dirty="0" smtClean="0">
                <a:solidFill>
                  <a:srgbClr val="FF0000"/>
                </a:solidFill>
              </a:rPr>
              <a:t>2014</a:t>
            </a:r>
            <a:r>
              <a:rPr lang="fi-FI" sz="2000" b="1" dirty="0" smtClean="0">
                <a:solidFill>
                  <a:srgbClr val="FF0000"/>
                </a:solidFill>
              </a:rPr>
              <a:t>	</a:t>
            </a:r>
            <a:r>
              <a:rPr lang="fi-FI" sz="2000" b="1" dirty="0" smtClean="0">
                <a:solidFill>
                  <a:srgbClr val="FF0000"/>
                </a:solidFill>
              </a:rPr>
              <a:t>172 </a:t>
            </a:r>
            <a:r>
              <a:rPr lang="fi-FI" sz="2000" b="1" dirty="0" smtClean="0">
                <a:solidFill>
                  <a:srgbClr val="FF0000"/>
                </a:solidFill>
              </a:rPr>
              <a:t>500 henkilöä</a:t>
            </a:r>
          </a:p>
          <a:p>
            <a:endParaRPr lang="fi-FI" sz="2000" b="1" dirty="0">
              <a:solidFill>
                <a:srgbClr val="FF0000"/>
              </a:solidFill>
            </a:endParaRPr>
          </a:p>
          <a:p>
            <a:r>
              <a:rPr lang="fi-FI" sz="2000" b="1" dirty="0" smtClean="0">
                <a:solidFill>
                  <a:srgbClr val="FF0000"/>
                </a:solidFill>
              </a:rPr>
              <a:t>Mielenterveydelliset syyt (40%)		</a:t>
            </a:r>
            <a:r>
              <a:rPr lang="fi-FI" sz="2000" b="1" dirty="0" smtClean="0">
                <a:solidFill>
                  <a:srgbClr val="FF0000"/>
                </a:solidFill>
              </a:rPr>
              <a:t>69 </a:t>
            </a:r>
            <a:r>
              <a:rPr lang="fi-FI" sz="2000" b="1" dirty="0" smtClean="0">
                <a:solidFill>
                  <a:srgbClr val="FF0000"/>
                </a:solidFill>
              </a:rPr>
              <a:t>000 henkilöä</a:t>
            </a:r>
          </a:p>
          <a:p>
            <a:r>
              <a:rPr lang="fi-FI" sz="2000" b="1" dirty="0" smtClean="0">
                <a:solidFill>
                  <a:srgbClr val="FF0000"/>
                </a:solidFill>
              </a:rPr>
              <a:t>Liikunta- ja tukielinsairaudet (28%)		</a:t>
            </a:r>
            <a:r>
              <a:rPr lang="fi-FI" sz="2000" b="1" dirty="0" smtClean="0">
                <a:solidFill>
                  <a:srgbClr val="FF0000"/>
                </a:solidFill>
              </a:rPr>
              <a:t>48 </a:t>
            </a:r>
            <a:r>
              <a:rPr lang="fi-FI" sz="2000" b="1" dirty="0" smtClean="0">
                <a:solidFill>
                  <a:srgbClr val="FF0000"/>
                </a:solidFill>
              </a:rPr>
              <a:t>000 henkilöä</a:t>
            </a:r>
            <a:endParaRPr lang="fi-FI" sz="2000" b="1" dirty="0">
              <a:solidFill>
                <a:srgbClr val="FF0000"/>
              </a:solidFill>
            </a:endParaRPr>
          </a:p>
        </p:txBody>
      </p:sp>
      <p:sp>
        <p:nvSpPr>
          <p:cNvPr id="5" name="Pyöristetty suorakulmio 4"/>
          <p:cNvSpPr/>
          <p:nvPr/>
        </p:nvSpPr>
        <p:spPr>
          <a:xfrm>
            <a:off x="777350" y="2780928"/>
            <a:ext cx="7067672" cy="3335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846184" y="3068960"/>
            <a:ext cx="698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>
                <a:solidFill>
                  <a:srgbClr val="FF0000"/>
                </a:solidFill>
              </a:rPr>
              <a:t>Liikkumattomuuden aiheuttamat kustannukset </a:t>
            </a:r>
            <a:br>
              <a:rPr lang="fi-FI" sz="2400" b="1" dirty="0" smtClean="0">
                <a:solidFill>
                  <a:srgbClr val="FF0000"/>
                </a:solidFill>
              </a:rPr>
            </a:br>
            <a:r>
              <a:rPr lang="fi-FI" sz="2400" b="1" dirty="0" smtClean="0">
                <a:solidFill>
                  <a:srgbClr val="FF0000"/>
                </a:solidFill>
              </a:rPr>
              <a:t>valtion </a:t>
            </a:r>
            <a:r>
              <a:rPr lang="fi-FI" sz="2400" b="1" dirty="0" err="1" smtClean="0">
                <a:solidFill>
                  <a:srgbClr val="FF0000"/>
                </a:solidFill>
              </a:rPr>
              <a:t>sote-kuluista</a:t>
            </a:r>
            <a:r>
              <a:rPr lang="fi-FI" sz="2400" b="1" dirty="0" smtClean="0">
                <a:solidFill>
                  <a:srgbClr val="FF0000"/>
                </a:solidFill>
              </a:rPr>
              <a:t> 10 %</a:t>
            </a:r>
          </a:p>
          <a:p>
            <a:pPr algn="ctr"/>
            <a:endParaRPr lang="fi-FI" sz="2400" b="1" dirty="0">
              <a:solidFill>
                <a:srgbClr val="FF0000"/>
              </a:solidFill>
            </a:endParaRPr>
          </a:p>
          <a:p>
            <a:pPr algn="ctr"/>
            <a:endParaRPr lang="fi-FI" sz="2400" b="1" dirty="0" smtClean="0">
              <a:solidFill>
                <a:srgbClr val="FF0000"/>
              </a:solidFill>
            </a:endParaRPr>
          </a:p>
          <a:p>
            <a:pPr algn="ctr"/>
            <a:endParaRPr lang="fi-FI" sz="2400" b="1" dirty="0" smtClean="0">
              <a:solidFill>
                <a:srgbClr val="FF0000"/>
              </a:solidFill>
            </a:endParaRPr>
          </a:p>
          <a:p>
            <a:pPr algn="ctr"/>
            <a:endParaRPr lang="fi-FI" sz="2400" b="1" dirty="0">
              <a:solidFill>
                <a:srgbClr val="FF0000"/>
              </a:solidFill>
            </a:endParaRPr>
          </a:p>
          <a:p>
            <a:pPr algn="ctr"/>
            <a:endParaRPr lang="fi-FI" sz="2400" b="1" dirty="0">
              <a:solidFill>
                <a:srgbClr val="FF0000"/>
              </a:solidFill>
            </a:endParaRPr>
          </a:p>
          <a:p>
            <a:pPr algn="ctr"/>
            <a:r>
              <a:rPr lang="fi-FI" sz="2400" b="1" dirty="0" smtClean="0">
                <a:solidFill>
                  <a:srgbClr val="FF0000"/>
                </a:solidFill>
              </a:rPr>
              <a:t>1 000 € / veronmaksaja /v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06" y="4149082"/>
            <a:ext cx="2699590" cy="1376791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549" y="4149080"/>
            <a:ext cx="2758274" cy="140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4676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766300" y="158091"/>
            <a:ext cx="6120681" cy="132342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i-FI" sz="1600" b="1" dirty="0">
                <a:solidFill>
                  <a:srgbClr val="0000FF"/>
                </a:solidFill>
              </a:rPr>
              <a:t>”Suomesta katoavat puhelinmyyjät, tallentajat ja valokuvien kehittäjien työt. Varmimmat työpaikat 20 vuoden päähän ovat mm. hotellinjohtajilla, ravitsemusasiantuntijoilla ja opetusmenetelmien kehittäjillä.”</a:t>
            </a:r>
          </a:p>
          <a:p>
            <a:pPr algn="r"/>
            <a:r>
              <a:rPr lang="fi-FI" sz="1600" i="1" dirty="0" err="1">
                <a:solidFill>
                  <a:srgbClr val="0000FF"/>
                </a:solidFill>
              </a:rPr>
              <a:t>yle.fi</a:t>
            </a:r>
            <a:r>
              <a:rPr lang="fi-FI" sz="1600" i="1" dirty="0">
                <a:solidFill>
                  <a:srgbClr val="0000FF"/>
                </a:solidFill>
              </a:rPr>
              <a:t> 13.1.2014</a:t>
            </a: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7" y="367989"/>
            <a:ext cx="1036806" cy="7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yöristetty suorakulmio 7"/>
          <p:cNvSpPr/>
          <p:nvPr/>
        </p:nvSpPr>
        <p:spPr>
          <a:xfrm>
            <a:off x="611560" y="165678"/>
            <a:ext cx="736408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i-FI"/>
          </a:p>
        </p:txBody>
      </p:sp>
      <p:sp>
        <p:nvSpPr>
          <p:cNvPr id="9" name="Tekstiruutu 8"/>
          <p:cNvSpPr txBox="1"/>
          <p:nvPr/>
        </p:nvSpPr>
        <p:spPr>
          <a:xfrm>
            <a:off x="2747257" y="1744999"/>
            <a:ext cx="5111277" cy="230831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i-FI" sz="1600" b="1" dirty="0">
                <a:solidFill>
                  <a:srgbClr val="0000FF"/>
                </a:solidFill>
              </a:rPr>
              <a:t>Tämän päivän työmarkkinoilla etsitään ”hyviä tyyppejä”. Ammattitaidon lisäksi vaaditaan joustavuutta ja tiimityötaitoja. </a:t>
            </a:r>
          </a:p>
          <a:p>
            <a:r>
              <a:rPr lang="fi-FI" sz="1600" b="1" dirty="0">
                <a:solidFill>
                  <a:srgbClr val="0000FF"/>
                </a:solidFill>
              </a:rPr>
              <a:t/>
            </a:r>
            <a:br>
              <a:rPr lang="fi-FI" sz="1600" b="1" dirty="0">
                <a:solidFill>
                  <a:srgbClr val="0000FF"/>
                </a:solidFill>
              </a:rPr>
            </a:br>
            <a:r>
              <a:rPr lang="fi-FI" sz="1600" b="1" dirty="0">
                <a:solidFill>
                  <a:srgbClr val="0000FF"/>
                </a:solidFill>
              </a:rPr>
              <a:t>Nykypäivän ihannetyöntekijä on  henkisesti notkea ja sosiaalisesti taitava, tuottava, väsymätön ja stressinsietokykyinen </a:t>
            </a:r>
            <a:r>
              <a:rPr lang="fi-FI" sz="1600" b="1" dirty="0" err="1">
                <a:solidFill>
                  <a:srgbClr val="0000FF"/>
                </a:solidFill>
              </a:rPr>
              <a:t>moniosaaja</a:t>
            </a:r>
            <a:r>
              <a:rPr lang="fi-FI" sz="1600" b="1" dirty="0">
                <a:solidFill>
                  <a:srgbClr val="0000FF"/>
                </a:solidFill>
              </a:rPr>
              <a:t>. </a:t>
            </a:r>
            <a:endParaRPr lang="fi-FI" sz="1600" i="1" dirty="0" smtClean="0">
              <a:solidFill>
                <a:srgbClr val="0000FF"/>
              </a:solidFill>
            </a:endParaRPr>
          </a:p>
          <a:p>
            <a:pPr algn="r"/>
            <a:endParaRPr lang="fi-FI" sz="1600" i="1" dirty="0">
              <a:solidFill>
                <a:srgbClr val="0000FF"/>
              </a:solidFill>
            </a:endParaRPr>
          </a:p>
          <a:p>
            <a:pPr algn="r"/>
            <a:r>
              <a:rPr lang="fi-FI" sz="1600" i="1" dirty="0" smtClean="0">
                <a:solidFill>
                  <a:srgbClr val="0000FF"/>
                </a:solidFill>
              </a:rPr>
              <a:t>Suomalainen </a:t>
            </a:r>
            <a:r>
              <a:rPr lang="fi-FI" sz="1600" i="1" dirty="0" err="1">
                <a:solidFill>
                  <a:srgbClr val="0000FF"/>
                </a:solidFill>
              </a:rPr>
              <a:t>työntekijyys</a:t>
            </a:r>
            <a:r>
              <a:rPr lang="fi-FI" sz="1600" i="1" dirty="0">
                <a:solidFill>
                  <a:srgbClr val="0000FF"/>
                </a:solidFill>
              </a:rPr>
              <a:t> 1945 – 2013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611559" y="1653612"/>
            <a:ext cx="7373277" cy="24910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i-FI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40931"/>
            <a:ext cx="2029430" cy="792087"/>
          </a:xfrm>
          <a:prstGeom prst="rect">
            <a:avLst/>
          </a:prstGeom>
        </p:spPr>
      </p:pic>
      <p:sp>
        <p:nvSpPr>
          <p:cNvPr id="15" name="Tekstiruutu 14"/>
          <p:cNvSpPr txBox="1"/>
          <p:nvPr/>
        </p:nvSpPr>
        <p:spPr>
          <a:xfrm>
            <a:off x="1750207" y="4419650"/>
            <a:ext cx="6064111" cy="1569650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i-FI" sz="1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"Tulevaisuudessa </a:t>
            </a:r>
            <a:r>
              <a:rPr lang="fi-FI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työtehtävät tuskin ovat täysin tiukasti sidottuja ammattiin. Puhutaan enemmän ammattisektoreista, joissa osaamista on yhdistetty eri aloilta. Voisi olla tarvetta sosiaali- ja terveysalan ihmisille, joilla on osaamista myös teknologioista, matkailusta tai kodinhoidosta</a:t>
            </a:r>
            <a:r>
              <a:rPr lang="fi-FI" sz="16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.”</a:t>
            </a:r>
          </a:p>
          <a:p>
            <a:pPr algn="r"/>
            <a:r>
              <a:rPr lang="fi-FI" sz="1600" i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Kehitysjohtaja Olli Hietanen, Turun yliopisto</a:t>
            </a:r>
            <a:endParaRPr lang="fi-FI" sz="1600" i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5" y="4542752"/>
            <a:ext cx="760745" cy="76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689737" y="5231748"/>
            <a:ext cx="9204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16.2.2015</a:t>
            </a:r>
            <a:endParaRPr lang="fi-FI" sz="14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611559" y="4318996"/>
            <a:ext cx="7349206" cy="17709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68451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93" y="1767006"/>
            <a:ext cx="3436907" cy="3881074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611560" y="260648"/>
            <a:ext cx="7351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Työkyvyn kokonaisuus haltuun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24007" y="1916832"/>
            <a:ext cx="5183086" cy="28777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 on työelämässä tarvittava pääoma.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Työkykypassin avulla vaikutetaan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nuorten henkilökohtaisten voimavarojen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vahvistumiseen jo opintojen aikana.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4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Työkykypassi on koulutuksen järjestäjille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yhteiskuntavastuun ja koulutustakuun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toteuttamisen käytäntö.</a:t>
            </a:r>
          </a:p>
        </p:txBody>
      </p:sp>
    </p:spTree>
    <p:extLst>
      <p:ext uri="{BB962C8B-B14F-4D97-AF65-F5344CB8AC3E}">
        <p14:creationId xmlns:p14="http://schemas.microsoft.com/office/powerpoint/2010/main" val="33895350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2629658" y="260648"/>
            <a:ext cx="5110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Työkykypassin avulla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115616" y="1805478"/>
            <a:ext cx="61926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Tuetaan ammatillista kasvua ja kehittymistä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sekä vastataan oman alan työkykyhaasteisiin.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Motivoidaan ja ohjataan opiskelijaa omaehtoiseen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toiminta- ja työkyvyn ylläpitoon.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Tuetaan opiskelijoiden osallisuutta sekä ryhmissä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että itsenäisinä toimijoina</a:t>
            </a:r>
          </a:p>
        </p:txBody>
      </p:sp>
    </p:spTree>
    <p:extLst>
      <p:ext uri="{BB962C8B-B14F-4D97-AF65-F5344CB8AC3E}">
        <p14:creationId xmlns:p14="http://schemas.microsoft.com/office/powerpoint/2010/main" val="82881760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76" y="0"/>
            <a:ext cx="6676760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3955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172528" y="260648"/>
            <a:ext cx="6567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36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Ammatin työkykyvalmiudet</a:t>
            </a:r>
            <a:endParaRPr lang="fi-FI" sz="3600" b="1" dirty="0">
              <a:solidFill>
                <a:srgbClr val="E7A6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55576" y="1329814"/>
            <a:ext cx="597666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b="1" dirty="0" smtClean="0">
                <a:solidFill>
                  <a:srgbClr val="E7A6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Tavoitteen saavuttamiseen tähtäävä opetus:</a:t>
            </a:r>
          </a:p>
          <a:p>
            <a:pPr marL="0" lvl="1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Pakollinen ammatillinen tutkinnonosa 1 </a:t>
            </a:r>
            <a:r>
              <a:rPr lang="fi-FI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</a:t>
            </a: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8000" lvl="1" indent="-288000" defTabSz="180000">
              <a:spcBef>
                <a:spcPts val="300"/>
              </a:spcBef>
              <a:spcAft>
                <a:spcPts val="300"/>
              </a:spcAft>
              <a:buClr>
                <a:srgbClr val="E7A631"/>
              </a:buClr>
              <a:buSzPct val="100000"/>
              <a:buBlip>
                <a:blip r:embed="rId3"/>
              </a:buBlip>
              <a:tabLst>
                <a:tab pos="108000" algn="l"/>
                <a:tab pos="216000" algn="l"/>
                <a:tab pos="324000" algn="l"/>
                <a:tab pos="432000" algn="l"/>
                <a:tab pos="540000" algn="l"/>
              </a:tabLst>
            </a:pP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Valinnainen tutkinnon osa 1 </a:t>
            </a:r>
            <a:r>
              <a:rPr lang="fi-FI" sz="1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osp</a:t>
            </a: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Työturvallisuus ja ergonomia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(syventävä sisältö)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Vuorovaikutustaidot, ristiriitojen käsittely 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(integroitu äidinkieli, vertaissovittelu)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Kiireen hallinta ja epävarmuuden sietäminen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(integroitu psykologia)</a:t>
            </a:r>
            <a:br>
              <a:rPr lang="fi-FI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i-FI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34" y="1700808"/>
            <a:ext cx="3817530" cy="49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61989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ityspohja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Esityspohja2015</Template>
  <TotalTime>473</TotalTime>
  <Words>273</Words>
  <Application>Microsoft Office PowerPoint</Application>
  <PresentationFormat>Näytössä katseltava diaesitys (4:3)</PresentationFormat>
  <Paragraphs>76</Paragraphs>
  <Slides>15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Verdana</vt:lpstr>
      <vt:lpstr>Esityspohja2015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VeeVee-DELL</dc:creator>
  <cp:lastModifiedBy>Ville Virtanen</cp:lastModifiedBy>
  <cp:revision>36</cp:revision>
  <dcterms:created xsi:type="dcterms:W3CDTF">2015-02-17T06:29:17Z</dcterms:created>
  <dcterms:modified xsi:type="dcterms:W3CDTF">2015-09-07T04:30:03Z</dcterms:modified>
</cp:coreProperties>
</file>