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4"/>
  </p:sldMasterIdLst>
  <p:sldIdLst>
    <p:sldId id="325" r:id="rId5"/>
    <p:sldId id="326" r:id="rId6"/>
    <p:sldId id="327" r:id="rId7"/>
    <p:sldId id="257" r:id="rId8"/>
    <p:sldId id="264" r:id="rId9"/>
    <p:sldId id="258" r:id="rId10"/>
    <p:sldId id="272" r:id="rId11"/>
    <p:sldId id="259" r:id="rId12"/>
    <p:sldId id="328" r:id="rId13"/>
    <p:sldId id="274" r:id="rId14"/>
    <p:sldId id="275" r:id="rId15"/>
    <p:sldId id="332" r:id="rId16"/>
    <p:sldId id="333" r:id="rId17"/>
    <p:sldId id="329" r:id="rId18"/>
    <p:sldId id="330" r:id="rId19"/>
    <p:sldId id="271" r:id="rId20"/>
    <p:sldId id="331" r:id="rId21"/>
    <p:sldId id="334" r:id="rId22"/>
    <p:sldId id="335" r:id="rId23"/>
    <p:sldId id="336" r:id="rId24"/>
    <p:sldId id="339" r:id="rId25"/>
    <p:sldId id="340" r:id="rId26"/>
    <p:sldId id="338" r:id="rId27"/>
    <p:sldId id="337" r:id="rId28"/>
    <p:sldId id="341" r:id="rId29"/>
    <p:sldId id="342" r:id="rId30"/>
    <p:sldId id="343" r:id="rId31"/>
    <p:sldId id="344" r:id="rId32"/>
    <p:sldId id="345" r:id="rId33"/>
    <p:sldId id="323" r:id="rId34"/>
    <p:sldId id="317" r:id="rId35"/>
  </p:sldIdLst>
  <p:sldSz cx="12192000" cy="6858000"/>
  <p:notesSz cx="6858000" cy="9144000"/>
  <p:embeddedFontLst>
    <p:embeddedFont>
      <p:font typeface="Calibri" panose="020F0502020204030204" pitchFamily="34" charset="0"/>
      <p:regular r:id="rId36"/>
      <p:bold r:id="rId37"/>
      <p:italic r:id="rId38"/>
      <p:boldItalic r:id="rId39"/>
    </p:embeddedFont>
    <p:embeddedFont>
      <p:font typeface="Calibri Light" panose="020F0302020204030204" pitchFamily="34" charset="0"/>
      <p:regular r:id="rId40"/>
      <p:italic r:id="rId41"/>
    </p:embeddedFont>
    <p:embeddedFont>
      <p:font typeface="Destroy" panose="020B0604020202020204"/>
      <p:regular r:id="rId42"/>
    </p:embeddedFont>
    <p:embeddedFont>
      <p:font typeface="TrashHand" panose="020B0604020202020204"/>
      <p:regular r:id="rId4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0212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>
        <p:scale>
          <a:sx n="60" d="100"/>
          <a:sy n="60" d="100"/>
        </p:scale>
        <p:origin x="832" y="2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4.fntdata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7.fntdata"/><Relationship Id="rId47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font" Target="fonts/font3.fntdata"/><Relationship Id="rId46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font" Target="fonts/font2.fntdata"/><Relationship Id="rId40" Type="http://schemas.openxmlformats.org/officeDocument/2006/relationships/font" Target="fonts/font5.fntdata"/><Relationship Id="rId45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font" Target="fonts/font1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8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031959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774941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538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95622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4170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947712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2820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773148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12426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35267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7037EA-5FC9-433A-8628-AECE03D3263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092287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7037EA-5FC9-433A-8628-AECE03D32635}" type="datetimeFigureOut">
              <a:rPr lang="en-GB" smtClean="0"/>
              <a:t>03/07/2017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2C41CA2-9C28-47D7-9C5C-9CF60279BADA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99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2248000" y="1592827"/>
            <a:ext cx="9769677" cy="1754326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r"/>
            <a:r>
              <a:rPr lang="fi-FI" sz="3600" dirty="0">
                <a:solidFill>
                  <a:schemeClr val="bg1"/>
                </a:solidFill>
                <a:latin typeface="Destroy" panose="00000400000000000000" pitchFamily="2" charset="0"/>
              </a:rPr>
              <a:t>X-breikki:</a:t>
            </a:r>
          </a:p>
          <a:p>
            <a:pPr algn="r"/>
            <a:endParaRPr lang="fi-FI" sz="3600" dirty="0">
              <a:solidFill>
                <a:schemeClr val="bg1"/>
              </a:solidFill>
              <a:latin typeface="Destroy" panose="00000400000000000000" pitchFamily="2" charset="0"/>
            </a:endParaRPr>
          </a:p>
          <a:p>
            <a:pPr algn="r"/>
            <a:r>
              <a:rPr lang="fi-FI" sz="3600" dirty="0">
                <a:solidFill>
                  <a:schemeClr val="bg1"/>
                </a:solidFill>
                <a:latin typeface="Destroy" panose="00000400000000000000" pitchFamily="2" charset="0"/>
              </a:rPr>
              <a:t>LIIKKUVA AMIS</a:t>
            </a:r>
            <a:endParaRPr lang="en-GB" sz="36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9253351" y="5917600"/>
            <a:ext cx="2287807" cy="52322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800" dirty="0">
                <a:solidFill>
                  <a:schemeClr val="bg1"/>
                </a:solidFill>
                <a:latin typeface="Destroy" panose="00000400000000000000" pitchFamily="2" charset="0"/>
              </a:rPr>
              <a:t>SAKU ry</a:t>
            </a:r>
            <a:endParaRPr lang="en-GB" sz="2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1527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980"/>
    </mc:Choice>
    <mc:Fallback xmlns="">
      <p:transition spd="slow" advTm="1098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11733" b="1" dirty="0">
                <a:latin typeface="TrashHand" panose="00000400000000000000" pitchFamily="2" charset="0"/>
              </a:rPr>
            </a:br>
            <a:r>
              <a:rPr lang="fi-FI" sz="11733" b="1" dirty="0">
                <a:latin typeface="TrashHand" panose="00000400000000000000" pitchFamily="2" charset="0"/>
              </a:rPr>
              <a:t>Nyt on harjoiteltu, oletko valmis jatkamaan?</a:t>
            </a:r>
          </a:p>
        </p:txBody>
      </p:sp>
    </p:spTree>
    <p:extLst>
      <p:ext uri="{BB962C8B-B14F-4D97-AF65-F5344CB8AC3E}">
        <p14:creationId xmlns:p14="http://schemas.microsoft.com/office/powerpoint/2010/main" val="75913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31"/>
    </mc:Choice>
    <mc:Fallback xmlns="">
      <p:transition spd="slow" advTm="513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11656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Tsemppiä kaikille!</a:t>
            </a:r>
          </a:p>
        </p:txBody>
      </p:sp>
    </p:spTree>
    <p:extLst>
      <p:ext uri="{BB962C8B-B14F-4D97-AF65-F5344CB8AC3E}">
        <p14:creationId xmlns:p14="http://schemas.microsoft.com/office/powerpoint/2010/main" val="3727643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8"/>
    </mc:Choice>
    <mc:Fallback xmlns="">
      <p:transition spd="slow" advTm="5168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Liikkuminen ja yhdessä tekeminen luovat hyvää fiilistä?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4214" y="452646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7200" b="1" dirty="0">
              <a:latin typeface="TrashHand" panose="00000400000000000000" pitchFamily="2" charset="0"/>
            </a:endParaRPr>
          </a:p>
          <a:p>
            <a:pPr algn="l"/>
            <a:r>
              <a:rPr lang="fi-FI" sz="7200" b="1" dirty="0">
                <a:latin typeface="TrashHand" panose="00000400000000000000" pitchFamily="2" charset="0"/>
              </a:rPr>
              <a:t>kyllä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98070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fi-FI" sz="7200" b="1" dirty="0">
              <a:latin typeface="TrashHand" panose="00000400000000000000" pitchFamily="2" charset="0"/>
            </a:endParaRPr>
          </a:p>
          <a:p>
            <a:pPr algn="r"/>
            <a:r>
              <a:rPr lang="fi-FI" sz="7200" b="1" dirty="0">
                <a:latin typeface="TrashHand" panose="00000400000000000000" pitchFamily="2" charset="0"/>
              </a:rPr>
              <a:t>ei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00000000-0008-0000-0300-00001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4811" y="2627643"/>
            <a:ext cx="1233830" cy="2907594"/>
          </a:xfrm>
          <a:prstGeom prst="rect">
            <a:avLst/>
          </a:prstGeom>
        </p:spPr>
      </p:pic>
      <p:pic>
        <p:nvPicPr>
          <p:cNvPr id="10" name="Picture 81">
            <a:extLst>
              <a:ext uri="{FF2B5EF4-FFF2-40B4-BE49-F238E27FC236}">
                <a16:creationId xmlns:a16="http://schemas.microsoft.com/office/drawing/2014/main" id="{FED689D7-E386-4FC4-BEC0-ED5C9D85098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818128" y="2686840"/>
            <a:ext cx="1100825" cy="30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573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Liikkuminen ja yhdessä tekeminen luovat hyvää fiilistä?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3198070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fi-FI" sz="7200" b="1" dirty="0">
              <a:latin typeface="TrashHand" panose="00000400000000000000" pitchFamily="2" charset="0"/>
            </a:endParaRPr>
          </a:p>
        </p:txBody>
      </p:sp>
      <p:pic>
        <p:nvPicPr>
          <p:cNvPr id="7" name="Picture 17">
            <a:extLst>
              <a:ext uri="{FF2B5EF4-FFF2-40B4-BE49-F238E27FC236}">
                <a16:creationId xmlns:a16="http://schemas.microsoft.com/office/drawing/2014/main" id="{71229257-6A64-4A43-A4F4-A2FA2590E3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047" y="2551338"/>
            <a:ext cx="1233830" cy="2907594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5D221422-E782-4D0B-97E2-FC2F7CF99783}"/>
              </a:ext>
            </a:extLst>
          </p:cNvPr>
          <p:cNvSpPr/>
          <p:nvPr/>
        </p:nvSpPr>
        <p:spPr>
          <a:xfrm>
            <a:off x="2494495" y="5263692"/>
            <a:ext cx="182293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fi-FI" sz="7200" b="1" dirty="0">
                <a:solidFill>
                  <a:prstClr val="black"/>
                </a:solidFill>
                <a:latin typeface="TrashHand" panose="00000400000000000000" pitchFamily="2" charset="0"/>
              </a:rPr>
              <a:t>kyllä</a:t>
            </a:r>
          </a:p>
        </p:txBody>
      </p:sp>
    </p:spTree>
    <p:extLst>
      <p:ext uri="{BB962C8B-B14F-4D97-AF65-F5344CB8AC3E}">
        <p14:creationId xmlns:p14="http://schemas.microsoft.com/office/powerpoint/2010/main" val="433332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Ihmisen on hyvä istua mahdollisimman monta tuntia päivässä? 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904214" y="452646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7200" b="1" dirty="0">
              <a:latin typeface="TrashHand" panose="00000400000000000000" pitchFamily="2" charset="0"/>
            </a:endParaRPr>
          </a:p>
          <a:p>
            <a:pPr algn="l"/>
            <a:r>
              <a:rPr lang="fi-FI" sz="7200" b="1" dirty="0">
                <a:latin typeface="TrashHand" panose="00000400000000000000" pitchFamily="2" charset="0"/>
              </a:rPr>
              <a:t>kyllä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98070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fi-FI" sz="7200" b="1" dirty="0">
              <a:latin typeface="TrashHand" panose="00000400000000000000" pitchFamily="2" charset="0"/>
            </a:endParaRPr>
          </a:p>
          <a:p>
            <a:pPr algn="r"/>
            <a:r>
              <a:rPr lang="fi-FI" sz="7200" b="1" dirty="0">
                <a:latin typeface="TrashHand" panose="00000400000000000000" pitchFamily="2" charset="0"/>
              </a:rPr>
              <a:t>ei</a:t>
            </a:r>
          </a:p>
        </p:txBody>
      </p:sp>
      <p:pic>
        <p:nvPicPr>
          <p:cNvPr id="8" name="Picture 17">
            <a:extLst>
              <a:ext uri="{FF2B5EF4-FFF2-40B4-BE49-F238E27FC236}">
                <a16:creationId xmlns:a16="http://schemas.microsoft.com/office/drawing/2014/main" id="{00000000-0008-0000-0300-000012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5955" y="2704088"/>
            <a:ext cx="1233830" cy="2907594"/>
          </a:xfrm>
          <a:prstGeom prst="rect">
            <a:avLst/>
          </a:prstGeom>
        </p:spPr>
      </p:pic>
      <p:pic>
        <p:nvPicPr>
          <p:cNvPr id="10" name="Picture 81">
            <a:extLst>
              <a:ext uri="{FF2B5EF4-FFF2-40B4-BE49-F238E27FC236}">
                <a16:creationId xmlns:a16="http://schemas.microsoft.com/office/drawing/2014/main" id="{CDA466DE-3430-430D-B592-2A0D9B37D5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789233" y="2686840"/>
            <a:ext cx="1100825" cy="30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2177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Ihmisen on hyvä istua mahdollisimman monta tuntia päivässä?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904214" y="452646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7200" b="1" dirty="0">
              <a:latin typeface="TrashHand" panose="00000400000000000000" pitchFamily="2" charset="0"/>
            </a:endParaRPr>
          </a:p>
        </p:txBody>
      </p:sp>
      <p:pic>
        <p:nvPicPr>
          <p:cNvPr id="5" name="Picture 81">
            <a:extLst>
              <a:ext uri="{FF2B5EF4-FFF2-40B4-BE49-F238E27FC236}">
                <a16:creationId xmlns:a16="http://schemas.microsoft.com/office/drawing/2014/main" id="{397D1EA0-08FB-4023-B404-548E0182E6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357531" y="2627644"/>
            <a:ext cx="1100825" cy="3085938"/>
          </a:xfrm>
          <a:prstGeom prst="rect">
            <a:avLst/>
          </a:prstGeom>
        </p:spPr>
      </p:pic>
      <p:sp>
        <p:nvSpPr>
          <p:cNvPr id="3" name="Suorakulmio 2">
            <a:extLst>
              <a:ext uri="{FF2B5EF4-FFF2-40B4-BE49-F238E27FC236}">
                <a16:creationId xmlns:a16="http://schemas.microsoft.com/office/drawing/2014/main" id="{7920704B-3AFE-4641-9AC1-C13C4687738A}"/>
              </a:ext>
            </a:extLst>
          </p:cNvPr>
          <p:cNvSpPr/>
          <p:nvPr/>
        </p:nvSpPr>
        <p:spPr>
          <a:xfrm>
            <a:off x="7778363" y="5496575"/>
            <a:ext cx="679993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/>
            <a:r>
              <a:rPr lang="fi-FI" sz="7200" b="1" dirty="0">
                <a:solidFill>
                  <a:prstClr val="black"/>
                </a:solidFill>
                <a:latin typeface="TrashHand" panose="00000400000000000000" pitchFamily="2" charset="0"/>
              </a:rPr>
              <a:t>ei</a:t>
            </a:r>
          </a:p>
        </p:txBody>
      </p:sp>
      <p:sp>
        <p:nvSpPr>
          <p:cNvPr id="4" name="Suorakulmio 3">
            <a:extLst>
              <a:ext uri="{FF2B5EF4-FFF2-40B4-BE49-F238E27FC236}">
                <a16:creationId xmlns:a16="http://schemas.microsoft.com/office/drawing/2014/main" id="{E401E038-17DE-4F25-A33F-5AB5EA167A76}"/>
              </a:ext>
            </a:extLst>
          </p:cNvPr>
          <p:cNvSpPr/>
          <p:nvPr/>
        </p:nvSpPr>
        <p:spPr>
          <a:xfrm rot="1213594">
            <a:off x="247639" y="5030627"/>
            <a:ext cx="598876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>
                <a:solidFill>
                  <a:srgbClr val="FF0000"/>
                </a:solidFill>
                <a:latin typeface="TrashHand" panose="00000400000000000000" pitchFamily="2" charset="0"/>
              </a:rPr>
              <a:t>Istumista tulisi tauottaa puolen tunnin välein!</a:t>
            </a:r>
            <a:endParaRPr lang="fi-FI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8173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NYT Vastaus NÄIN!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8031" y="4687557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oikein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4217328" y="4687556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väärin</a:t>
            </a:r>
          </a:p>
        </p:txBody>
      </p:sp>
      <p:pic>
        <p:nvPicPr>
          <p:cNvPr id="8" name="Picture 34">
            <a:extLst>
              <a:ext uri="{FF2B5EF4-FFF2-40B4-BE49-F238E27FC236}">
                <a16:creationId xmlns:a16="http://schemas.microsoft.com/office/drawing/2014/main" id="{00000000-0008-0000-0300-000023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00234" y="1980818"/>
            <a:ext cx="1403349" cy="3250541"/>
          </a:xfrm>
          <a:prstGeom prst="rect">
            <a:avLst/>
          </a:prstGeom>
        </p:spPr>
      </p:pic>
      <p:pic>
        <p:nvPicPr>
          <p:cNvPr id="9" name="Picture 42">
            <a:extLst>
              <a:ext uri="{FF2B5EF4-FFF2-40B4-BE49-F238E27FC236}">
                <a16:creationId xmlns:a16="http://schemas.microsoft.com/office/drawing/2014/main" id="{00000000-0008-0000-0300-00002B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1348" y="1474283"/>
            <a:ext cx="1370214" cy="37198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3594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0"/>
    </mc:Choice>
    <mc:Fallback xmlns="">
      <p:transition spd="slow" advTm="721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>
                <a:latin typeface="TrashHand" panose="00000400000000000000" pitchFamily="2" charset="0"/>
              </a:rPr>
              <a:t>Oikeanlainen ravinto </a:t>
            </a:r>
            <a:br>
              <a:rPr lang="fi-FI" sz="6000" b="1" dirty="0">
                <a:latin typeface="TrashHand" panose="00000400000000000000" pitchFamily="2" charset="0"/>
              </a:rPr>
            </a:br>
            <a:r>
              <a:rPr lang="fi-FI" sz="6000" b="1" dirty="0">
                <a:latin typeface="TrashHand" panose="00000400000000000000" pitchFamily="2" charset="0"/>
              </a:rPr>
              <a:t>antaa puhtia päivään?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06617" y="4687556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oikein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98070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väärin</a:t>
            </a:r>
          </a:p>
        </p:txBody>
      </p:sp>
      <p:pic>
        <p:nvPicPr>
          <p:cNvPr id="10" name="Picture 34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03" y="2303618"/>
            <a:ext cx="1251933" cy="2899820"/>
          </a:xfrm>
          <a:prstGeom prst="rect">
            <a:avLst/>
          </a:prstGeom>
        </p:spPr>
      </p:pic>
      <p:pic>
        <p:nvPicPr>
          <p:cNvPr id="11" name="Picture 42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87027" y="2085602"/>
            <a:ext cx="1119034" cy="303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1545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>
                <a:latin typeface="TrashHand" panose="00000400000000000000" pitchFamily="2" charset="0"/>
              </a:rPr>
              <a:t>Oikeanlainen ravinto </a:t>
            </a:r>
            <a:br>
              <a:rPr lang="fi-FI" sz="6000" b="1" dirty="0">
                <a:latin typeface="TrashHand" panose="00000400000000000000" pitchFamily="2" charset="0"/>
              </a:rPr>
            </a:br>
            <a:r>
              <a:rPr lang="fi-FI" sz="6000" b="1" dirty="0">
                <a:latin typeface="TrashHand" panose="00000400000000000000" pitchFamily="2" charset="0"/>
              </a:rPr>
              <a:t>antaa puhtia päivään?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06617" y="4687556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oikein</a:t>
            </a:r>
          </a:p>
        </p:txBody>
      </p:sp>
      <p:pic>
        <p:nvPicPr>
          <p:cNvPr id="10" name="Picture 34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03" y="2303618"/>
            <a:ext cx="1251933" cy="289982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C4AD5413-CAA4-471A-8C92-31788C0DB0EC}"/>
              </a:ext>
            </a:extLst>
          </p:cNvPr>
          <p:cNvSpPr/>
          <p:nvPr/>
        </p:nvSpPr>
        <p:spPr>
          <a:xfrm rot="20531896">
            <a:off x="6353967" y="3533394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base"/>
            <a:r>
              <a:rPr lang="fi-FI" sz="36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RUOKA ON POLTTOAINETTA, JOTA KEHO TARVITSEE PYSYÄKSEEN KÄYNNISSÄ. OMAAN VIREYSTILAAN VOI VAIKUTTAA SYÖMÄLLÄ HYVIN.</a:t>
            </a:r>
          </a:p>
        </p:txBody>
      </p:sp>
    </p:spTree>
    <p:extLst>
      <p:ext uri="{BB962C8B-B14F-4D97-AF65-F5344CB8AC3E}">
        <p14:creationId xmlns:p14="http://schemas.microsoft.com/office/powerpoint/2010/main" val="37331765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Päivän aikana olisi hyvä saada ainakin puoli tuntia liikuntaa? 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209223" y="4997302"/>
            <a:ext cx="2320248" cy="12227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7200" b="1" dirty="0">
              <a:latin typeface="TrashHand" panose="00000400000000000000" pitchFamily="2" charset="0"/>
            </a:endParaRPr>
          </a:p>
          <a:p>
            <a:pPr algn="l"/>
            <a:r>
              <a:rPr lang="fi-FI" sz="7200" b="1" dirty="0">
                <a:latin typeface="TrashHand" panose="00000400000000000000" pitchFamily="2" charset="0"/>
              </a:rPr>
              <a:t>oikein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98069" y="4997302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väärin</a:t>
            </a:r>
          </a:p>
        </p:txBody>
      </p:sp>
      <p:pic>
        <p:nvPicPr>
          <p:cNvPr id="10" name="Picture 34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72102" y="2708853"/>
            <a:ext cx="1251933" cy="2899820"/>
          </a:xfrm>
          <a:prstGeom prst="rect">
            <a:avLst/>
          </a:prstGeom>
        </p:spPr>
      </p:pic>
      <p:pic>
        <p:nvPicPr>
          <p:cNvPr id="11" name="Picture 42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47" y="2334121"/>
            <a:ext cx="1119034" cy="30379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3009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05281" y="1320800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5333" b="1" dirty="0">
                <a:latin typeface="TrashHand" panose="00000400000000000000" pitchFamily="2" charset="0"/>
              </a:rPr>
              <a:t>Nouse ylös</a:t>
            </a:r>
          </a:p>
        </p:txBody>
      </p:sp>
    </p:spTree>
    <p:extLst>
      <p:ext uri="{BB962C8B-B14F-4D97-AF65-F5344CB8AC3E}">
        <p14:creationId xmlns:p14="http://schemas.microsoft.com/office/powerpoint/2010/main" val="10200445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Päivän aikana olisi hyvä saada ainakin puoli tuntia liikuntaa?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81045" y="5102226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oikein</a:t>
            </a:r>
          </a:p>
        </p:txBody>
      </p:sp>
      <p:pic>
        <p:nvPicPr>
          <p:cNvPr id="10" name="Picture 34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3368" y="2590697"/>
            <a:ext cx="1251933" cy="2899820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8AFE8239-7281-4E89-8538-3E2C969DE6BB}"/>
              </a:ext>
            </a:extLst>
          </p:cNvPr>
          <p:cNvSpPr/>
          <p:nvPr/>
        </p:nvSpPr>
        <p:spPr>
          <a:xfrm rot="20451094">
            <a:off x="5472223" y="3613739"/>
            <a:ext cx="6096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36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Saat jo puolituntia liikuntaa päivään ja 2,5 tuntia viikkoon kun kävelet kouluun, työpaikalle tai bussipysäkille vartin aamulla ja iltapäivällä.</a:t>
            </a:r>
          </a:p>
        </p:txBody>
      </p:sp>
    </p:spTree>
    <p:extLst>
      <p:ext uri="{BB962C8B-B14F-4D97-AF65-F5344CB8AC3E}">
        <p14:creationId xmlns:p14="http://schemas.microsoft.com/office/powerpoint/2010/main" val="3246851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Oppituntien välillä ja tauoilla on hyvä istua alas ja selata vaikka kännykkää?  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2006617" y="5486400"/>
            <a:ext cx="2225141" cy="1371599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oikein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6517758" y="5571460"/>
            <a:ext cx="2383287" cy="1286540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    EI</a:t>
            </a:r>
          </a:p>
        </p:txBody>
      </p:sp>
      <p:pic>
        <p:nvPicPr>
          <p:cNvPr id="10" name="Picture 34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1945" y="2760818"/>
            <a:ext cx="1251933" cy="2899820"/>
          </a:xfrm>
          <a:prstGeom prst="rect">
            <a:avLst/>
          </a:prstGeom>
        </p:spPr>
      </p:pic>
      <p:pic>
        <p:nvPicPr>
          <p:cNvPr id="11" name="Picture 42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2052" y="2556048"/>
            <a:ext cx="1128645" cy="3104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5381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Oppituntien välillä ja tauoilla on hyvä istua alas ja selata vaikka kännykkää? 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16507" y="4964004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väärin</a:t>
            </a:r>
          </a:p>
        </p:txBody>
      </p:sp>
      <p:pic>
        <p:nvPicPr>
          <p:cNvPr id="11" name="Picture 42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2672" y="2170443"/>
            <a:ext cx="1119034" cy="3037913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1D66FBA9-C187-4F47-AC5F-BA5C3479706E}"/>
              </a:ext>
            </a:extLst>
          </p:cNvPr>
          <p:cNvSpPr/>
          <p:nvPr/>
        </p:nvSpPr>
        <p:spPr>
          <a:xfrm rot="945234">
            <a:off x="755278" y="3572126"/>
            <a:ext cx="6475321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fi-FI" sz="24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Tauoilla kannattaa pysyä liikkeellä: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Käy ulkona haukkaamassa happea.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Kävele rappuset aina kun voit.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Pelatkaa porukalla pingistä tai biljardia.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Haasta ryhmäsi </a:t>
            </a:r>
            <a:r>
              <a:rPr lang="fi-FI" sz="2400" b="1" dirty="0" err="1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välkkähöntsyilyyn</a:t>
            </a:r>
            <a:r>
              <a:rPr lang="fi-FI" sz="24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 liikuntasalissa.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Käy moikkaamassa kavereita muilla osastoilla.</a:t>
            </a:r>
          </a:p>
          <a:p>
            <a:pPr marL="342900" indent="-342900" fontAlgn="base">
              <a:buFont typeface="Arial" panose="020B0604020202020204" pitchFamily="34" charset="0"/>
              <a:buChar char="•"/>
            </a:pPr>
            <a:r>
              <a:rPr lang="fi-FI" sz="24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Tee pikavisiitti kuntosalilla.</a:t>
            </a:r>
          </a:p>
          <a:p>
            <a:endParaRPr lang="fi-FI" sz="2400" b="1" dirty="0">
              <a:solidFill>
                <a:srgbClr val="FF0000"/>
              </a:solidFill>
              <a:latin typeface="TrashHand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8043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09429" y="-189625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9600" b="1" dirty="0">
                <a:latin typeface="TrashHand" panose="00000400000000000000" pitchFamily="2" charset="0"/>
              </a:rPr>
              <a:t>NYT Vastaus NÄIN!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2598031" y="4687557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totta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3022788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tarua</a:t>
            </a:r>
          </a:p>
        </p:txBody>
      </p:sp>
      <p:pic>
        <p:nvPicPr>
          <p:cNvPr id="7" name="Picture 38">
            <a:extLst>
              <a:ext uri="{FF2B5EF4-FFF2-40B4-BE49-F238E27FC236}">
                <a16:creationId xmlns:a16="http://schemas.microsoft.com/office/drawing/2014/main" id="{00000000-0008-0000-0300-000027000000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10" y="1723712"/>
            <a:ext cx="1918875" cy="3507647"/>
          </a:xfrm>
          <a:prstGeom prst="rect">
            <a:avLst/>
          </a:prstGeom>
        </p:spPr>
      </p:pic>
      <p:pic>
        <p:nvPicPr>
          <p:cNvPr id="10" name="Picture 86">
            <a:extLst>
              <a:ext uri="{FF2B5EF4-FFF2-40B4-BE49-F238E27FC236}">
                <a16:creationId xmlns:a16="http://schemas.microsoft.com/office/drawing/2014/main" id="{00000000-0008-0000-0300-000057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3554" y="2037198"/>
            <a:ext cx="1714231" cy="31377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73651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10"/>
    </mc:Choice>
    <mc:Fallback xmlns="">
      <p:transition spd="slow" advTm="721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5400" b="1" dirty="0">
                <a:latin typeface="TrashHand" panose="00000400000000000000" pitchFamily="2" charset="0"/>
              </a:rPr>
              <a:t>HYVÄT YÖUNET OVAT AVAIN ARJESSA JAKSAMISEEN?</a:t>
            </a:r>
            <a:endParaRPr lang="fi-FI" sz="6600" b="1" dirty="0">
              <a:latin typeface="TrashHand" panose="000004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8031" y="4687557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totta</a:t>
            </a:r>
          </a:p>
        </p:txBody>
      </p:sp>
      <p:pic>
        <p:nvPicPr>
          <p:cNvPr id="13" name="Picture 86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3554" y="2037198"/>
            <a:ext cx="1714231" cy="3137781"/>
          </a:xfrm>
          <a:prstGeom prst="rect">
            <a:avLst/>
          </a:prstGeom>
        </p:spPr>
      </p:pic>
      <p:sp>
        <p:nvSpPr>
          <p:cNvPr id="16" name="Title 1"/>
          <p:cNvSpPr txBox="1">
            <a:spLocks/>
          </p:cNvSpPr>
          <p:nvPr/>
        </p:nvSpPr>
        <p:spPr>
          <a:xfrm>
            <a:off x="3022788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tarua</a:t>
            </a:r>
          </a:p>
        </p:txBody>
      </p:sp>
      <p:pic>
        <p:nvPicPr>
          <p:cNvPr id="17" name="Picture 38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10" y="1723712"/>
            <a:ext cx="1918875" cy="35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57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5400" b="1" dirty="0">
                <a:latin typeface="TrashHand" panose="00000400000000000000" pitchFamily="2" charset="0"/>
              </a:rPr>
              <a:t>HYVÄT YÖUNET OVAT AVAIN ARJESSA JAKSAMISEEN?</a:t>
            </a:r>
            <a:endParaRPr lang="fi-FI" sz="6600" b="1" dirty="0">
              <a:latin typeface="TrashHand" panose="000004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8031" y="4687557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totta</a:t>
            </a:r>
          </a:p>
        </p:txBody>
      </p:sp>
      <p:pic>
        <p:nvPicPr>
          <p:cNvPr id="13" name="Picture 86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3554" y="2037198"/>
            <a:ext cx="1714231" cy="3137781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77586BB8-60F8-45C2-9C52-7DABFB7D994C}"/>
              </a:ext>
            </a:extLst>
          </p:cNvPr>
          <p:cNvSpPr/>
          <p:nvPr/>
        </p:nvSpPr>
        <p:spPr>
          <a:xfrm rot="20745590">
            <a:off x="5342831" y="2783647"/>
            <a:ext cx="6403504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i-FI" sz="28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KUN NUKUT RIITTÄVÄSTI, PYSYT VIRKEÄNÄ JA JAKSAT KOKO PÄIVÄN.</a:t>
            </a:r>
          </a:p>
          <a:p>
            <a:r>
              <a:rPr lang="fi-FI" sz="28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Uni vaikuttaa oppimiseen. Keskittyminen ja asioiden muistaminen on helpompaa hyvin nukutun yön jälkeen. Myös luovuus, tunne-elämä ja sosiaalinen kanssakäyminen hyötyvät hyvistä unista.</a:t>
            </a:r>
          </a:p>
        </p:txBody>
      </p:sp>
    </p:spTree>
    <p:extLst>
      <p:ext uri="{BB962C8B-B14F-4D97-AF65-F5344CB8AC3E}">
        <p14:creationId xmlns:p14="http://schemas.microsoft.com/office/powerpoint/2010/main" val="3791201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>
                <a:latin typeface="TrashHand" panose="00000400000000000000" pitchFamily="2" charset="0"/>
              </a:rPr>
              <a:t>Päivässä riittää kun syö yhden tai kaksi ateriaa! 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8031" y="4687557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totta</a:t>
            </a:r>
          </a:p>
        </p:txBody>
      </p:sp>
      <p:pic>
        <p:nvPicPr>
          <p:cNvPr id="13" name="Picture 86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3554" y="2037198"/>
            <a:ext cx="1714231" cy="31377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22788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tarua</a:t>
            </a:r>
          </a:p>
        </p:txBody>
      </p:sp>
      <p:pic>
        <p:nvPicPr>
          <p:cNvPr id="10" name="Picture 38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1910" y="1723712"/>
            <a:ext cx="1918875" cy="35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250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>
                <a:latin typeface="TrashHand" panose="00000400000000000000" pitchFamily="2" charset="0"/>
              </a:rPr>
              <a:t>Päivässä riittää kun syö yhden tai kaksi ateriaa! 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532611" y="4974636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tarua</a:t>
            </a:r>
          </a:p>
        </p:txBody>
      </p:sp>
      <p:pic>
        <p:nvPicPr>
          <p:cNvPr id="10" name="Picture 38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963" y="1585489"/>
            <a:ext cx="1918875" cy="3507647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0965E5B6-5F57-4BC7-8D40-35EC03EAD35F}"/>
              </a:ext>
            </a:extLst>
          </p:cNvPr>
          <p:cNvSpPr/>
          <p:nvPr/>
        </p:nvSpPr>
        <p:spPr>
          <a:xfrm rot="797767">
            <a:off x="1144553" y="2830595"/>
            <a:ext cx="6096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32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Säännöllisin väliajoin syöminen pitää verensokerin tasaisena. </a:t>
            </a:r>
          </a:p>
          <a:p>
            <a:r>
              <a:rPr lang="fi-FI" sz="32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Hyvä perusperiaate on, että 3–4 tunnin välein kannattaa pistää jotain suuhunsa. Tämä tarkoittaa, että päivän aikana kertyy 5–6 ateriaa.</a:t>
            </a:r>
          </a:p>
        </p:txBody>
      </p:sp>
    </p:spTree>
    <p:extLst>
      <p:ext uri="{BB962C8B-B14F-4D97-AF65-F5344CB8AC3E}">
        <p14:creationId xmlns:p14="http://schemas.microsoft.com/office/powerpoint/2010/main" val="30751973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>
                <a:latin typeface="TrashHand" panose="00000400000000000000" pitchFamily="2" charset="0"/>
              </a:rPr>
              <a:t>Liikkuva </a:t>
            </a:r>
            <a:r>
              <a:rPr lang="fi-FI" sz="6000" b="1" dirty="0" err="1">
                <a:latin typeface="TrashHand" panose="00000400000000000000" pitchFamily="2" charset="0"/>
              </a:rPr>
              <a:t>amis</a:t>
            </a:r>
            <a:r>
              <a:rPr lang="fi-FI" sz="6000" b="1" dirty="0">
                <a:latin typeface="TrashHand" panose="00000400000000000000" pitchFamily="2" charset="0"/>
              </a:rPr>
              <a:t> vaan oppii paremmin!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8031" y="4687557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totta</a:t>
            </a:r>
          </a:p>
        </p:txBody>
      </p:sp>
      <p:pic>
        <p:nvPicPr>
          <p:cNvPr id="13" name="Picture 86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3554" y="2037198"/>
            <a:ext cx="1714231" cy="3137781"/>
          </a:xfrm>
          <a:prstGeom prst="rect">
            <a:avLst/>
          </a:prstGeom>
        </p:spPr>
      </p:pic>
      <p:sp>
        <p:nvSpPr>
          <p:cNvPr id="7" name="Title 1"/>
          <p:cNvSpPr txBox="1">
            <a:spLocks/>
          </p:cNvSpPr>
          <p:nvPr/>
        </p:nvSpPr>
        <p:spPr>
          <a:xfrm>
            <a:off x="3022788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r>
              <a:rPr lang="fi-FI" sz="7200" b="1" dirty="0">
                <a:latin typeface="TrashHand" panose="00000400000000000000" pitchFamily="2" charset="0"/>
              </a:rPr>
              <a:t>tarua</a:t>
            </a:r>
          </a:p>
        </p:txBody>
      </p:sp>
      <p:pic>
        <p:nvPicPr>
          <p:cNvPr id="10" name="Picture 38">
            <a:extLst/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1144" y="1852264"/>
            <a:ext cx="1918875" cy="35076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3935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6000" b="1" dirty="0">
                <a:latin typeface="TrashHand" panose="00000400000000000000" pitchFamily="2" charset="0"/>
              </a:rPr>
              <a:t>Liikkuva </a:t>
            </a:r>
            <a:r>
              <a:rPr lang="fi-FI" sz="6000" b="1" dirty="0" err="1">
                <a:latin typeface="TrashHand" panose="00000400000000000000" pitchFamily="2" charset="0"/>
              </a:rPr>
              <a:t>amis</a:t>
            </a:r>
            <a:r>
              <a:rPr lang="fi-FI" sz="6000" b="1" dirty="0">
                <a:latin typeface="TrashHand" panose="00000400000000000000" pitchFamily="2" charset="0"/>
              </a:rPr>
              <a:t> vaan oppii paremmin!</a:t>
            </a:r>
            <a:endParaRPr lang="fi-FI" sz="7200" b="1" dirty="0">
              <a:latin typeface="TrashHand" panose="00000400000000000000" pitchFamily="2" charset="0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598031" y="4687557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7200" b="1" dirty="0">
                <a:latin typeface="TrashHand" panose="00000400000000000000" pitchFamily="2" charset="0"/>
              </a:rPr>
              <a:t>totta</a:t>
            </a:r>
          </a:p>
        </p:txBody>
      </p:sp>
      <p:pic>
        <p:nvPicPr>
          <p:cNvPr id="13" name="Picture 86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793554" y="2037198"/>
            <a:ext cx="1714231" cy="3137781"/>
          </a:xfrm>
          <a:prstGeom prst="rect">
            <a:avLst/>
          </a:prstGeom>
        </p:spPr>
      </p:pic>
      <p:sp>
        <p:nvSpPr>
          <p:cNvPr id="2" name="Suorakulmio 1">
            <a:extLst>
              <a:ext uri="{FF2B5EF4-FFF2-40B4-BE49-F238E27FC236}">
                <a16:creationId xmlns:a16="http://schemas.microsoft.com/office/drawing/2014/main" id="{4663AE82-E1CC-46F0-B07B-2981649118AC}"/>
              </a:ext>
            </a:extLst>
          </p:cNvPr>
          <p:cNvSpPr/>
          <p:nvPr/>
        </p:nvSpPr>
        <p:spPr>
          <a:xfrm rot="20916137">
            <a:off x="5683312" y="2509713"/>
            <a:ext cx="6096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fi-FI" sz="28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LIIKUNTA VAIKUTTAA MYÖNTEISESTI MUISTIIN,</a:t>
            </a:r>
          </a:p>
          <a:p>
            <a:r>
              <a:rPr lang="fi-FI" sz="28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KESKITTYMISEEN JA KÄYTTÄYTYMISEEN.</a:t>
            </a:r>
          </a:p>
          <a:p>
            <a:endParaRPr lang="fi-FI" sz="2800" b="1" dirty="0">
              <a:solidFill>
                <a:srgbClr val="FF0000"/>
              </a:solidFill>
              <a:latin typeface="TrashHand" panose="00000400000000000000" pitchFamily="2" charset="0"/>
              <a:ea typeface="+mj-ea"/>
              <a:cs typeface="+mj-cs"/>
            </a:endParaRPr>
          </a:p>
          <a:p>
            <a:r>
              <a:rPr lang="fi-FI" sz="2800" b="1" dirty="0">
                <a:solidFill>
                  <a:srgbClr val="FF0000"/>
                </a:solidFill>
                <a:latin typeface="TrashHand" panose="00000400000000000000" pitchFamily="2" charset="0"/>
                <a:ea typeface="+mj-ea"/>
                <a:cs typeface="+mj-cs"/>
              </a:rPr>
              <a:t>ERITYISESTI KOULUPÄIVÄN AIKANA TAPAHTUVA LIIKKUMINEN SEKÄ HYVÄ KESTÄVYYSKUNTO OVAT TUTKIMUSTEN MUKAANSYY HYVIIN OPPIMISTULOKSIIN.</a:t>
            </a:r>
          </a:p>
        </p:txBody>
      </p:sp>
    </p:spTree>
    <p:extLst>
      <p:ext uri="{BB962C8B-B14F-4D97-AF65-F5344CB8AC3E}">
        <p14:creationId xmlns:p14="http://schemas.microsoft.com/office/powerpoint/2010/main" val="1537301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Pyöristetty suorakulmio 43"/>
          <p:cNvSpPr/>
          <p:nvPr/>
        </p:nvSpPr>
        <p:spPr>
          <a:xfrm>
            <a:off x="1687308" y="3094967"/>
            <a:ext cx="649507" cy="1822660"/>
          </a:xfrm>
          <a:prstGeom prst="roundRect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5" name="Ellipsi 44"/>
          <p:cNvSpPr/>
          <p:nvPr/>
        </p:nvSpPr>
        <p:spPr>
          <a:xfrm>
            <a:off x="1580309" y="2097610"/>
            <a:ext cx="900419" cy="90041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6" name="Puolivapaa piirto 46"/>
          <p:cNvSpPr/>
          <p:nvPr/>
        </p:nvSpPr>
        <p:spPr>
          <a:xfrm rot="20520000">
            <a:off x="1847912" y="4912207"/>
            <a:ext cx="205398" cy="1764490"/>
          </a:xfrm>
          <a:custGeom>
            <a:avLst/>
            <a:gdLst>
              <a:gd name="connsiteX0" fmla="*/ 205398 w 205398"/>
              <a:gd name="connsiteY0" fmla="*/ 0 h 1764490"/>
              <a:gd name="connsiteX1" fmla="*/ 11515 w 205398"/>
              <a:gd name="connsiteY1" fmla="*/ 988890 h 1764490"/>
              <a:gd name="connsiteX2" fmla="*/ 21209 w 205398"/>
              <a:gd name="connsiteY2" fmla="*/ 1764490 h 17644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5398" h="1764490">
                <a:moveTo>
                  <a:pt x="205398" y="0"/>
                </a:moveTo>
                <a:cubicBezTo>
                  <a:pt x="123805" y="347404"/>
                  <a:pt x="42213" y="694808"/>
                  <a:pt x="11515" y="988890"/>
                </a:cubicBezTo>
                <a:cubicBezTo>
                  <a:pt x="-19183" y="1282972"/>
                  <a:pt x="21209" y="1764490"/>
                  <a:pt x="21209" y="176449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>
              <a:solidFill>
                <a:schemeClr val="lt1"/>
              </a:solidFill>
            </a:endParaRPr>
          </a:p>
        </p:txBody>
      </p:sp>
      <p:sp>
        <p:nvSpPr>
          <p:cNvPr id="27" name="Puolivapaa piirto 58"/>
          <p:cNvSpPr/>
          <p:nvPr/>
        </p:nvSpPr>
        <p:spPr>
          <a:xfrm>
            <a:off x="1373643" y="1688660"/>
            <a:ext cx="1358292" cy="729756"/>
          </a:xfrm>
          <a:custGeom>
            <a:avLst/>
            <a:gdLst>
              <a:gd name="connsiteX0" fmla="*/ 248532 w 1358292"/>
              <a:gd name="connsiteY0" fmla="*/ 616028 h 729756"/>
              <a:gd name="connsiteX1" fmla="*/ 2101 w 1358292"/>
              <a:gd name="connsiteY1" fmla="*/ 274846 h 729756"/>
              <a:gd name="connsiteX2" fmla="*/ 371747 w 1358292"/>
              <a:gd name="connsiteY2" fmla="*/ 464392 h 729756"/>
              <a:gd name="connsiteX3" fmla="*/ 267488 w 1358292"/>
              <a:gd name="connsiteY3" fmla="*/ 123210 h 729756"/>
              <a:gd name="connsiteX4" fmla="*/ 513918 w 1358292"/>
              <a:gd name="connsiteY4" fmla="*/ 388574 h 729756"/>
              <a:gd name="connsiteX5" fmla="*/ 580265 w 1358292"/>
              <a:gd name="connsiteY5" fmla="*/ 5 h 729756"/>
              <a:gd name="connsiteX6" fmla="*/ 684524 w 1358292"/>
              <a:gd name="connsiteY6" fmla="*/ 379096 h 729756"/>
              <a:gd name="connsiteX7" fmla="*/ 893043 w 1358292"/>
              <a:gd name="connsiteY7" fmla="*/ 56869 h 729756"/>
              <a:gd name="connsiteX8" fmla="*/ 883564 w 1358292"/>
              <a:gd name="connsiteY8" fmla="*/ 426483 h 729756"/>
              <a:gd name="connsiteX9" fmla="*/ 1148951 w 1358292"/>
              <a:gd name="connsiteY9" fmla="*/ 199028 h 729756"/>
              <a:gd name="connsiteX10" fmla="*/ 1006780 w 1358292"/>
              <a:gd name="connsiteY10" fmla="*/ 511778 h 729756"/>
              <a:gd name="connsiteX11" fmla="*/ 1357470 w 1358292"/>
              <a:gd name="connsiteY11" fmla="*/ 454915 h 729756"/>
              <a:gd name="connsiteX12" fmla="*/ 1111039 w 1358292"/>
              <a:gd name="connsiteY12" fmla="*/ 729756 h 7297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358292" h="729756">
                <a:moveTo>
                  <a:pt x="248532" y="616028"/>
                </a:moveTo>
                <a:cubicBezTo>
                  <a:pt x="115048" y="458073"/>
                  <a:pt x="-18435" y="300119"/>
                  <a:pt x="2101" y="274846"/>
                </a:cubicBezTo>
                <a:cubicBezTo>
                  <a:pt x="22637" y="249573"/>
                  <a:pt x="327516" y="489665"/>
                  <a:pt x="371747" y="464392"/>
                </a:cubicBezTo>
                <a:cubicBezTo>
                  <a:pt x="415978" y="439119"/>
                  <a:pt x="243793" y="135846"/>
                  <a:pt x="267488" y="123210"/>
                </a:cubicBezTo>
                <a:cubicBezTo>
                  <a:pt x="291183" y="110574"/>
                  <a:pt x="461789" y="409108"/>
                  <a:pt x="513918" y="388574"/>
                </a:cubicBezTo>
                <a:cubicBezTo>
                  <a:pt x="566047" y="368040"/>
                  <a:pt x="551831" y="1585"/>
                  <a:pt x="580265" y="5"/>
                </a:cubicBezTo>
                <a:cubicBezTo>
                  <a:pt x="608699" y="-1575"/>
                  <a:pt x="632394" y="369619"/>
                  <a:pt x="684524" y="379096"/>
                </a:cubicBezTo>
                <a:cubicBezTo>
                  <a:pt x="736654" y="388573"/>
                  <a:pt x="859870" y="48971"/>
                  <a:pt x="893043" y="56869"/>
                </a:cubicBezTo>
                <a:cubicBezTo>
                  <a:pt x="926216" y="64767"/>
                  <a:pt x="840913" y="402790"/>
                  <a:pt x="883564" y="426483"/>
                </a:cubicBezTo>
                <a:cubicBezTo>
                  <a:pt x="926215" y="450176"/>
                  <a:pt x="1128415" y="184812"/>
                  <a:pt x="1148951" y="199028"/>
                </a:cubicBezTo>
                <a:cubicBezTo>
                  <a:pt x="1169487" y="213244"/>
                  <a:pt x="972027" y="469130"/>
                  <a:pt x="1006780" y="511778"/>
                </a:cubicBezTo>
                <a:cubicBezTo>
                  <a:pt x="1041533" y="554426"/>
                  <a:pt x="1340094" y="418585"/>
                  <a:pt x="1357470" y="454915"/>
                </a:cubicBezTo>
                <a:cubicBezTo>
                  <a:pt x="1374846" y="491245"/>
                  <a:pt x="1111039" y="729756"/>
                  <a:pt x="1111039" y="729756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3" name="Ellipsi 59"/>
          <p:cNvSpPr/>
          <p:nvPr/>
        </p:nvSpPr>
        <p:spPr>
          <a:xfrm>
            <a:off x="1737847" y="6549329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4" name="Ellipsi 60"/>
          <p:cNvSpPr/>
          <p:nvPr/>
        </p:nvSpPr>
        <p:spPr>
          <a:xfrm rot="1587960">
            <a:off x="2484626" y="6206562"/>
            <a:ext cx="400290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37" name="Puolivapaa piirto 61"/>
          <p:cNvSpPr/>
          <p:nvPr/>
        </p:nvSpPr>
        <p:spPr>
          <a:xfrm flipH="1">
            <a:off x="1392599" y="3127668"/>
            <a:ext cx="601417" cy="1468038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8" name="Puolivapaa piirto 62"/>
          <p:cNvSpPr/>
          <p:nvPr/>
        </p:nvSpPr>
        <p:spPr>
          <a:xfrm rot="20738122">
            <a:off x="2268724" y="3102479"/>
            <a:ext cx="601417" cy="1867025"/>
          </a:xfrm>
          <a:custGeom>
            <a:avLst/>
            <a:gdLst>
              <a:gd name="connsiteX0" fmla="*/ 0 w 601417"/>
              <a:gd name="connsiteY0" fmla="*/ 1867025 h 1867025"/>
              <a:gd name="connsiteX1" fmla="*/ 597120 w 601417"/>
              <a:gd name="connsiteY1" fmla="*/ 966683 h 1867025"/>
              <a:gd name="connsiteX2" fmla="*/ 284343 w 601417"/>
              <a:gd name="connsiteY2" fmla="*/ 0 h 186702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01417" h="1867025">
                <a:moveTo>
                  <a:pt x="0" y="1867025"/>
                </a:moveTo>
                <a:cubicBezTo>
                  <a:pt x="274865" y="1572439"/>
                  <a:pt x="549730" y="1277854"/>
                  <a:pt x="597120" y="966683"/>
                </a:cubicBezTo>
                <a:cubicBezTo>
                  <a:pt x="644511" y="655512"/>
                  <a:pt x="284343" y="0"/>
                  <a:pt x="284343" y="0"/>
                </a:cubicBez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39" name="Puolivapaa piirto 6"/>
          <p:cNvSpPr/>
          <p:nvPr/>
        </p:nvSpPr>
        <p:spPr>
          <a:xfrm>
            <a:off x="2248160" y="4922126"/>
            <a:ext cx="507060" cy="1269956"/>
          </a:xfrm>
          <a:custGeom>
            <a:avLst/>
            <a:gdLst>
              <a:gd name="connsiteX0" fmla="*/ 0 w 507060"/>
              <a:gd name="connsiteY0" fmla="*/ 0 h 1269956"/>
              <a:gd name="connsiteX1" fmla="*/ 502340 w 507060"/>
              <a:gd name="connsiteY1" fmla="*/ 587591 h 1269956"/>
              <a:gd name="connsiteX2" fmla="*/ 265387 w 507060"/>
              <a:gd name="connsiteY2" fmla="*/ 1269956 h 1269956"/>
              <a:gd name="connsiteX3" fmla="*/ 265387 w 507060"/>
              <a:gd name="connsiteY3" fmla="*/ 1269956 h 12699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07060" h="1269956">
                <a:moveTo>
                  <a:pt x="0" y="0"/>
                </a:moveTo>
                <a:cubicBezTo>
                  <a:pt x="229054" y="187966"/>
                  <a:pt x="458109" y="375932"/>
                  <a:pt x="502340" y="587591"/>
                </a:cubicBezTo>
                <a:cubicBezTo>
                  <a:pt x="546571" y="799250"/>
                  <a:pt x="265387" y="1269956"/>
                  <a:pt x="265387" y="1269956"/>
                </a:cubicBezTo>
                <a:lnTo>
                  <a:pt x="265387" y="1269956"/>
                </a:lnTo>
              </a:path>
            </a:pathLst>
          </a:cu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>
              <a:solidFill>
                <a:schemeClr val="lt1"/>
              </a:solidFill>
            </a:endParaRPr>
          </a:p>
        </p:txBody>
      </p:sp>
      <p:sp>
        <p:nvSpPr>
          <p:cNvPr id="40" name="Ellipsi 28"/>
          <p:cNvSpPr/>
          <p:nvPr/>
        </p:nvSpPr>
        <p:spPr>
          <a:xfrm>
            <a:off x="1799551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1" name="Ellipsi 29"/>
          <p:cNvSpPr/>
          <p:nvPr/>
        </p:nvSpPr>
        <p:spPr>
          <a:xfrm>
            <a:off x="2049207" y="2418418"/>
            <a:ext cx="175509" cy="175509"/>
          </a:xfrm>
          <a:prstGeom prst="ellipse">
            <a:avLst/>
          </a:prstGeom>
          <a:noFill/>
          <a:ln w="76200" cmpd="sng">
            <a:solidFill>
              <a:schemeClr val="tx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8" name="Title 1"/>
          <p:cNvSpPr>
            <a:spLocks noGrp="1"/>
          </p:cNvSpPr>
          <p:nvPr>
            <p:ph type="title"/>
          </p:nvPr>
        </p:nvSpPr>
        <p:spPr>
          <a:xfrm>
            <a:off x="3399786" y="1462624"/>
            <a:ext cx="8605520" cy="4094480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0700" b="1" dirty="0">
                <a:latin typeface="TrashHand" panose="00000400000000000000" pitchFamily="2" charset="0"/>
              </a:rPr>
              <a:t>Kävele vastausten välissä </a:t>
            </a:r>
            <a:br>
              <a:rPr lang="fi-FI" sz="10700" b="1" dirty="0">
                <a:latin typeface="TrashHand" panose="00000400000000000000" pitchFamily="2" charset="0"/>
              </a:rPr>
            </a:br>
            <a:r>
              <a:rPr lang="fi-FI" sz="10700" b="1" dirty="0">
                <a:latin typeface="TrashHand" panose="00000400000000000000" pitchFamily="2" charset="0"/>
              </a:rPr>
              <a:t>paikallaan</a:t>
            </a:r>
          </a:p>
        </p:txBody>
      </p:sp>
    </p:spTree>
    <p:extLst>
      <p:ext uri="{BB962C8B-B14F-4D97-AF65-F5344CB8AC3E}">
        <p14:creationId xmlns:p14="http://schemas.microsoft.com/office/powerpoint/2010/main" val="103460273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 rot="21181082">
            <a:off x="716168" y="1067465"/>
            <a:ext cx="571098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fi-FI" sz="9600" b="1" dirty="0">
                <a:latin typeface="TrashHand" panose="00000400000000000000" pitchFamily="2" charset="0"/>
              </a:rPr>
              <a:t>Kiitos ja kumarrus!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6537898" y="2400300"/>
            <a:ext cx="5198243" cy="40574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4685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431"/>
    </mc:Choice>
    <mc:Fallback xmlns="">
      <p:transition spd="slow" advTm="6431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5"/>
            <a:ext cx="12192000" cy="685748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35892" y="1859339"/>
            <a:ext cx="6859570" cy="156966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HAUSKAA</a:t>
            </a:r>
          </a:p>
          <a:p>
            <a:pPr algn="ctr"/>
            <a:r>
              <a:rPr lang="fi-FI" sz="4800" dirty="0">
                <a:solidFill>
                  <a:schemeClr val="bg1"/>
                </a:solidFill>
                <a:latin typeface="Destroy" panose="00000400000000000000" pitchFamily="2" charset="0"/>
              </a:rPr>
              <a:t>TUNNINJATKOA!</a:t>
            </a:r>
            <a:endParaRPr lang="en-GB" sz="48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13806" y="6299259"/>
            <a:ext cx="4394152" cy="400110"/>
          </a:xfrm>
          <a:prstGeom prst="rect">
            <a:avLst/>
          </a:prstGeom>
          <a:effectLst>
            <a:outerShdw dist="76200" dir="7920000" algn="t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 algn="ctr"/>
            <a:r>
              <a:rPr lang="fi-FI" sz="2000" dirty="0">
                <a:solidFill>
                  <a:schemeClr val="bg1"/>
                </a:solidFill>
                <a:latin typeface="Destroy" panose="00000400000000000000" pitchFamily="2" charset="0"/>
              </a:rPr>
              <a:t>Slideshare.net/x-breikki</a:t>
            </a:r>
            <a:endParaRPr lang="en-GB" sz="2000" dirty="0">
              <a:solidFill>
                <a:schemeClr val="bg1"/>
              </a:solidFill>
              <a:latin typeface="Destroy" panose="000004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838050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65"/>
    </mc:Choice>
    <mc:Fallback xmlns="">
      <p:transition spd="slow" advTm="7265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85629" y="228893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Onko </a:t>
            </a:r>
            <a:br>
              <a:rPr lang="fi-FI" sz="11733" b="1" dirty="0">
                <a:latin typeface="TrashHand" panose="00000400000000000000" pitchFamily="2" charset="0"/>
              </a:rPr>
            </a:br>
            <a:r>
              <a:rPr lang="fi-FI" sz="11733" b="1" dirty="0">
                <a:latin typeface="TrashHand" panose="00000400000000000000" pitchFamily="2" charset="0"/>
              </a:rPr>
              <a:t>ammattiosaajan työkykytaidot hallussa?</a:t>
            </a:r>
          </a:p>
        </p:txBody>
      </p:sp>
    </p:spTree>
    <p:extLst>
      <p:ext uri="{BB962C8B-B14F-4D97-AF65-F5344CB8AC3E}">
        <p14:creationId xmlns:p14="http://schemas.microsoft.com/office/powerpoint/2010/main" val="127035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253"/>
    </mc:Choice>
    <mc:Fallback xmlns="">
      <p:transition spd="slow" advTm="7253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47529" y="1851412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KUMPI VASTAUKSISTA </a:t>
            </a:r>
            <a:br>
              <a:rPr lang="fi-FI" sz="11733" b="1" dirty="0">
                <a:latin typeface="TrashHand" panose="00000400000000000000" pitchFamily="2" charset="0"/>
              </a:rPr>
            </a:br>
            <a:r>
              <a:rPr lang="fi-FI" sz="11733" b="1" dirty="0">
                <a:latin typeface="TrashHand" panose="00000400000000000000" pitchFamily="2" charset="0"/>
              </a:rPr>
              <a:t>ON OIKEIN?</a:t>
            </a:r>
          </a:p>
        </p:txBody>
      </p:sp>
    </p:spTree>
    <p:extLst>
      <p:ext uri="{BB962C8B-B14F-4D97-AF65-F5344CB8AC3E}">
        <p14:creationId xmlns:p14="http://schemas.microsoft.com/office/powerpoint/2010/main" val="32436054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7"/>
    </mc:Choice>
    <mc:Fallback xmlns="">
      <p:transition spd="slow" advTm="7137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548295" y="0"/>
            <a:ext cx="8686801" cy="1502797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9600" b="1" dirty="0">
                <a:latin typeface="TrashHand" panose="00000400000000000000" pitchFamily="2" charset="0"/>
              </a:rPr>
            </a:br>
            <a:r>
              <a:rPr lang="fi-FI" sz="9600" b="1" dirty="0">
                <a:latin typeface="TrashHand" panose="00000400000000000000" pitchFamily="2" charset="0"/>
              </a:rPr>
              <a:t>Vastaus näin!</a:t>
            </a:r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885361" y="4200632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7200" b="1" dirty="0">
              <a:latin typeface="TrashHand" panose="00000400000000000000" pitchFamily="2" charset="0"/>
            </a:endParaRPr>
          </a:p>
          <a:p>
            <a:pPr algn="l"/>
            <a:r>
              <a:rPr lang="fi-FI" sz="7200" b="1" dirty="0">
                <a:latin typeface="TrashHand" panose="00000400000000000000" pitchFamily="2" charset="0"/>
              </a:rPr>
              <a:t>kyllä</a:t>
            </a:r>
          </a:p>
        </p:txBody>
      </p:sp>
      <p:pic>
        <p:nvPicPr>
          <p:cNvPr id="4" name="Picture 17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8823" y="2278247"/>
            <a:ext cx="1233830" cy="2907594"/>
          </a:xfrm>
          <a:prstGeom prst="rect">
            <a:avLst/>
          </a:prstGeom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3017655" y="427604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fi-FI" sz="7200" b="1" dirty="0">
              <a:latin typeface="TrashHand" panose="00000400000000000000" pitchFamily="2" charset="0"/>
            </a:endParaRPr>
          </a:p>
          <a:p>
            <a:pPr algn="r"/>
            <a:r>
              <a:rPr lang="fi-FI" sz="7200" b="1" dirty="0">
                <a:latin typeface="TrashHand" panose="00000400000000000000" pitchFamily="2" charset="0"/>
              </a:rPr>
              <a:t>ei</a:t>
            </a:r>
          </a:p>
        </p:txBody>
      </p:sp>
      <p:pic>
        <p:nvPicPr>
          <p:cNvPr id="8" name="Picture 81">
            <a:extLst>
              <a:ext uri="{FF2B5EF4-FFF2-40B4-BE49-F238E27FC236}">
                <a16:creationId xmlns:a16="http://schemas.microsoft.com/office/drawing/2014/main" id="{00000000-0008-0000-0300-00005200000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77097" y="2189075"/>
            <a:ext cx="1100825" cy="30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05589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09"/>
    </mc:Choice>
    <mc:Fallback xmlns="">
      <p:transition spd="slow" advTm="7109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1619129" y="1876812"/>
            <a:ext cx="9467971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r>
              <a:rPr lang="fi-FI" sz="11733" b="1" dirty="0">
                <a:latin typeface="TrashHand" panose="00000400000000000000" pitchFamily="2" charset="0"/>
              </a:rPr>
              <a:t>Harjoitus-kysymys</a:t>
            </a:r>
          </a:p>
        </p:txBody>
      </p:sp>
    </p:spTree>
    <p:extLst>
      <p:ext uri="{BB962C8B-B14F-4D97-AF65-F5344CB8AC3E}">
        <p14:creationId xmlns:p14="http://schemas.microsoft.com/office/powerpoint/2010/main" val="394356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162"/>
    </mc:Choice>
    <mc:Fallback xmlns="">
      <p:transition spd="slow" advTm="5162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Omasta työkyvystä olisi tärkeää pitää hyvää huolta?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4214" y="452646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7200" b="1" dirty="0">
              <a:latin typeface="TrashHand" panose="00000400000000000000" pitchFamily="2" charset="0"/>
            </a:endParaRPr>
          </a:p>
          <a:p>
            <a:pPr algn="l"/>
            <a:r>
              <a:rPr lang="fi-FI" sz="7200" b="1" dirty="0">
                <a:latin typeface="TrashHand" panose="00000400000000000000" pitchFamily="2" charset="0"/>
              </a:rPr>
              <a:t>kyllä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3198070" y="4687557"/>
            <a:ext cx="5554119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r"/>
            <a:endParaRPr lang="fi-FI" sz="7200" b="1" dirty="0">
              <a:latin typeface="TrashHand" panose="00000400000000000000" pitchFamily="2" charset="0"/>
            </a:endParaRPr>
          </a:p>
          <a:p>
            <a:pPr algn="r"/>
            <a:r>
              <a:rPr lang="fi-FI" sz="7200" b="1" dirty="0">
                <a:latin typeface="TrashHand" panose="00000400000000000000" pitchFamily="2" charset="0"/>
              </a:rPr>
              <a:t>ei</a:t>
            </a:r>
          </a:p>
        </p:txBody>
      </p:sp>
      <p:pic>
        <p:nvPicPr>
          <p:cNvPr id="12" name="Picture 17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52092" y="2538089"/>
            <a:ext cx="1233830" cy="2907594"/>
          </a:xfrm>
          <a:prstGeom prst="rect">
            <a:avLst/>
          </a:prstGeom>
        </p:spPr>
      </p:pic>
      <p:pic>
        <p:nvPicPr>
          <p:cNvPr id="7" name="Picture 81">
            <a:extLst>
              <a:ext uri="{FF2B5EF4-FFF2-40B4-BE49-F238E27FC236}">
                <a16:creationId xmlns:a16="http://schemas.microsoft.com/office/drawing/2014/main" id="{BCA018FE-33BF-4741-9B03-36833467F23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651364" y="2538089"/>
            <a:ext cx="1100825" cy="3085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81074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5988" y="0"/>
            <a:ext cx="11799188" cy="2170443"/>
          </a:xfrm>
        </p:spPr>
        <p:txBody>
          <a:bodyPr vert="horz" lIns="121920" tIns="60960" rIns="121920" bIns="60960" rtlCol="0" anchor="ctr">
            <a:noAutofit/>
          </a:bodyPr>
          <a:lstStyle/>
          <a:p>
            <a:pPr algn="ctr"/>
            <a:br>
              <a:rPr lang="fi-FI" sz="7200" b="1" dirty="0">
                <a:latin typeface="TrashHand" panose="00000400000000000000" pitchFamily="2" charset="0"/>
              </a:rPr>
            </a:br>
            <a:r>
              <a:rPr lang="fi-FI" sz="7200" b="1" dirty="0">
                <a:latin typeface="TrashHand" panose="00000400000000000000" pitchFamily="2" charset="0"/>
              </a:rPr>
              <a:t>Omasta työkyvystä olisi tärkeää pitää hyvää huolta?</a:t>
            </a:r>
            <a:endParaRPr lang="fi-FI" sz="8800" b="1" dirty="0">
              <a:latin typeface="TrashHand" panose="00000400000000000000" pitchFamily="2" charset="0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1904214" y="4526461"/>
            <a:ext cx="5453317" cy="2170443"/>
          </a:xfrm>
          <a:prstGeom prst="rect">
            <a:avLst/>
          </a:prstGeom>
        </p:spPr>
        <p:txBody>
          <a:bodyPr vert="horz" lIns="121920" tIns="60960" rIns="121920" bIns="60960" rtlCol="0" anchor="ctr">
            <a:noAutofit/>
          </a:bodyPr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fi-FI" sz="7200" b="1" dirty="0">
              <a:latin typeface="TrashHand" panose="00000400000000000000" pitchFamily="2" charset="0"/>
            </a:endParaRPr>
          </a:p>
          <a:p>
            <a:pPr algn="l"/>
            <a:r>
              <a:rPr lang="fi-FI" sz="7200" b="1" dirty="0">
                <a:latin typeface="TrashHand" panose="00000400000000000000" pitchFamily="2" charset="0"/>
              </a:rPr>
              <a:t>kyllä</a:t>
            </a:r>
          </a:p>
        </p:txBody>
      </p:sp>
      <p:pic>
        <p:nvPicPr>
          <p:cNvPr id="12" name="Picture 17">
            <a:extLst/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18992" y="2704088"/>
            <a:ext cx="1233830" cy="29075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90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132"/>
    </mc:Choice>
    <mc:Fallback xmlns="">
      <p:transition spd="slow" advTm="7132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Asiakirja" ma:contentTypeID="0x0101006031ABBA5962EE4680EB84399A115EDC" ma:contentTypeVersion="2" ma:contentTypeDescription="Luo uusi asiakirja." ma:contentTypeScope="" ma:versionID="0500e622f3cc5790edd64828689ad42f">
  <xsd:schema xmlns:xsd="http://www.w3.org/2001/XMLSchema" xmlns:xs="http://www.w3.org/2001/XMLSchema" xmlns:p="http://schemas.microsoft.com/office/2006/metadata/properties" xmlns:ns2="b93f7c99-ca0a-456d-8606-783f5da558d1" targetNamespace="http://schemas.microsoft.com/office/2006/metadata/properties" ma:root="true" ma:fieldsID="b3d5eae3a1c8c58d2610c184167d6117" ns2:_="">
    <xsd:import namespace="b93f7c99-ca0a-456d-8606-783f5da558d1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3f7c99-ca0a-456d-8606-783f5da558d1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Jaettu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Jakamisen tiedot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Sisältölaji"/>
        <xsd:element ref="dc:title" minOccurs="0" maxOccurs="1" ma:index="4" ma:displayName="Otsikk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596914D-79FC-47CF-B86D-276B6725BCDE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F626CFAB-C491-4224-9F61-4DFFA4EBF9B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93f7c99-ca0a-456d-8606-783f5da558d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D703B95C-C8ED-4930-9E9B-030BA689365D}">
  <ds:schemaRefs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b93f7c99-ca0a-456d-8606-783f5da558d1"/>
    <ds:schemaRef ds:uri="http://www.w3.org/XML/1998/namespace"/>
    <ds:schemaRef ds:uri="http://purl.org/dc/dcmitype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3644</TotalTime>
  <Words>292</Words>
  <Application>Microsoft Office PowerPoint</Application>
  <PresentationFormat>Laajakuva</PresentationFormat>
  <Paragraphs>97</Paragraphs>
  <Slides>31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31</vt:i4>
      </vt:variant>
    </vt:vector>
  </HeadingPairs>
  <TitlesOfParts>
    <vt:vector size="37" baseType="lpstr">
      <vt:lpstr>Calibri</vt:lpstr>
      <vt:lpstr>Calibri Light</vt:lpstr>
      <vt:lpstr>Destroy</vt:lpstr>
      <vt:lpstr>Arial</vt:lpstr>
      <vt:lpstr>TrashHand</vt:lpstr>
      <vt:lpstr>Office Theme</vt:lpstr>
      <vt:lpstr>PowerPoint-esitys</vt:lpstr>
      <vt:lpstr>Nouse ylös</vt:lpstr>
      <vt:lpstr>Kävele vastausten välissä  paikallaan</vt:lpstr>
      <vt:lpstr>Onko  ammattiosaajan työkykytaidot hallussa?</vt:lpstr>
      <vt:lpstr>KUMPI VASTAUKSISTA  ON OIKEIN?</vt:lpstr>
      <vt:lpstr> Vastaus näin!</vt:lpstr>
      <vt:lpstr>Harjoitus-kysymys</vt:lpstr>
      <vt:lpstr> Omasta työkyvystä olisi tärkeää pitää hyvää huolta?</vt:lpstr>
      <vt:lpstr> Omasta työkyvystä olisi tärkeää pitää hyvää huolta?</vt:lpstr>
      <vt:lpstr> Nyt on harjoiteltu, oletko valmis jatkamaan?</vt:lpstr>
      <vt:lpstr>Tsemppiä kaikille!</vt:lpstr>
      <vt:lpstr> Liikkuminen ja yhdessä tekeminen luovat hyvää fiilistä?</vt:lpstr>
      <vt:lpstr> Liikkuminen ja yhdessä tekeminen luovat hyvää fiilistä?</vt:lpstr>
      <vt:lpstr>  Ihmisen on hyvä istua mahdollisimman monta tuntia päivässä? </vt:lpstr>
      <vt:lpstr>  Ihmisen on hyvä istua mahdollisimman monta tuntia päivässä?</vt:lpstr>
      <vt:lpstr>NYT Vastaus NÄIN!</vt:lpstr>
      <vt:lpstr>Oikeanlainen ravinto  antaa puhtia päivään?</vt:lpstr>
      <vt:lpstr>Oikeanlainen ravinto  antaa puhtia päivään?</vt:lpstr>
      <vt:lpstr> Päivän aikana olisi hyvä saada ainakin puoli tuntia liikuntaa? </vt:lpstr>
      <vt:lpstr> Päivän aikana olisi hyvä saada ainakin puoli tuntia liikuntaa?</vt:lpstr>
      <vt:lpstr> Oppituntien välillä ja tauoilla on hyvä istua alas ja selata vaikka kännykkää?  </vt:lpstr>
      <vt:lpstr> Oppituntien välillä ja tauoilla on hyvä istua alas ja selata vaikka kännykkää? </vt:lpstr>
      <vt:lpstr>NYT Vastaus NÄIN!</vt:lpstr>
      <vt:lpstr>HYVÄT YÖUNET OVAT AVAIN ARJESSA JAKSAMISEEN?</vt:lpstr>
      <vt:lpstr>HYVÄT YÖUNET OVAT AVAIN ARJESSA JAKSAMISEEN?</vt:lpstr>
      <vt:lpstr>Päivässä riittää kun syö yhden tai kaksi ateriaa! </vt:lpstr>
      <vt:lpstr>Päivässä riittää kun syö yhden tai kaksi ateriaa! </vt:lpstr>
      <vt:lpstr>Liikkuva amis vaan oppii paremmin!</vt:lpstr>
      <vt:lpstr>Liikkuva amis vaan oppii paremmin!</vt:lpstr>
      <vt:lpstr>PowerPoint-esitys</vt:lpstr>
      <vt:lpstr>PowerPoint-esitys</vt:lpstr>
    </vt:vector>
  </TitlesOfParts>
  <Company>LIKES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Kallio Jouni</dc:creator>
  <cp:lastModifiedBy>Tiina Hasari</cp:lastModifiedBy>
  <cp:revision>60</cp:revision>
  <dcterms:created xsi:type="dcterms:W3CDTF">2015-01-27T10:05:43Z</dcterms:created>
  <dcterms:modified xsi:type="dcterms:W3CDTF">2017-07-03T11:46:42Z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0x0101006031ABBA5962EE4680EB84399A115EDC</vt:lpwstr>
  </property>
</Properties>
</file>