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83" r:id="rId4"/>
    <p:sldId id="285" r:id="rId5"/>
    <p:sldId id="257" r:id="rId6"/>
    <p:sldId id="258" r:id="rId7"/>
    <p:sldId id="279" r:id="rId8"/>
    <p:sldId id="259" r:id="rId9"/>
    <p:sldId id="260" r:id="rId10"/>
    <p:sldId id="280" r:id="rId11"/>
    <p:sldId id="261" r:id="rId12"/>
    <p:sldId id="262" r:id="rId13"/>
    <p:sldId id="272" r:id="rId14"/>
    <p:sldId id="271" r:id="rId15"/>
    <p:sldId id="270" r:id="rId16"/>
    <p:sldId id="274" r:id="rId17"/>
    <p:sldId id="286" r:id="rId18"/>
    <p:sldId id="281" r:id="rId19"/>
  </p:sldIdLst>
  <p:sldSz cx="9906000" cy="6858000" type="A4"/>
  <p:notesSz cx="6794500" cy="99314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4698" autoAdjust="0"/>
  </p:normalViewPr>
  <p:slideViewPr>
    <p:cSldViewPr>
      <p:cViewPr varScale="1">
        <p:scale>
          <a:sx n="75" d="100"/>
          <a:sy n="75" d="100"/>
        </p:scale>
        <p:origin x="-68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BAA97E-348E-40BA-8E1F-42E95D4AD85E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637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5C0534-F1E1-4D13-B663-8B8E4AFC9AF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747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C0534-F1E1-4D13-B663-8B8E4AFC9AFD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OKM_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31825" y="1268413"/>
            <a:ext cx="8929688" cy="432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392863" y="188913"/>
            <a:ext cx="2311400" cy="4762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20975" y="188913"/>
            <a:ext cx="3136900" cy="47625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6F91D238-118F-4320-989A-CAEA8EFB402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24217-53D3-4E5E-BB60-189B8089F21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568062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427B7-F9A3-44B5-8A9C-625FEE9BE4D2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444830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D6374-879D-4A52-A6CB-E041C4235E9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871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553AF-4B01-4A9F-AB56-E359C15062C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4574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8CF4B-3003-4134-A896-1DCE0834BCE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6127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280FB-07A8-4561-AAC4-FDA02747056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18065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97285-8CF5-4354-B7B8-C188DCDD42E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9359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EF6B2-BBB8-47DD-96ED-7CE05327698D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5139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F714-5867-4CA2-AEDF-8A5D4C1DDAD3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7249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6F8C-5E2E-4D98-9E32-51F95C67421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97890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OKM_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2505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3663" y="549275"/>
            <a:ext cx="20637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0000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7325" y="115888"/>
            <a:ext cx="313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0000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18C8BB-A6AA-4EE1-91C8-48C9F075FC8A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kzidenz Grotesk BE" pitchFamily="8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000000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000000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b="1">
          <a:solidFill>
            <a:srgbClr val="000000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0000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0000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0000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0000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rgbClr val="000000"/>
          </a:solidFill>
          <a:latin typeface="+mj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l.fi/fi_FI/web/fi/aiheet/tietopaketit/amis" TargetMode="External"/><Relationship Id="rId2" Type="http://schemas.openxmlformats.org/officeDocument/2006/relationships/hyperlink" Target="http://www.oph.fi/oppilashuollon_op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pages/Ammatillisen-koulutuksen-hyvinvointiverkosto/152561211424949?fref=ts" TargetMode="External"/><Relationship Id="rId4" Type="http://schemas.openxmlformats.org/officeDocument/2006/relationships/hyperlink" Target="http://www.alpo.fi/henkilost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63" y="1412875"/>
            <a:ext cx="9040812" cy="3744913"/>
          </a:xfrm>
        </p:spPr>
        <p:txBody>
          <a:bodyPr/>
          <a:lstStyle/>
          <a:p>
            <a:pPr algn="l"/>
            <a:r>
              <a:rPr lang="fi-FI" sz="3600" dirty="0" smtClean="0"/>
              <a:t>Yhteiset työvälineemme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1800" dirty="0" smtClean="0"/>
              <a:t>Esityksen toimittajat:</a:t>
            </a:r>
            <a:br>
              <a:rPr lang="fi-FI" sz="1800" dirty="0" smtClean="0"/>
            </a:br>
            <a:r>
              <a:rPr lang="fi-FI" sz="1800" dirty="0" smtClean="0"/>
              <a:t>* opetusneuvos Elise </a:t>
            </a:r>
            <a:r>
              <a:rPr lang="fi-FI" sz="1800" dirty="0" err="1" smtClean="0"/>
              <a:t>Virnes</a:t>
            </a:r>
            <a:r>
              <a:rPr lang="fi-FI" sz="1800" dirty="0" smtClean="0"/>
              <a:t>, OKM</a:t>
            </a:r>
            <a:br>
              <a:rPr lang="fi-FI" sz="1800" dirty="0" smtClean="0"/>
            </a:br>
            <a:r>
              <a:rPr lang="fi-FI" sz="1800" dirty="0" smtClean="0"/>
              <a:t>* verkostokoordinaattori Ville Virtanen, SAKU ry</a:t>
            </a:r>
            <a:endParaRPr lang="fi-FI" sz="1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yöristetty suorakulmio 15"/>
          <p:cNvSpPr/>
          <p:nvPr/>
        </p:nvSpPr>
        <p:spPr>
          <a:xfrm>
            <a:off x="1640632" y="2153864"/>
            <a:ext cx="6768751" cy="2427264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17" name="Pyöristetty suorakulmio 16"/>
          <p:cNvSpPr/>
          <p:nvPr/>
        </p:nvSpPr>
        <p:spPr>
          <a:xfrm>
            <a:off x="1640633" y="4610489"/>
            <a:ext cx="6768750" cy="1345416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18" name="Pyöristetty suorakulmio 17"/>
          <p:cNvSpPr/>
          <p:nvPr/>
        </p:nvSpPr>
        <p:spPr>
          <a:xfrm>
            <a:off x="1640633" y="514906"/>
            <a:ext cx="6768751" cy="1632183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fi-FI"/>
          </a:p>
        </p:txBody>
      </p:sp>
      <p:sp>
        <p:nvSpPr>
          <p:cNvPr id="19" name="Tekstikehys 2"/>
          <p:cNvSpPr txBox="1"/>
          <p:nvPr/>
        </p:nvSpPr>
        <p:spPr>
          <a:xfrm>
            <a:off x="519829" y="648355"/>
            <a:ext cx="801445" cy="4969720"/>
          </a:xfrm>
          <a:prstGeom prst="rect">
            <a:avLst/>
          </a:prstGeom>
          <a:noFill/>
        </p:spPr>
        <p:txBody>
          <a:bodyPr vert="vert270" wrap="square" lIns="107287" tIns="53643" rIns="107287" bIns="53643" rtlCol="0">
            <a:spAutoFit/>
          </a:bodyPr>
          <a:lstStyle/>
          <a:p>
            <a:pPr algn="ctr"/>
            <a:r>
              <a:rPr lang="fi-FI" sz="1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Kunnan lasten ja nuorten hyvinvointisuunnitelma</a:t>
            </a:r>
            <a:endParaRPr lang="fi-FI" sz="19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kstikehys 3"/>
          <p:cNvSpPr txBox="1"/>
          <p:nvPr/>
        </p:nvSpPr>
        <p:spPr>
          <a:xfrm>
            <a:off x="1712641" y="648356"/>
            <a:ext cx="6296600" cy="120094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fi-FI" sz="2300" dirty="0">
                <a:latin typeface="Trebuchet MS" pitchFamily="34" charset="0"/>
              </a:rPr>
              <a:t>Koulutuksen järjestäjä –taso</a:t>
            </a: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smtClean="0">
                <a:latin typeface="Trebuchet MS" pitchFamily="34" charset="0"/>
              </a:rPr>
              <a:t>(ohjausryhmä)</a:t>
            </a:r>
            <a:endParaRPr lang="fi-FI" sz="1600" dirty="0">
              <a:latin typeface="+mn-lt"/>
            </a:endParaRPr>
          </a:p>
          <a:p>
            <a:pPr>
              <a:buFont typeface="Arial" charset="0"/>
              <a:buChar char="•"/>
            </a:pPr>
            <a:r>
              <a:rPr lang="fi-FI" sz="1600" dirty="0">
                <a:latin typeface="+mn-lt"/>
              </a:rPr>
              <a:t> työnantajan vastuu henkilöstön </a:t>
            </a:r>
            <a:r>
              <a:rPr lang="fi-FI" sz="1600" dirty="0" err="1">
                <a:latin typeface="+mn-lt"/>
              </a:rPr>
              <a:t>työhyvinvoinnista</a:t>
            </a:r>
            <a:r>
              <a:rPr lang="fi-FI" sz="1600" dirty="0">
                <a:latin typeface="+mn-lt"/>
              </a:rPr>
              <a:t> </a:t>
            </a:r>
            <a:endParaRPr lang="fi-FI" sz="1600" dirty="0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opiskelijoiden hyvinvoinnin edunvalvoja</a:t>
            </a: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hyvinvointisuunnitelma koko organisaatiolle</a:t>
            </a:r>
          </a:p>
        </p:txBody>
      </p:sp>
      <p:sp>
        <p:nvSpPr>
          <p:cNvPr id="21" name="Tekstikehys 4"/>
          <p:cNvSpPr txBox="1"/>
          <p:nvPr/>
        </p:nvSpPr>
        <p:spPr>
          <a:xfrm>
            <a:off x="1712640" y="2520804"/>
            <a:ext cx="6552727" cy="169338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fi-FI" sz="2300" dirty="0" smtClean="0">
                <a:latin typeface="Trebuchet MS" pitchFamily="34" charset="0"/>
              </a:rPr>
              <a:t>Oppilaitos- </a:t>
            </a:r>
            <a:r>
              <a:rPr lang="fi-FI" sz="2300" dirty="0">
                <a:latin typeface="Trebuchet MS" pitchFamily="34" charset="0"/>
              </a:rPr>
              <a:t>/ </a:t>
            </a:r>
            <a:r>
              <a:rPr lang="fi-FI" sz="2300" dirty="0" smtClean="0">
                <a:latin typeface="Trebuchet MS" pitchFamily="34" charset="0"/>
              </a:rPr>
              <a:t>yksikkötaso </a:t>
            </a:r>
            <a:r>
              <a:rPr lang="fi-FI" sz="1600" dirty="0" smtClean="0">
                <a:latin typeface="Trebuchet MS" pitchFamily="34" charset="0"/>
              </a:rPr>
              <a:t>(</a:t>
            </a:r>
            <a:r>
              <a:rPr lang="fi-FI" sz="1600" dirty="0" err="1" smtClean="0">
                <a:latin typeface="Trebuchet MS" pitchFamily="34" charset="0"/>
              </a:rPr>
              <a:t>opiskeluhyvinvointiryhmät</a:t>
            </a:r>
            <a:r>
              <a:rPr lang="fi-FI" sz="1600" dirty="0" smtClean="0">
                <a:latin typeface="Trebuchet MS" pitchFamily="34" charset="0"/>
              </a:rPr>
              <a:t>)</a:t>
            </a:r>
            <a:endParaRPr lang="fi-FI" sz="1600" dirty="0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yksikkötiimejä tarvittava määrä </a:t>
            </a:r>
            <a:r>
              <a:rPr lang="fi-FI" sz="1600" dirty="0" smtClean="0">
                <a:latin typeface="Trebuchet MS" pitchFamily="34" charset="0"/>
              </a:rPr>
              <a:t/>
            </a:r>
            <a:br>
              <a:rPr lang="fi-FI" sz="1600" dirty="0" smtClean="0">
                <a:latin typeface="Trebuchet MS" pitchFamily="34" charset="0"/>
              </a:rPr>
            </a:br>
            <a:r>
              <a:rPr lang="fi-FI" sz="1600" dirty="0" smtClean="0">
                <a:latin typeface="Trebuchet MS" pitchFamily="34" charset="0"/>
              </a:rPr>
              <a:t>   -&gt; </a:t>
            </a:r>
            <a:r>
              <a:rPr lang="fi-FI" sz="1600" dirty="0" err="1" smtClean="0">
                <a:latin typeface="Trebuchet MS" pitchFamily="34" charset="0"/>
              </a:rPr>
              <a:t>moniammatillisuus</a:t>
            </a:r>
            <a:r>
              <a:rPr lang="fi-FI" sz="1600" dirty="0" smtClean="0">
                <a:latin typeface="Trebuchet MS" pitchFamily="34" charset="0"/>
              </a:rPr>
              <a:t>, toimivuus</a:t>
            </a:r>
            <a:endParaRPr lang="fi-FI" sz="1600" dirty="0">
              <a:latin typeface="Trebuchet MS" pitchFamily="34" charset="0"/>
            </a:endParaRP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hyvinvoivan oppimisympäristön käytäntöjen toteutus ja seuranta</a:t>
            </a: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kaikissa toimenkuvissa on kasvattamisen ja ohjaamisen velvollisuus</a:t>
            </a: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henkilöstön vertaistuki on paras varhaisen puuttumisen keino </a:t>
            </a:r>
          </a:p>
        </p:txBody>
      </p:sp>
      <p:sp>
        <p:nvSpPr>
          <p:cNvPr id="22" name="Tekstikehys 6"/>
          <p:cNvSpPr txBox="1"/>
          <p:nvPr/>
        </p:nvSpPr>
        <p:spPr>
          <a:xfrm>
            <a:off x="1665971" y="4682726"/>
            <a:ext cx="6358256" cy="120094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fi-FI" sz="2300" dirty="0">
                <a:latin typeface="Trebuchet MS" pitchFamily="34" charset="0"/>
              </a:rPr>
              <a:t>Opintoala- / ryhmätaso</a:t>
            </a: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ryhmänohjaaja on lähiesimies</a:t>
            </a:r>
          </a:p>
          <a:p>
            <a:pPr>
              <a:buFont typeface="Arial" charset="0"/>
              <a:buChar char="•"/>
            </a:pPr>
            <a:r>
              <a:rPr lang="fi-FI" sz="1600" dirty="0">
                <a:latin typeface="Trebuchet MS" pitchFamily="34" charset="0"/>
              </a:rPr>
              <a:t> </a:t>
            </a:r>
            <a:r>
              <a:rPr lang="fi-FI" sz="1600" dirty="0" smtClean="0">
                <a:latin typeface="Trebuchet MS" pitchFamily="34" charset="0"/>
              </a:rPr>
              <a:t>koko henkilöstön työ- ja toimintatavat </a:t>
            </a:r>
            <a:r>
              <a:rPr lang="fi-FI" sz="1600" dirty="0">
                <a:latin typeface="Trebuchet MS" pitchFamily="34" charset="0"/>
              </a:rPr>
              <a:t>ohjaavat ja </a:t>
            </a:r>
            <a:r>
              <a:rPr lang="fi-FI" sz="1600" dirty="0" smtClean="0">
                <a:latin typeface="Trebuchet MS" pitchFamily="34" charset="0"/>
              </a:rPr>
              <a:t>kannustavat</a:t>
            </a:r>
            <a:br>
              <a:rPr lang="fi-FI" sz="1600" dirty="0" smtClean="0">
                <a:latin typeface="Trebuchet MS" pitchFamily="34" charset="0"/>
              </a:rPr>
            </a:br>
            <a:r>
              <a:rPr lang="fi-FI" sz="1600" dirty="0" smtClean="0">
                <a:latin typeface="Trebuchet MS" pitchFamily="34" charset="0"/>
              </a:rPr>
              <a:t>  </a:t>
            </a:r>
            <a:r>
              <a:rPr lang="fi-FI" sz="1600" dirty="0">
                <a:latin typeface="Trebuchet MS" pitchFamily="34" charset="0"/>
              </a:rPr>
              <a:t>opiskelijoiden osallisuuteen</a:t>
            </a:r>
          </a:p>
        </p:txBody>
      </p:sp>
      <p:sp>
        <p:nvSpPr>
          <p:cNvPr id="23" name="Tekstikehys 10"/>
          <p:cNvSpPr txBox="1"/>
          <p:nvPr/>
        </p:nvSpPr>
        <p:spPr>
          <a:xfrm>
            <a:off x="8823542" y="634812"/>
            <a:ext cx="539835" cy="5012607"/>
          </a:xfrm>
          <a:prstGeom prst="rect">
            <a:avLst/>
          </a:prstGeom>
          <a:noFill/>
        </p:spPr>
        <p:txBody>
          <a:bodyPr vert="vert" wrap="square" lIns="107287" tIns="53643" rIns="107287" bIns="53643" rtlCol="0">
            <a:spAutoFit/>
          </a:bodyPr>
          <a:lstStyle/>
          <a:p>
            <a:pPr algn="ctr"/>
            <a:r>
              <a:rPr lang="fi-FI" sz="2100" b="1" dirty="0">
                <a:latin typeface="Trebuchet MS" pitchFamily="34" charset="0"/>
              </a:rPr>
              <a:t>Kansalaisjärjestöjen toiminta</a:t>
            </a:r>
          </a:p>
        </p:txBody>
      </p:sp>
      <p:sp>
        <p:nvSpPr>
          <p:cNvPr id="2" name="Pyöristetty suorakulmio 1"/>
          <p:cNvSpPr/>
          <p:nvPr/>
        </p:nvSpPr>
        <p:spPr bwMode="auto">
          <a:xfrm>
            <a:off x="344488" y="514906"/>
            <a:ext cx="1296145" cy="544099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Pyöristetty suorakulmio 2"/>
          <p:cNvSpPr/>
          <p:nvPr/>
        </p:nvSpPr>
        <p:spPr bwMode="auto">
          <a:xfrm>
            <a:off x="8409384" y="514906"/>
            <a:ext cx="1224136" cy="54410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Suorakulmio 5"/>
          <p:cNvSpPr/>
          <p:nvPr/>
        </p:nvSpPr>
        <p:spPr bwMode="auto">
          <a:xfrm>
            <a:off x="200472" y="404664"/>
            <a:ext cx="9577064" cy="561662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87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947192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Opiskeluhuollon valvonta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844824"/>
            <a:ext cx="8420100" cy="4251176"/>
          </a:xfrm>
        </p:spPr>
        <p:txBody>
          <a:bodyPr/>
          <a:lstStyle/>
          <a:p>
            <a:r>
              <a:rPr lang="fi-FI" dirty="0" smtClean="0"/>
              <a:t>Valvonta toteutetaan opetuksen ja koulutuksen järjestäjän omavalvontana (</a:t>
            </a:r>
            <a:r>
              <a:rPr lang="fi-FI" dirty="0" err="1" smtClean="0"/>
              <a:t>itsearviointi</a:t>
            </a:r>
            <a:r>
              <a:rPr lang="fi-FI" dirty="0" smtClean="0"/>
              <a:t>) yhteistyössä oppilaitoksen sijaintikunnan opetustoimen ja sosiaali- ja terveystoimen kanssa</a:t>
            </a:r>
          </a:p>
          <a:p>
            <a:endParaRPr lang="fi-FI" dirty="0" smtClean="0"/>
          </a:p>
          <a:p>
            <a:r>
              <a:rPr lang="fi-FI" dirty="0" smtClean="0"/>
              <a:t>Psykologi- ja kuraattoripalvelujen ja terveydenhuollon valvonta määräytyy nykyiseen tapaan sosiaalihuoltolain ja kansanterveyslain mukaisesti</a:t>
            </a:r>
          </a:p>
          <a:p>
            <a:endParaRPr lang="fi-FI" dirty="0" smtClean="0"/>
          </a:p>
          <a:p>
            <a:r>
              <a:rPr lang="fi-FI" dirty="0" smtClean="0"/>
              <a:t>Aluehallintovirastoille ehdotetaan oikeutta myös oma-aloitteisesti ottaa tutkittavaksi, onko opiskeluhuolto hoidettu lain mukaisesti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8405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6536" y="260648"/>
            <a:ext cx="8420100" cy="803176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Tietojen luovuttaminen ja salassapito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04528" y="1124744"/>
            <a:ext cx="8420100" cy="4896544"/>
          </a:xfrm>
        </p:spPr>
        <p:txBody>
          <a:bodyPr/>
          <a:lstStyle/>
          <a:p>
            <a:r>
              <a:rPr lang="fi-FI" dirty="0" smtClean="0"/>
              <a:t>Henkilötietojen käsittelyn saattamiseksi julkisuuslain, henkilötietolain ja sosiaali- ja terveydenhuollon erityislakien mukaiseksi on lakiin sisällytetty nykyistä huomattavasti selkeämmät säännökset henkilötietojen käsittelystä, tietojen luovuttamisesta ja salassapidosta. </a:t>
            </a:r>
          </a:p>
          <a:p>
            <a:endParaRPr lang="fi-FI" dirty="0" smtClean="0"/>
          </a:p>
          <a:p>
            <a:r>
              <a:rPr lang="fi-FI" dirty="0" smtClean="0"/>
              <a:t>Ehdotus sisältää säännökset oppilaan, opiskelijan ja huoltajan asemasta opiskeluhuollossa, tietojen kirjaamisesta ja rekisteröimisestä sekä rekistereihin sisältyvien tietojen salassapidosta. 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Perusopetuslakia ehdotetaan muutettavaksi siten, että velvollisuus siirtää opetuksen järjestämisen kannalta katsoen välttämättömät tiedot uudelle opetuksen tai koulutuksen järjestäjälle laajennettaisiin koskemaan myös tilanteita, joissa alle 18-vuotias oppilas siirtyy perusasteelta toiselle asteelle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0123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4528" y="404664"/>
            <a:ext cx="8420100" cy="731168"/>
          </a:xfrm>
        </p:spPr>
        <p:txBody>
          <a:bodyPr/>
          <a:lstStyle/>
          <a:p>
            <a:r>
              <a:rPr lang="fi-FI" i="1" dirty="0">
                <a:solidFill>
                  <a:srgbClr val="00B050"/>
                </a:solidFill>
              </a:rPr>
              <a:t>Uudistuksen kustannukset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6536" y="1484784"/>
            <a:ext cx="8420100" cy="4467200"/>
          </a:xfrm>
        </p:spPr>
        <p:txBody>
          <a:bodyPr/>
          <a:lstStyle/>
          <a:p>
            <a:r>
              <a:rPr lang="fi-FI" dirty="0" smtClean="0"/>
              <a:t>Psykologi- </a:t>
            </a:r>
            <a:r>
              <a:rPr lang="fi-FI" dirty="0"/>
              <a:t>ja kuraattoripalvelujen laajentamisesta aiheutuvat kokonaiskustannukset vuonna 2014 ovat 10,9 miljoonaa euroa, josta valtion osuus on 5,45 ja kuntien osuus 5,45 miljoonaa </a:t>
            </a:r>
            <a:r>
              <a:rPr lang="fi-FI" dirty="0" smtClean="0"/>
              <a:t>euroa</a:t>
            </a:r>
            <a:endParaRPr lang="fi-FI" dirty="0"/>
          </a:p>
          <a:p>
            <a:r>
              <a:rPr lang="fi-FI" dirty="0" smtClean="0"/>
              <a:t>Vuodesta </a:t>
            </a:r>
            <a:r>
              <a:rPr lang="fi-FI" dirty="0"/>
              <a:t>2015 eteenpäin kokonaiskustannukset ovat 26,2 miljoonaa euroa, josta valtion osuus on 13,1 ja kuntien osuus 13,1 miljoonaa euroa</a:t>
            </a:r>
          </a:p>
          <a:p>
            <a:r>
              <a:rPr lang="fi-FI" dirty="0" smtClean="0"/>
              <a:t>Vuonna </a:t>
            </a:r>
            <a:r>
              <a:rPr lang="fi-FI" dirty="0"/>
              <a:t>2014 kohdennetaan kuntien peruspalvelujen valtionosuusmomentille kertaluonteinen 3 miljoonan euron suuruinen määräraha lain toimeenpanon </a:t>
            </a:r>
            <a:r>
              <a:rPr lang="fi-FI" dirty="0" smtClean="0"/>
              <a:t>valmisteluun</a:t>
            </a:r>
            <a:endParaRPr lang="fi-FI" dirty="0"/>
          </a:p>
          <a:p>
            <a:r>
              <a:rPr lang="fi-FI" dirty="0" smtClean="0"/>
              <a:t>Vuosille </a:t>
            </a:r>
            <a:r>
              <a:rPr lang="fi-FI" dirty="0"/>
              <a:t>2014 -2016 varataan yhteensä 1,5 miljoonaa euroa opettajien jatko- ja täydennyskoulutukseen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84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947192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HE koulujen työrauhaa ja </a:t>
            </a:r>
            <a:r>
              <a:rPr lang="fi-FI" i="1" smtClean="0">
                <a:solidFill>
                  <a:srgbClr val="00B050"/>
                </a:solidFill>
              </a:rPr>
              <a:t>opiskelijoiden </a:t>
            </a:r>
            <a:r>
              <a:rPr lang="fi-FI" i="1" smtClean="0">
                <a:solidFill>
                  <a:srgbClr val="00B050"/>
                </a:solidFill>
              </a:rPr>
              <a:t>osallisuutta </a:t>
            </a:r>
            <a:r>
              <a:rPr lang="fi-FI" i="1" dirty="0" smtClean="0">
                <a:solidFill>
                  <a:srgbClr val="00B050"/>
                </a:solidFill>
              </a:rPr>
              <a:t>parantavista lakimuutoksista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842120"/>
            <a:ext cx="8420100" cy="4251176"/>
          </a:xfrm>
        </p:spPr>
        <p:txBody>
          <a:bodyPr/>
          <a:lstStyle/>
          <a:p>
            <a:r>
              <a:rPr lang="fi-FI" dirty="0"/>
              <a:t>Hallituksen esitys sisältää perusopetusta, lukiokoulutusta ja ammatillista koulutusta koskevia muutoksia.</a:t>
            </a:r>
          </a:p>
          <a:p>
            <a:endParaRPr lang="fi-FI" dirty="0"/>
          </a:p>
          <a:p>
            <a:r>
              <a:rPr lang="fi-FI" dirty="0"/>
              <a:t>Koulujen ja oppilaitosten toiminnassa </a:t>
            </a:r>
            <a:r>
              <a:rPr lang="fi-FI" dirty="0" smtClean="0"/>
              <a:t>tulee korostua </a:t>
            </a:r>
            <a:r>
              <a:rPr lang="fi-FI" dirty="0"/>
              <a:t>nykyistä enemmän osallisuus, </a:t>
            </a:r>
            <a:r>
              <a:rPr lang="fi-FI" dirty="0" smtClean="0"/>
              <a:t>hyvinvointi, </a:t>
            </a:r>
            <a:r>
              <a:rPr lang="fi-FI" dirty="0"/>
              <a:t>turvallisuus sekä kanssaihmisten </a:t>
            </a:r>
            <a:r>
              <a:rPr lang="fi-FI" dirty="0" smtClean="0"/>
              <a:t>kunnioitus</a:t>
            </a:r>
            <a:r>
              <a:rPr lang="fi-FI" dirty="0"/>
              <a:t> </a:t>
            </a:r>
            <a:r>
              <a:rPr lang="fi-FI" dirty="0" smtClean="0"/>
              <a:t>– yhteys suoraan oppilas- ja opiskelijahuoltolakiin</a:t>
            </a:r>
            <a:endParaRPr lang="fi-FI" dirty="0"/>
          </a:p>
          <a:p>
            <a:endParaRPr lang="fi-FI" dirty="0"/>
          </a:p>
          <a:p>
            <a:r>
              <a:rPr lang="fi-FI" dirty="0">
                <a:solidFill>
                  <a:srgbClr val="000000"/>
                </a:solidFill>
              </a:rPr>
              <a:t>Lait on tarkoitettu tulemaan voimaan 1.1.2014 </a:t>
            </a:r>
          </a:p>
        </p:txBody>
      </p:sp>
    </p:spTree>
    <p:extLst>
      <p:ext uri="{BB962C8B-B14F-4D97-AF65-F5344CB8AC3E}">
        <p14:creationId xmlns:p14="http://schemas.microsoft.com/office/powerpoint/2010/main" val="3073492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>
          <a:xfrm>
            <a:off x="776536" y="188640"/>
            <a:ext cx="8420100" cy="1143000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Osallisuuden lisääminen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6536" y="1340768"/>
            <a:ext cx="8420100" cy="4323184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Suomalaiset lapset ja nuoret kokevat vaikutusmahdollisuutensa kouluissa ja oppilaitoksissa vähäisiksi. </a:t>
            </a:r>
          </a:p>
          <a:p>
            <a:pPr marL="0" indent="0">
              <a:buNone/>
              <a:defRPr/>
            </a:pPr>
            <a:endParaRPr lang="fi-FI" dirty="0" smtClean="0"/>
          </a:p>
          <a:p>
            <a:pPr>
              <a:defRPr/>
            </a:pPr>
            <a:r>
              <a:rPr lang="fi-FI" dirty="0" smtClean="0"/>
              <a:t>Esityksen tavoitteena on tukea oppilaiden ja opiskelijoiden osallisuutta ja yhteisöllisyyttä, ja sitä kautta vähentää myös häiriökäyttäytymistä  </a:t>
            </a:r>
            <a:endParaRPr lang="fi-FI" dirty="0"/>
          </a:p>
          <a:p>
            <a:pPr lvl="1">
              <a:defRPr/>
            </a:pPr>
            <a:r>
              <a:rPr lang="fi-FI" b="0" dirty="0"/>
              <a:t>Opetuksen järjestäjän tulee edistää kaikkien oppilaiden ja opiskelijoiden osallisuutta mm. järjestämällä mahdollisuus osallistua opetussuunnitelman </a:t>
            </a:r>
            <a:r>
              <a:rPr lang="fi-FI" b="0" dirty="0" smtClean="0"/>
              <a:t>ja esimerkiksi kiusaamista ehkäisevän suunnitelman </a:t>
            </a:r>
            <a:r>
              <a:rPr lang="fi-FI" b="0" dirty="0"/>
              <a:t>sekä koulun tai oppilaitoksen järjestyssäännön valmisteluun  </a:t>
            </a:r>
            <a:endParaRPr lang="fi-FI" b="0" dirty="0" smtClean="0"/>
          </a:p>
          <a:p>
            <a:pPr lvl="1">
              <a:defRPr/>
            </a:pPr>
            <a:r>
              <a:rPr lang="fi-FI" b="0" dirty="0" smtClean="0"/>
              <a:t>Jokaisessa </a:t>
            </a:r>
            <a:r>
              <a:rPr lang="fi-FI" b="0" dirty="0"/>
              <a:t>koulussa ja oppilaitoksissa </a:t>
            </a:r>
            <a:r>
              <a:rPr lang="fi-FI" b="0" dirty="0" smtClean="0"/>
              <a:t>(myös peruskouluissa) tulee </a:t>
            </a:r>
            <a:r>
              <a:rPr lang="fi-FI" b="0" dirty="0"/>
              <a:t>olla </a:t>
            </a:r>
            <a:r>
              <a:rPr lang="fi-FI" b="0" dirty="0" smtClean="0"/>
              <a:t>oppilas-/</a:t>
            </a:r>
            <a:r>
              <a:rPr lang="fi-FI" dirty="0" smtClean="0"/>
              <a:t>opiskelijakunta</a:t>
            </a:r>
            <a:r>
              <a:rPr lang="fi-FI" b="0" dirty="0" smtClean="0"/>
              <a:t>, jota </a:t>
            </a:r>
            <a:r>
              <a:rPr lang="fi-FI" b="0" dirty="0"/>
              <a:t>tulee kuulla ennen opiskelijoiden asemaan </a:t>
            </a:r>
            <a:r>
              <a:rPr lang="fi-FI" b="0" dirty="0" smtClean="0"/>
              <a:t>vaikuttavien </a:t>
            </a:r>
            <a:r>
              <a:rPr lang="fi-FI" b="0" dirty="0"/>
              <a:t>päätösten </a:t>
            </a:r>
            <a:r>
              <a:rPr lang="fi-FI" b="0" dirty="0" smtClean="0"/>
              <a:t>tekemistä</a:t>
            </a:r>
          </a:p>
          <a:p>
            <a:pPr lvl="1">
              <a:defRPr/>
            </a:pPr>
            <a:r>
              <a:rPr lang="fi-FI" b="0" dirty="0" smtClean="0"/>
              <a:t>Toiminta </a:t>
            </a:r>
            <a:r>
              <a:rPr lang="fi-FI" b="0" dirty="0"/>
              <a:t>tulee suunnitella sekä juurruttaa osaksi koulun yhteisöllistä toimintakulttuuria</a:t>
            </a:r>
          </a:p>
          <a:p>
            <a:pPr marL="457200" lvl="1" indent="0">
              <a:buFontTx/>
              <a:buNone/>
              <a:defRPr/>
            </a:pPr>
            <a:endParaRPr lang="fi-FI" b="0" dirty="0"/>
          </a:p>
          <a:p>
            <a:pPr>
              <a:defRPr/>
            </a:pPr>
            <a:endParaRPr lang="fi-FI" dirty="0" smtClean="0"/>
          </a:p>
          <a:p>
            <a:pPr marL="0" indent="0">
              <a:buFontTx/>
              <a:buNone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60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Yhteiset työvälineemme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3680048"/>
          </a:xfrm>
        </p:spPr>
        <p:txBody>
          <a:bodyPr/>
          <a:lstStyle/>
          <a:p>
            <a:r>
              <a:rPr lang="fi-FI" dirty="0" smtClean="0"/>
              <a:t>viihtyisä ja turvallinen oppimisympäristö</a:t>
            </a:r>
          </a:p>
          <a:p>
            <a:r>
              <a:rPr lang="fi-FI" dirty="0" smtClean="0"/>
              <a:t>kaikkien osallistuminen, niin opiskelijoiden kuin henkilökunnan</a:t>
            </a:r>
          </a:p>
          <a:p>
            <a:r>
              <a:rPr lang="fi-FI" dirty="0" smtClean="0"/>
              <a:t>riittävä tuki ja ohjaus koko ajan, niiden tarjoaminen mieluummin liian aikaisin kuin liian myöhään</a:t>
            </a:r>
          </a:p>
          <a:p>
            <a:r>
              <a:rPr lang="fi-FI" dirty="0" err="1" smtClean="0"/>
              <a:t>opiskeluhyvinvointi</a:t>
            </a:r>
            <a:r>
              <a:rPr lang="fi-FI" dirty="0" smtClean="0"/>
              <a:t> = </a:t>
            </a:r>
            <a:r>
              <a:rPr lang="fi-FI" dirty="0" err="1" smtClean="0"/>
              <a:t>työhyvinvointi</a:t>
            </a:r>
            <a:r>
              <a:rPr lang="fi-FI" dirty="0" smtClean="0"/>
              <a:t>: Terveenä jaksaa!</a:t>
            </a:r>
            <a:br>
              <a:rPr lang="fi-FI" dirty="0" smtClean="0"/>
            </a:br>
            <a:r>
              <a:rPr lang="fi-FI" sz="1600" dirty="0" smtClean="0"/>
              <a:t>(työkykypassi on opintokokonaisuus, jolla voidaan edistää opetus- ja ohjaushenkilöstön yhteistyötä)</a:t>
            </a:r>
            <a:endParaRPr lang="fi-FI" dirty="0" smtClean="0"/>
          </a:p>
          <a:p>
            <a:r>
              <a:rPr lang="fi-FI" dirty="0" smtClean="0"/>
              <a:t>turvallinen asuminen, kannustaminen aktiiviseen vapaa-aikaan </a:t>
            </a:r>
            <a:br>
              <a:rPr lang="fi-FI" dirty="0" smtClean="0"/>
            </a:br>
            <a:r>
              <a:rPr lang="fi-FI" sz="1600" dirty="0" smtClean="0"/>
              <a:t>(HUOM! asuntolassa asuvat keskeyttävät vähemmän kuin opiskelijat keskimäärin!)</a:t>
            </a:r>
          </a:p>
        </p:txBody>
      </p:sp>
    </p:spTree>
    <p:extLst>
      <p:ext uri="{BB962C8B-B14F-4D97-AF65-F5344CB8AC3E}">
        <p14:creationId xmlns:p14="http://schemas.microsoft.com/office/powerpoint/2010/main" val="231256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6496" y="116632"/>
            <a:ext cx="8712968" cy="720080"/>
          </a:xfrm>
        </p:spPr>
        <p:txBody>
          <a:bodyPr/>
          <a:lstStyle/>
          <a:p>
            <a:r>
              <a:rPr lang="fi-FI" dirty="0" smtClean="0"/>
              <a:t>Väliaikatietoa hyvinvoinnin indikaattoreista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48544" y="1124744"/>
            <a:ext cx="8640960" cy="4752528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OPH:n</a:t>
            </a:r>
            <a:r>
              <a:rPr lang="fi-FI" dirty="0" smtClean="0"/>
              <a:t> johtama työryhmä valmistelee </a:t>
            </a:r>
            <a:r>
              <a:rPr lang="fi-FI" dirty="0" err="1" smtClean="0"/>
              <a:t>OKM:lle</a:t>
            </a:r>
            <a:r>
              <a:rPr lang="fi-FI" dirty="0" smtClean="0"/>
              <a:t> hyvinvoinnin indikaattoreita</a:t>
            </a:r>
          </a:p>
          <a:p>
            <a:pPr lvl="1">
              <a:buFont typeface="Wingdings"/>
              <a:buChar char="Ø"/>
            </a:pPr>
            <a:r>
              <a:rPr lang="fi-FI" dirty="0" smtClean="0"/>
              <a:t>Ensimmäinen esitys valmistuu syksyllä 2013</a:t>
            </a:r>
          </a:p>
          <a:p>
            <a:pPr lvl="1">
              <a:buFont typeface="Wingdings"/>
              <a:buChar char="Ø"/>
            </a:pPr>
            <a:r>
              <a:rPr lang="fi-FI" dirty="0" smtClean="0"/>
              <a:t>Arvioinnin ja </a:t>
            </a:r>
            <a:r>
              <a:rPr lang="fi-FI" dirty="0" err="1" smtClean="0"/>
              <a:t>mittereiden</a:t>
            </a:r>
            <a:r>
              <a:rPr lang="fi-FI" dirty="0" smtClean="0"/>
              <a:t> </a:t>
            </a:r>
            <a:r>
              <a:rPr lang="fi-FI" dirty="0" err="1" smtClean="0"/>
              <a:t>pilotointi</a:t>
            </a:r>
            <a:r>
              <a:rPr lang="fi-FI" dirty="0" smtClean="0"/>
              <a:t> keväällä 2014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Indikaattoreista tulossa 2-osainen kokonaisuus</a:t>
            </a:r>
          </a:p>
          <a:p>
            <a:pPr lvl="1">
              <a:buFont typeface="Wingdings"/>
              <a:buChar char="Ø"/>
            </a:pPr>
            <a:r>
              <a:rPr lang="fi-FI" dirty="0" smtClean="0"/>
              <a:t>10 osa-alueen laatuarviointi, jossa arviointi tapahtuu kolmella tasolla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Johto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Opiskeluhuollon henkilöstö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Opiskelijat</a:t>
            </a:r>
          </a:p>
          <a:p>
            <a:pPr lvl="1">
              <a:buFont typeface="Wingdings"/>
              <a:buChar char="Ø"/>
            </a:pPr>
            <a:r>
              <a:rPr lang="fi-FI" dirty="0" smtClean="0"/>
              <a:t>5 kohdan tulos mittaristo, johon kootaan keskeiset tulokset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Opiskelijoiden kokema tyytyväisyys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Henkilöstön kokema tyytyväisyys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Yhteiskunnalliset tulokset</a:t>
            </a:r>
          </a:p>
          <a:p>
            <a:pPr lvl="2">
              <a:buFont typeface="Wingdings"/>
              <a:buChar char="Ø"/>
            </a:pPr>
            <a:r>
              <a:rPr lang="fi-FI" dirty="0" smtClean="0"/>
              <a:t>Koulutuksen järjestäjän keskeiset suorituskykytulokset</a:t>
            </a:r>
          </a:p>
        </p:txBody>
      </p:sp>
    </p:spTree>
    <p:extLst>
      <p:ext uri="{BB962C8B-B14F-4D97-AF65-F5344CB8AC3E}">
        <p14:creationId xmlns:p14="http://schemas.microsoft.com/office/powerpoint/2010/main" val="1945928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0" y="1340768"/>
            <a:ext cx="9906000" cy="195499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endParaRPr lang="fi-FI" dirty="0"/>
          </a:p>
          <a:p>
            <a:pPr algn="ctr"/>
            <a:r>
              <a:rPr lang="fi-FI" dirty="0" err="1" smtClean="0">
                <a:hlinkClick r:id="rId2"/>
              </a:rPr>
              <a:t>www.oph.fi/oppilashuollon_opas</a:t>
            </a:r>
            <a:endParaRPr lang="fi-FI" dirty="0"/>
          </a:p>
          <a:p>
            <a:pPr algn="ctr"/>
            <a:endParaRPr lang="fi-FI" dirty="0" smtClean="0">
              <a:hlinkClick r:id="rId3"/>
            </a:endParaRPr>
          </a:p>
          <a:p>
            <a:pPr algn="ctr"/>
            <a:r>
              <a:rPr lang="fi-FI" dirty="0" err="1" smtClean="0">
                <a:hlinkClick r:id="rId3"/>
              </a:rPr>
              <a:t>www.thl.fi/fi_FI/web/fi/aiheet/tietopaketit/amis</a:t>
            </a:r>
            <a:endParaRPr lang="fi-FI" dirty="0"/>
          </a:p>
          <a:p>
            <a:pPr algn="ctr"/>
            <a:endParaRPr lang="fi-FI" dirty="0"/>
          </a:p>
        </p:txBody>
      </p:sp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20168" y="260648"/>
            <a:ext cx="9885831" cy="1143000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Tukea hyvinvointityöhön</a:t>
            </a:r>
          </a:p>
        </p:txBody>
      </p:sp>
      <p:sp>
        <p:nvSpPr>
          <p:cNvPr id="2" name="Suorakulmio 1"/>
          <p:cNvSpPr/>
          <p:nvPr/>
        </p:nvSpPr>
        <p:spPr>
          <a:xfrm>
            <a:off x="200472" y="3717032"/>
            <a:ext cx="95770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dirty="0"/>
              <a:t>Ammatillisen koulutuksen hyvinvointiverkosto</a:t>
            </a:r>
          </a:p>
          <a:p>
            <a:pPr algn="ctr"/>
            <a:r>
              <a:rPr lang="fi-FI" dirty="0" err="1" smtClean="0">
                <a:hlinkClick r:id="rId4"/>
              </a:rPr>
              <a:t>www.alpo.fi/henkilosto</a:t>
            </a:r>
            <a:endParaRPr lang="fi-FI" dirty="0" smtClean="0"/>
          </a:p>
          <a:p>
            <a:pPr algn="ctr"/>
            <a:endParaRPr lang="fi-FI" sz="1400" dirty="0" smtClean="0"/>
          </a:p>
          <a:p>
            <a:pPr algn="ctr"/>
            <a:r>
              <a:rPr lang="fi-FI" sz="1400" dirty="0" smtClean="0"/>
              <a:t>Myös </a:t>
            </a:r>
            <a:r>
              <a:rPr lang="fi-FI" sz="1400" dirty="0" err="1" smtClean="0"/>
              <a:t>facebookissa</a:t>
            </a:r>
            <a:r>
              <a:rPr lang="fi-FI" sz="1400" dirty="0" smtClean="0"/>
              <a:t>:</a:t>
            </a:r>
          </a:p>
          <a:p>
            <a:pPr algn="ctr"/>
            <a:r>
              <a:rPr lang="fi-FI" sz="1400" dirty="0">
                <a:hlinkClick r:id="rId5"/>
              </a:rPr>
              <a:t>https://</a:t>
            </a:r>
            <a:r>
              <a:rPr lang="fi-FI" sz="1400" dirty="0" smtClean="0">
                <a:hlinkClick r:id="rId5"/>
              </a:rPr>
              <a:t>www.facebook.com/pages/Ammatillisen-koulutuksen-hyvinvointiverkosto/152561211424949?fref=ts</a:t>
            </a:r>
            <a:endParaRPr lang="fi-FI" sz="1400" dirty="0" smtClean="0"/>
          </a:p>
          <a:p>
            <a:pPr algn="ctr"/>
            <a:endParaRPr lang="fi-FI" sz="1400" dirty="0" smtClean="0"/>
          </a:p>
        </p:txBody>
      </p:sp>
    </p:spTree>
    <p:extLst>
      <p:ext uri="{BB962C8B-B14F-4D97-AF65-F5344CB8AC3E}">
        <p14:creationId xmlns:p14="http://schemas.microsoft.com/office/powerpoint/2010/main" val="3553803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60512" y="404664"/>
            <a:ext cx="8564116" cy="1019200"/>
          </a:xfrm>
        </p:spPr>
        <p:txBody>
          <a:bodyPr/>
          <a:lstStyle/>
          <a:p>
            <a:r>
              <a:rPr lang="fi-FI" b="1" i="1" dirty="0" smtClean="0">
                <a:solidFill>
                  <a:srgbClr val="00B050"/>
                </a:solidFill>
              </a:rPr>
              <a:t>Ajankohtaista ammatillisen koulutuksen </a:t>
            </a:r>
            <a:r>
              <a:rPr lang="fi-FI" b="1" i="1" dirty="0" err="1" smtClean="0">
                <a:solidFill>
                  <a:srgbClr val="00B050"/>
                </a:solidFill>
              </a:rPr>
              <a:t>opiskelijahyvinvoinnin</a:t>
            </a:r>
            <a:r>
              <a:rPr lang="fi-FI" b="1" i="1" dirty="0" smtClean="0">
                <a:solidFill>
                  <a:srgbClr val="00B050"/>
                </a:solidFill>
              </a:rPr>
              <a:t> kehittämisessä 1</a:t>
            </a:r>
            <a:endParaRPr lang="fi-FI" b="1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776536" y="1844824"/>
            <a:ext cx="84201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00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0000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00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9pPr>
          </a:lstStyle>
          <a:p>
            <a:r>
              <a:rPr lang="fi-FI" b="1" dirty="0" err="1" smtClean="0"/>
              <a:t>Nuorisotakuu.fi</a:t>
            </a:r>
            <a:endParaRPr lang="fi-FI" b="1" dirty="0" smtClean="0"/>
          </a:p>
          <a:p>
            <a:pPr lvl="1"/>
            <a:r>
              <a:rPr lang="fi-FI" b="0" dirty="0" smtClean="0"/>
              <a:t>Ajankohtaista asiaa nuorisotakuusta ja toimintaohjeistus nuorisotakuun toteuttamiseen. </a:t>
            </a:r>
          </a:p>
          <a:p>
            <a:pPr lvl="1"/>
            <a:r>
              <a:rPr lang="fi-FI" b="0" dirty="0" smtClean="0"/>
              <a:t>Toimintaohjeistus myös </a:t>
            </a:r>
            <a:r>
              <a:rPr lang="fi-FI" b="0" dirty="0" err="1" smtClean="0"/>
              <a:t>OKM:n</a:t>
            </a:r>
            <a:r>
              <a:rPr lang="fi-FI" b="0" dirty="0" smtClean="0"/>
              <a:t> sivuilla (tiedote 4.4.2013) ja  </a:t>
            </a:r>
            <a:r>
              <a:rPr lang="fi-FI" b="0" dirty="0" err="1" smtClean="0"/>
              <a:t>ALPO.fi/henkilosto-sivuilla</a:t>
            </a:r>
            <a:r>
              <a:rPr lang="fi-FI" b="0" dirty="0" smtClean="0"/>
              <a:t> (tiedote 15.4.2013)</a:t>
            </a:r>
          </a:p>
          <a:p>
            <a:r>
              <a:rPr lang="fi-FI" b="1" dirty="0" smtClean="0"/>
              <a:t>Opiskelijavalintojen uudistaminen</a:t>
            </a:r>
          </a:p>
          <a:p>
            <a:pPr lvl="1"/>
            <a:r>
              <a:rPr lang="fi-FI" b="0" dirty="0" smtClean="0"/>
              <a:t>Asetus voimaan 1.1.2013. Soveltaminen 1. kerran syksyn 2013 yhteishaussa</a:t>
            </a:r>
          </a:p>
          <a:p>
            <a:r>
              <a:rPr lang="fi-FI" b="1" dirty="0" smtClean="0"/>
              <a:t>Koulujen työrauha ja opiskelijoiden osallisuus –lakimuutokset</a:t>
            </a:r>
          </a:p>
          <a:p>
            <a:pPr lvl="1"/>
            <a:r>
              <a:rPr lang="fi-FI" b="0" dirty="0" smtClean="0"/>
              <a:t>HE 66/2013 annettu eduskunnalle 6.6.2013</a:t>
            </a:r>
          </a:p>
          <a:p>
            <a:pPr lvl="1"/>
            <a:r>
              <a:rPr lang="fi-FI" b="0" dirty="0"/>
              <a:t>e</a:t>
            </a:r>
            <a:r>
              <a:rPr lang="fi-FI" b="0" dirty="0" smtClean="0"/>
              <a:t>sitys lain voimaan tulemisesta 1.1.2014</a:t>
            </a:r>
          </a:p>
          <a:p>
            <a:r>
              <a:rPr lang="fi-FI" b="1" dirty="0" smtClean="0"/>
              <a:t>Oppilas- ja opiskelijahuolto –laki</a:t>
            </a:r>
          </a:p>
          <a:p>
            <a:pPr lvl="1"/>
            <a:r>
              <a:rPr lang="fi-FI" b="0" dirty="0" smtClean="0"/>
              <a:t>HE 67/2013 annettu eduskunnalle 6.6.2013</a:t>
            </a:r>
          </a:p>
          <a:p>
            <a:pPr lvl="1"/>
            <a:r>
              <a:rPr lang="fi-FI" b="0" dirty="0" smtClean="0"/>
              <a:t>Esitys lain voimaan tulemiseksi 1.8.2014</a:t>
            </a:r>
          </a:p>
        </p:txBody>
      </p:sp>
    </p:spTree>
    <p:extLst>
      <p:ext uri="{BB962C8B-B14F-4D97-AF65-F5344CB8AC3E}">
        <p14:creationId xmlns:p14="http://schemas.microsoft.com/office/powerpoint/2010/main" val="3902150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528" y="404664"/>
            <a:ext cx="8420100" cy="1019200"/>
          </a:xfrm>
        </p:spPr>
        <p:txBody>
          <a:bodyPr/>
          <a:lstStyle/>
          <a:p>
            <a:r>
              <a:rPr lang="fi-FI" b="1" i="1" dirty="0" smtClean="0">
                <a:solidFill>
                  <a:srgbClr val="00B050"/>
                </a:solidFill>
              </a:rPr>
              <a:t>Ajankohtaista ammatillisen koulutuksen </a:t>
            </a:r>
            <a:r>
              <a:rPr lang="fi-FI" b="1" i="1" dirty="0" err="1" smtClean="0">
                <a:solidFill>
                  <a:srgbClr val="00B050"/>
                </a:solidFill>
              </a:rPr>
              <a:t>opiskelijahyvinvoinnin</a:t>
            </a:r>
            <a:r>
              <a:rPr lang="fi-FI" b="1" i="1" dirty="0" smtClean="0">
                <a:solidFill>
                  <a:srgbClr val="00B050"/>
                </a:solidFill>
              </a:rPr>
              <a:t> kehittämisessä 2</a:t>
            </a:r>
            <a:endParaRPr lang="fi-FI" b="1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 bwMode="auto">
          <a:xfrm>
            <a:off x="560512" y="1700808"/>
            <a:ext cx="84201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00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0000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00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9pPr>
          </a:lstStyle>
          <a:p>
            <a:r>
              <a:rPr lang="fi-FI" dirty="0" smtClean="0"/>
              <a:t>Ammatillisen </a:t>
            </a:r>
            <a:r>
              <a:rPr lang="fi-FI" dirty="0"/>
              <a:t>peruskoulutuksen tarjontaa vähennetään ja suunnataan </a:t>
            </a:r>
            <a:r>
              <a:rPr lang="fi-FI" dirty="0" smtClean="0"/>
              <a:t>uudestaan. </a:t>
            </a:r>
          </a:p>
          <a:p>
            <a:pPr lvl="1"/>
            <a:r>
              <a:rPr lang="fi-FI" b="0" dirty="0" smtClean="0"/>
              <a:t>nuorten </a:t>
            </a:r>
            <a:r>
              <a:rPr lang="fi-FI" b="0" dirty="0"/>
              <a:t>ikäluokat pienenevät ja työvoiman tarve muuttuu. </a:t>
            </a:r>
            <a:endParaRPr lang="fi-FI" b="0" dirty="0" smtClean="0"/>
          </a:p>
          <a:p>
            <a:pPr lvl="1"/>
            <a:r>
              <a:rPr lang="fi-FI" b="0" dirty="0" smtClean="0"/>
              <a:t>koulutuspaikkojen </a:t>
            </a:r>
            <a:r>
              <a:rPr lang="fi-FI" b="0" dirty="0"/>
              <a:t>määrän ja alueellisen suuntaamisen </a:t>
            </a:r>
            <a:r>
              <a:rPr lang="fi-FI" b="0" dirty="0" smtClean="0"/>
              <a:t>yksi keskeinen kriteeri on </a:t>
            </a:r>
            <a:r>
              <a:rPr lang="fi-FI" b="0" dirty="0"/>
              <a:t>koulutustakuun toteutuminen</a:t>
            </a:r>
            <a:r>
              <a:rPr lang="fi-FI" b="0" dirty="0" smtClean="0"/>
              <a:t>.</a:t>
            </a:r>
          </a:p>
          <a:p>
            <a:r>
              <a:rPr lang="fi-FI" dirty="0" smtClean="0"/>
              <a:t>Ammatillisen </a:t>
            </a:r>
            <a:r>
              <a:rPr lang="fi-FI" dirty="0"/>
              <a:t>koulutuksen rahoitusjärjestelmää </a:t>
            </a:r>
            <a:r>
              <a:rPr lang="fi-FI" dirty="0" smtClean="0"/>
              <a:t>uudistetaan</a:t>
            </a:r>
          </a:p>
          <a:p>
            <a:pPr lvl="1"/>
            <a:r>
              <a:rPr lang="fi-FI" b="0" dirty="0" smtClean="0"/>
              <a:t>kehitetään </a:t>
            </a:r>
            <a:r>
              <a:rPr lang="fi-FI" b="0" dirty="0"/>
              <a:t>nykyistä </a:t>
            </a:r>
            <a:r>
              <a:rPr lang="fi-FI" b="0" dirty="0" smtClean="0"/>
              <a:t>mallia</a:t>
            </a:r>
            <a:r>
              <a:rPr lang="fi-FI" b="0" dirty="0"/>
              <a:t>, jossa rahoitus myönnetään ja maksetaan suoraan koulutuksen järjestäjälle. </a:t>
            </a:r>
            <a:endParaRPr lang="fi-FI" b="0" dirty="0" smtClean="0"/>
          </a:p>
          <a:p>
            <a:pPr lvl="1"/>
            <a:endParaRPr lang="fi-FI" b="0" dirty="0"/>
          </a:p>
          <a:p>
            <a:pPr marL="457200" lvl="1" indent="0">
              <a:buNone/>
            </a:pPr>
            <a:endParaRPr lang="fi-FI" dirty="0" smtClean="0"/>
          </a:p>
          <a:p>
            <a:pPr lvl="1">
              <a:buFont typeface="Wingdings"/>
              <a:buChar char="Ø"/>
            </a:pPr>
            <a:r>
              <a:rPr lang="fi-FI" sz="1400" i="1" dirty="0" err="1" smtClean="0"/>
              <a:t>OKM:n</a:t>
            </a:r>
            <a:r>
              <a:rPr lang="fi-FI" sz="1400" i="1" dirty="0" smtClean="0"/>
              <a:t> tiedote 27.6.2013</a:t>
            </a:r>
          </a:p>
          <a:p>
            <a:pPr lvl="1">
              <a:buFont typeface="Wingdings"/>
              <a:buChar char="Ø"/>
            </a:pPr>
            <a:r>
              <a:rPr lang="fi-FI" sz="1400" i="1" dirty="0" err="1" smtClean="0"/>
              <a:t>ALPO.fi</a:t>
            </a:r>
            <a:r>
              <a:rPr lang="fi-FI" sz="1400" i="1" dirty="0" smtClean="0"/>
              <a:t> –sivuilla tiedote 28.6.2013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68223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44624"/>
            <a:ext cx="9849544" cy="6192688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3152800" y="245839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/>
              <a:t>Tavoitteena lasten ja nuorten hyvinvoinnin edistäminen monialaisella yhteistyöllä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4221105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4528" y="404664"/>
            <a:ext cx="8420100" cy="1019200"/>
          </a:xfrm>
        </p:spPr>
        <p:txBody>
          <a:bodyPr/>
          <a:lstStyle/>
          <a:p>
            <a:r>
              <a:rPr lang="fi-FI" b="1" i="1" dirty="0" smtClean="0">
                <a:solidFill>
                  <a:srgbClr val="00B050"/>
                </a:solidFill>
              </a:rPr>
              <a:t>HE oppilas- ja opiskelijahuoltolaiksi</a:t>
            </a:r>
            <a:endParaRPr lang="fi-FI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2480" y="1844824"/>
            <a:ext cx="84201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00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rgbClr val="000000"/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000000"/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rgbClr val="000000"/>
                </a:solidFill>
                <a:latin typeface="+mj-lt"/>
              </a:defRPr>
            </a:lvl9pPr>
          </a:lstStyle>
          <a:p>
            <a:r>
              <a:rPr lang="fi-FI" kern="0" dirty="0" smtClean="0"/>
              <a:t>Uusi laki kokoaa yhteen lainsäädännössä nyt hajallaan olevat oppilas- ja opiskelijahuoltoa koskevat säännökset</a:t>
            </a:r>
          </a:p>
          <a:p>
            <a:pPr marL="0" indent="0">
              <a:buFontTx/>
              <a:buNone/>
            </a:pPr>
            <a:endParaRPr lang="fi-FI" kern="0" dirty="0" smtClean="0"/>
          </a:p>
          <a:p>
            <a:r>
              <a:rPr lang="fi-FI" kern="0" dirty="0" smtClean="0"/>
              <a:t>Laki koskee esi- ja perusopetusta, lukiokoulutusta ja ammatillista koulutusta</a:t>
            </a:r>
          </a:p>
          <a:p>
            <a:endParaRPr lang="fi-FI" kern="0" dirty="0"/>
          </a:p>
          <a:p>
            <a:r>
              <a:rPr lang="fi-FI" kern="0" smtClean="0"/>
              <a:t>Laki voimaan 1.8.2014</a:t>
            </a:r>
            <a:endParaRPr lang="fi-FI" kern="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6536" y="1196752"/>
            <a:ext cx="8420100" cy="4536504"/>
          </a:xfrm>
        </p:spPr>
        <p:txBody>
          <a:bodyPr/>
          <a:lstStyle/>
          <a:p>
            <a:r>
              <a:rPr lang="fi-FI" dirty="0" smtClean="0"/>
              <a:t>Oppilas- ja opiskelijahuollon painopistettä siirretään  nykyistä enemmän yksilö- ja ongelmakeskeisestä toiminnasta </a:t>
            </a:r>
            <a:r>
              <a:rPr lang="fi-FI" b="1" dirty="0" smtClean="0"/>
              <a:t>yhteisölliseen ja ennaltaehkäisevään opiskeluhuoltoon</a:t>
            </a:r>
          </a:p>
          <a:p>
            <a:endParaRPr lang="fi-FI" dirty="0" smtClean="0"/>
          </a:p>
          <a:p>
            <a:r>
              <a:rPr lang="fi-FI" b="1" dirty="0" smtClean="0"/>
              <a:t>Huoltajien, oppilaiden ja  opiskelijoiden osallisuutta on korostettu </a:t>
            </a:r>
            <a:r>
              <a:rPr lang="fi-FI" dirty="0" smtClean="0"/>
              <a:t>vahvasti ottamalla heidät mukaan toiminnan suunnitteluun ja toteuttamiseen. Opiskeluhuoltoa toteutetaan yhteistyössä opiskelijan ja hänen huoltajan kanssa opiskelijan toivomuksia ja tarpeita kunnioittaen </a:t>
            </a:r>
          </a:p>
          <a:p>
            <a:endParaRPr lang="fi-FI" dirty="0" smtClean="0"/>
          </a:p>
          <a:p>
            <a:r>
              <a:rPr lang="fi-FI" dirty="0" smtClean="0"/>
              <a:t>Esityksen tavoitteena on tarjota oppilaille ja opiskelijoille matalan kynnyksen </a:t>
            </a:r>
            <a:r>
              <a:rPr lang="fi-FI" b="1" dirty="0" smtClean="0"/>
              <a:t>tukea hyvinvoinnin ja oppimisen edistämiseksi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040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02" y="1340768"/>
            <a:ext cx="6059799" cy="4410327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970" y="1268760"/>
            <a:ext cx="3813232" cy="448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782" tIns="43891" rIns="87782" bIns="43891" numCol="1" anchor="ctr" anchorCtr="0" compatLnSpc="1">
            <a:prstTxWarp prst="textNoShape">
              <a:avLst/>
            </a:prstTxWarp>
          </a:bodyPr>
          <a:lstStyle/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fi-FI" sz="2000" b="1" kern="0" dirty="0" smtClean="0">
                <a:solidFill>
                  <a:srgbClr val="002060"/>
                </a:solidFill>
              </a:rPr>
              <a:t>Hyvinvoinnin edistäminen kuuluu koulutuksen järjestäjän organisaatiossa jokaisen toimenkuvaan.</a:t>
            </a:r>
          </a:p>
          <a:p>
            <a:pPr marR="0" lvl="0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lang="fi-FI" sz="2000" b="1" kern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28613" indent="-328613" defTabSz="877888" fontAlgn="base"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Blip>
                <a:blip r:embed="rId3"/>
              </a:buBlip>
              <a:defRPr/>
            </a:pPr>
            <a:r>
              <a:rPr lang="fi-FI" sz="2000" b="1" kern="0" dirty="0">
                <a:solidFill>
                  <a:srgbClr val="006600"/>
                </a:solidFill>
              </a:rPr>
              <a:t>Hyvinvoinnin edistäminen on </a:t>
            </a:r>
            <a:r>
              <a:rPr lang="fi-FI" sz="2000" b="1" kern="0" dirty="0" smtClean="0">
                <a:solidFill>
                  <a:srgbClr val="006600"/>
                </a:solidFill>
              </a:rPr>
              <a:t>pieniä tekoja </a:t>
            </a:r>
            <a:r>
              <a:rPr lang="fi-FI" sz="2000" b="1" kern="0" dirty="0">
                <a:solidFill>
                  <a:srgbClr val="006600"/>
                </a:solidFill>
              </a:rPr>
              <a:t>joka </a:t>
            </a:r>
            <a:r>
              <a:rPr lang="fi-FI" sz="2000" b="1" kern="0" dirty="0" smtClean="0">
                <a:solidFill>
                  <a:srgbClr val="006600"/>
                </a:solidFill>
              </a:rPr>
              <a:t>päivä.</a:t>
            </a:r>
            <a:endParaRPr lang="fi-FI" sz="2000" b="1" kern="0" dirty="0">
              <a:solidFill>
                <a:srgbClr val="008000"/>
              </a:solidFill>
            </a:endParaRPr>
          </a:p>
          <a:p>
            <a:pPr marR="0" lvl="0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tabLst/>
              <a:defRPr/>
            </a:pPr>
            <a:endParaRPr kumimoji="0" lang="fi-FI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</a:endParaRPr>
          </a:p>
          <a:p>
            <a:pPr marL="328613" marR="0" lvl="0" indent="-328613" algn="l" defTabSz="87788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6633"/>
              </a:buClr>
              <a:buSzTx/>
              <a:buFontTx/>
              <a:buBlip>
                <a:blip r:embed="rId3"/>
              </a:buBlip>
              <a:tabLst/>
              <a:defRPr/>
            </a:pPr>
            <a:r>
              <a:rPr lang="fi-FI" sz="2000" b="1" kern="0" dirty="0" smtClean="0">
                <a:solidFill>
                  <a:srgbClr val="002060"/>
                </a:solidFill>
              </a:rPr>
              <a:t>Ennakoiva työ on opiskelijan luotsaamista arjen taitojen </a:t>
            </a:r>
            <a:r>
              <a:rPr lang="fi-FI" sz="2000" b="1" kern="0" noProof="0" dirty="0" smtClean="0">
                <a:solidFill>
                  <a:srgbClr val="002060"/>
                </a:solidFill>
              </a:rPr>
              <a:t>hallinnassa ja opinnoissa.</a:t>
            </a:r>
            <a:r>
              <a:rPr kumimoji="0" lang="fi-FI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fi-FI" sz="2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32970" y="24943"/>
            <a:ext cx="9873030" cy="1143000"/>
          </a:xfrm>
        </p:spPr>
        <p:txBody>
          <a:bodyPr/>
          <a:lstStyle/>
          <a:p>
            <a:r>
              <a:rPr lang="fi-FI" dirty="0" smtClean="0"/>
              <a:t>Hyvinvoivan oppimisympäristön malli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0485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019200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Kuraattori- ja psykologipalvelut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42950" y="1700808"/>
            <a:ext cx="8420100" cy="4395192"/>
          </a:xfrm>
        </p:spPr>
        <p:txBody>
          <a:bodyPr/>
          <a:lstStyle/>
          <a:p>
            <a:r>
              <a:rPr lang="fi-FI" dirty="0" smtClean="0"/>
              <a:t>Uudistus tuo lukioihin ja ammatillisiin oppilaitoksiin psykologi-             ja kuraattoripalvelut, jotka ovat jo esi- ja perusopetuksessa</a:t>
            </a:r>
          </a:p>
          <a:p>
            <a:endParaRPr lang="fi-FI" dirty="0" smtClean="0"/>
          </a:p>
          <a:p>
            <a:r>
              <a:rPr lang="fi-FI" dirty="0" smtClean="0"/>
              <a:t>Oppilaille </a:t>
            </a:r>
            <a:r>
              <a:rPr lang="fi-FI" dirty="0"/>
              <a:t>ja opiskelijoille </a:t>
            </a:r>
            <a:r>
              <a:rPr lang="fi-FI" dirty="0" smtClean="0"/>
              <a:t>on oikeus </a:t>
            </a:r>
            <a:r>
              <a:rPr lang="fi-FI" dirty="0"/>
              <a:t>päästä keskustelemaan psykologin tai kuraattorin kanssa seitsemän päivän kuluessa yhteydenotosta.  Kiireellisissä tapauksissa keskusteluun </a:t>
            </a:r>
            <a:r>
              <a:rPr lang="fi-FI" dirty="0" smtClean="0"/>
              <a:t>on </a:t>
            </a:r>
            <a:r>
              <a:rPr lang="fi-FI" dirty="0"/>
              <a:t>päästävä samana tai seuraavana päivänä.</a:t>
            </a:r>
          </a:p>
          <a:p>
            <a:endParaRPr lang="fi-FI" dirty="0" smtClean="0"/>
          </a:p>
          <a:p>
            <a:r>
              <a:rPr lang="fi-FI" dirty="0" smtClean="0"/>
              <a:t>Terveydenhoitajan </a:t>
            </a:r>
            <a:r>
              <a:rPr lang="fi-FI" dirty="0"/>
              <a:t>työaika </a:t>
            </a:r>
            <a:r>
              <a:rPr lang="fi-FI" dirty="0" smtClean="0"/>
              <a:t>on </a:t>
            </a:r>
            <a:r>
              <a:rPr lang="fi-FI" dirty="0"/>
              <a:t>järjestettävä siten, että vastaanotolle </a:t>
            </a:r>
            <a:r>
              <a:rPr lang="fi-FI" dirty="0" smtClean="0"/>
              <a:t>voi päästä </a:t>
            </a:r>
            <a:r>
              <a:rPr lang="fi-FI" dirty="0"/>
              <a:t>myös ilman ajanvarausta. Arkipäivisin opiskelijalle </a:t>
            </a:r>
            <a:r>
              <a:rPr lang="fi-FI" dirty="0" smtClean="0"/>
              <a:t>on </a:t>
            </a:r>
            <a:r>
              <a:rPr lang="fi-FI" dirty="0"/>
              <a:t>järjestettävä mahdollisuus saada yhteys opiskeluterveydenhuoltoon välittömästi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787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6536" y="116632"/>
            <a:ext cx="8420100" cy="1019200"/>
          </a:xfrm>
        </p:spPr>
        <p:txBody>
          <a:bodyPr/>
          <a:lstStyle/>
          <a:p>
            <a:r>
              <a:rPr lang="fi-FI" i="1" dirty="0" smtClean="0">
                <a:solidFill>
                  <a:srgbClr val="00B050"/>
                </a:solidFill>
              </a:rPr>
              <a:t>Opiskeluhuollon järjestäminen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6536" y="1268760"/>
            <a:ext cx="8420100" cy="4824536"/>
          </a:xfrm>
        </p:spPr>
        <p:txBody>
          <a:bodyPr/>
          <a:lstStyle/>
          <a:p>
            <a:r>
              <a:rPr lang="fi-FI" sz="1800" b="1" dirty="0" smtClean="0"/>
              <a:t>Kunnan lasten ja nuorten hyvinvointisuunnitelmaan</a:t>
            </a:r>
            <a:r>
              <a:rPr lang="fi-FI" sz="1800" dirty="0" smtClean="0"/>
              <a:t> on kirjattava opiskeluhuollon keskeiset tiedot; arvio opiskeluhuollon kokonaistarpeesta sekä käytettävissä olevista opiskeluhuolto- ja avustajapalveluista sekä tuki- ja erityisopetuksesta.</a:t>
            </a:r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b="1" dirty="0"/>
              <a:t>Koulutuksen järjestäjän </a:t>
            </a:r>
            <a:r>
              <a:rPr lang="fi-FI" sz="1800" dirty="0"/>
              <a:t>tulee huolehtia opiskeluhuollon johtamisesta ja koordinoinnista koko koulutuksen järjestäjän tasolla.</a:t>
            </a:r>
            <a:endParaRPr lang="fi-FI" sz="1800" dirty="0" smtClean="0"/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b="1" dirty="0" smtClean="0"/>
              <a:t>Opiskeluhuollon toteuttamiseksi, arvioimiseksi ja kehittämiseksi laissa säädetään oppilaitoskohtaisesta suunnitelmasta</a:t>
            </a:r>
            <a:r>
              <a:rPr lang="fi-FI" sz="1800" dirty="0" smtClean="0"/>
              <a:t>, johon on kirjattava mm. arvio opiskeluhuollon kokonaistarpeesta sekä käytettävissä olevista opiskeluhuollon palveluista sekä toimenpiteet yhteisöllisen opiskeluhuollon edistämiseksi. </a:t>
            </a:r>
            <a:endParaRPr lang="fi-FI" sz="1800" b="1" dirty="0" smtClean="0"/>
          </a:p>
          <a:p>
            <a:pPr marL="0" indent="0">
              <a:buNone/>
            </a:pPr>
            <a:endParaRPr lang="fi-FI" sz="1800" dirty="0" smtClean="0"/>
          </a:p>
          <a:p>
            <a:r>
              <a:rPr lang="fi-FI" sz="1800" dirty="0" smtClean="0"/>
              <a:t>Opiskeluhuollon suunnittelemiseksi, toteuttamiseksi ja kehittämiseksi laissa säädettään opiskeluhuoltoryhmistä ja niiden tehtävistä.</a:t>
            </a:r>
            <a:endParaRPr lang="fi-FI" sz="1800" dirty="0" smtClean="0">
              <a:solidFill>
                <a:srgbClr val="FF0000"/>
              </a:solidFill>
            </a:endParaRP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71616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KM_A vihreä suomi ruotsi">
  <a:themeElements>
    <a:clrScheme name="OKM_vihreä suomi ruots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KM_vihreä suomi ruotsi">
      <a:majorFont>
        <a:latin typeface="Akzidenz Grotesk BE"/>
        <a:ea typeface="ＭＳ Ｐゴシック"/>
        <a:cs typeface=""/>
      </a:majorFont>
      <a:minorFont>
        <a:latin typeface="Akzidenz Grotesk BE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KM_vihreä suomi ruots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M_vihreä suomi ruots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M_vihreä suomi ruots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OKM_A vihreä suomi ruotsi</Template>
  <TotalTime>567</TotalTime>
  <Words>917</Words>
  <Application>Microsoft Office PowerPoint</Application>
  <PresentationFormat>A4-paperi (210 x 297 mm)</PresentationFormat>
  <Paragraphs>132</Paragraphs>
  <Slides>18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19" baseType="lpstr">
      <vt:lpstr>OKM_A vihreä suomi ruotsi</vt:lpstr>
      <vt:lpstr>Yhteiset työvälineemme   Esityksen toimittajat: * opetusneuvos Elise Virnes, OKM * verkostokoordinaattori Ville Virtanen, SAKU ry</vt:lpstr>
      <vt:lpstr>Ajankohtaista ammatillisen koulutuksen opiskelijahyvinvoinnin kehittämisessä 1</vt:lpstr>
      <vt:lpstr>Ajankohtaista ammatillisen koulutuksen opiskelijahyvinvoinnin kehittämisessä 2</vt:lpstr>
      <vt:lpstr>PowerPoint-esitys</vt:lpstr>
      <vt:lpstr>HE oppilas- ja opiskelijahuoltolaiksi</vt:lpstr>
      <vt:lpstr>PowerPoint-esitys</vt:lpstr>
      <vt:lpstr>Hyvinvoivan oppimisympäristön malli</vt:lpstr>
      <vt:lpstr>Kuraattori- ja psykologipalvelut</vt:lpstr>
      <vt:lpstr>Opiskeluhuollon järjestäminen</vt:lpstr>
      <vt:lpstr>PowerPoint-esitys</vt:lpstr>
      <vt:lpstr>Opiskeluhuollon valvonta</vt:lpstr>
      <vt:lpstr>Tietojen luovuttaminen ja salassapito</vt:lpstr>
      <vt:lpstr>Uudistuksen kustannukset</vt:lpstr>
      <vt:lpstr>HE koulujen työrauhaa ja opiskelijoiden osallisuutta parantavista lakimuutoksista</vt:lpstr>
      <vt:lpstr>Osallisuuden lisääminen</vt:lpstr>
      <vt:lpstr>Yhteiset työvälineemme</vt:lpstr>
      <vt:lpstr>Väliaikatietoa hyvinvoinnin indikaattoreista</vt:lpstr>
      <vt:lpstr>Tukea hyvinvointityöhön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Koulujen työrauha HE  Opetusministeri Krista Kiuru</dc:title>
  <dc:creator>Peltonen Marjo;VeeVee Virtanen</dc:creator>
  <cp:lastModifiedBy>VeeVee</cp:lastModifiedBy>
  <cp:revision>65</cp:revision>
  <cp:lastPrinted>2013-06-06T08:57:29Z</cp:lastPrinted>
  <dcterms:created xsi:type="dcterms:W3CDTF">2013-06-06T05:06:03Z</dcterms:created>
  <dcterms:modified xsi:type="dcterms:W3CDTF">2013-10-28T20:37:04Z</dcterms:modified>
</cp:coreProperties>
</file>