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61" r:id="rId5"/>
    <p:sldId id="305" r:id="rId6"/>
    <p:sldId id="306" r:id="rId7"/>
    <p:sldId id="307" r:id="rId8"/>
    <p:sldId id="295" r:id="rId9"/>
    <p:sldId id="266" r:id="rId10"/>
    <p:sldId id="289" r:id="rId11"/>
    <p:sldId id="296" r:id="rId12"/>
    <p:sldId id="304" r:id="rId13"/>
    <p:sldId id="297" r:id="rId14"/>
    <p:sldId id="298" r:id="rId15"/>
    <p:sldId id="309" r:id="rId16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B5E8"/>
    <a:srgbClr val="FD45AA"/>
    <a:srgbClr val="F9E00C"/>
    <a:srgbClr val="0D9D39"/>
    <a:srgbClr val="E72E79"/>
    <a:srgbClr val="CCE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A92F4-8049-4B14-9EE8-CD804EE191FB}" type="datetimeFigureOut">
              <a:rPr lang="fi-FI" smtClean="0"/>
              <a:t>16.10.2017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A431D-7D08-4713-B405-BB2B01037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D2952-F98D-453A-8F23-A1A76C50CDDA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58426-C1D7-45AA-A78F-84B47014221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1285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54900-0471-440F-823B-F6D0BBBF6E16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C81BC-DB20-477E-96D4-385D36C4C40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558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D7CFF-138D-499F-9C1F-304FF9BB8BD6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EB809-010C-4EF2-BA1C-BF9B8DAFB85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143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8A828-0D45-4FBC-BD08-284135841D04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EF501-7D98-4A6A-8B9C-C20FD70B7D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9275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9AA5C-DB60-4CB1-ABD3-6F7764884C93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FF6EB-2C08-4B69-B3D5-1F8D308A46B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1345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22EFA-69FC-4FFC-BF7D-601F31096764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7CFA2-307E-40F1-A533-4CA1B8BBF50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4380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A9489-B738-4FAF-8A32-CCF6A5EC5521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89FB4-1635-4915-B420-5D3FCE233F5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361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C6114-8B01-48A9-8F2F-EC5DC9D1A5F0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10530-207A-4FC2-AF60-953B2B07EF4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7524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2A8D8-4401-4058-B064-EAC037CF8587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5A0D5-E375-4313-981B-FFD046A9523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0818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B95D9-3B95-4828-9440-C2B9C312FC59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D6D5D-1189-4340-AA72-20F2B0E435C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791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60559-D6C4-43CC-9B3A-A76A4BF4DE71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22A14-142E-485C-BDEF-2A288DF92E0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7861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95EE67-2780-4154-B5C6-35C8BA8FD238}" type="datetimeFigureOut">
              <a:rPr lang="fi-FI"/>
              <a:pPr>
                <a:defRPr/>
              </a:pPr>
              <a:t>16.10.2017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0E2B76-D71A-4290-A060-919F439268B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/>
          <p:nvPr/>
        </p:nvSpPr>
        <p:spPr>
          <a:xfrm>
            <a:off x="0" y="1556791"/>
            <a:ext cx="9144000" cy="5301207"/>
          </a:xfrm>
          <a:prstGeom prst="rect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58" name="Tekstiruutu 4"/>
          <p:cNvSpPr txBox="1">
            <a:spLocks noChangeArrowheads="1"/>
          </p:cNvSpPr>
          <p:nvPr/>
        </p:nvSpPr>
        <p:spPr bwMode="auto">
          <a:xfrm>
            <a:off x="1763687" y="2827283"/>
            <a:ext cx="702027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fi-FI" altLang="fi-FI" sz="6000">
                <a:solidFill>
                  <a:schemeClr val="bg1"/>
                </a:solidFill>
                <a:latin typeface="Impact" pitchFamily="34" charset="0"/>
              </a:rPr>
              <a:t>SAKU ry 2020:</a:t>
            </a:r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37805"/>
            <a:ext cx="1209320" cy="504056"/>
          </a:xfrm>
          <a:prstGeom prst="rect">
            <a:avLst/>
          </a:prstGeom>
        </p:spPr>
      </p:pic>
      <p:sp>
        <p:nvSpPr>
          <p:cNvPr id="23" name="Suorakulmainen kolmio 2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ruutu 9"/>
          <p:cNvSpPr txBox="1"/>
          <p:nvPr/>
        </p:nvSpPr>
        <p:spPr>
          <a:xfrm>
            <a:off x="2753543" y="4103933"/>
            <a:ext cx="5040560" cy="70788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Liikkuva ja osallistuva amis – </a:t>
            </a:r>
            <a:br>
              <a:rPr lang="fi-FI" sz="20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0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työkykyinen ja luova ammattilainen</a:t>
            </a:r>
            <a:endParaRPr lang="FI-FI" sz="200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987700" y="2378740"/>
            <a:ext cx="4392612" cy="3375283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Liikunnan edistämisessä huomioimme toiminnan erilaiset kohderyhmät.  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Huomioimme myös muut osallistumisen tavat: tapahtumajärjestelyissä mukana oleminen on yksi tapa osallistua liikuntatoimintaan.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Jos halutaan tavoitella suuria joukkoja, toimintaa tarvitaan sinne, missä ihmiset valmiiksi ovat. &gt; Kehitystyön painopisteenä paikallinen toiminta.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sp>
        <p:nvSpPr>
          <p:cNvPr id="3" name="Suorakulmainen kolmio 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42" y="6305759"/>
            <a:ext cx="875946" cy="3636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STRATEGISET VALINNAT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Toiminnan painopisteet ja kehittämiskohteet</a:t>
            </a:r>
          </a:p>
        </p:txBody>
      </p:sp>
    </p:spTree>
    <p:extLst>
      <p:ext uri="{BB962C8B-B14F-4D97-AF65-F5344CB8AC3E}">
        <p14:creationId xmlns:p14="http://schemas.microsoft.com/office/powerpoint/2010/main" val="1599100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339751" y="3112241"/>
            <a:ext cx="6093050" cy="22236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Muistamme: pieni on kaunista!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Toteutunut pieni juttu on parempi kuin toteutumatta jäänyt iso. 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Järjestön toiminta on jo nyt laajaa; uusia toimintoja otetaan mukaan harkiten.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Keskitymme uuden keksimisen sijaan nykyisen toiminnan juurtumisen ja levittämisen tukeen.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STRATEGISET VALINNAT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Toiminnan painopisteet ja kehittämiskohteet</a:t>
            </a:r>
          </a:p>
        </p:txBody>
      </p:sp>
    </p:spTree>
    <p:extLst>
      <p:ext uri="{BB962C8B-B14F-4D97-AF65-F5344CB8AC3E}">
        <p14:creationId xmlns:p14="http://schemas.microsoft.com/office/powerpoint/2010/main" val="2250418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2540891" y="3899909"/>
            <a:ext cx="5854964" cy="8309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Liikkuva ja osallistuva </a:t>
            </a:r>
            <a:r>
              <a:rPr lang="fi-FI" sz="240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amis</a:t>
            </a: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b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työkykyinen ja luova ammattilainen. </a:t>
            </a:r>
          </a:p>
        </p:txBody>
      </p:sp>
      <p:sp>
        <p:nvSpPr>
          <p:cNvPr id="10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SAKU ry:n VISIO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Tavoitteemme vuonna 2020</a:t>
            </a:r>
          </a:p>
          <a:p>
            <a:pPr algn="r" eaLnBrk="1" hangingPunct="1"/>
            <a:endParaRPr lang="fi-FI" altLang="fi-FI" sz="2800">
              <a:solidFill>
                <a:schemeClr val="bg1"/>
              </a:solidFill>
              <a:latin typeface="I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553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77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TOIMINTAYMPÄRISTÖ MUUTOKSESSA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Toimintaa edistäviä muutoksia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3370360" y="2152862"/>
            <a:ext cx="4392612" cy="64633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Terveyden ja hyvinvoinnin merkitys opiskelun tukena tunnustetaan.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3139907" y="3157769"/>
            <a:ext cx="2864186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Yhteisöllisyyttä edistävälle toiminnalle kysyntää.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4393221" y="5184884"/>
            <a:ext cx="4392612" cy="64633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Työelämän merkitys ammattiin opiskelussa kasvaa.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777379" y="4277942"/>
            <a:ext cx="3034766" cy="92333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Yhteistyön merkitys kasvaa. SAKU ry:llä valmiit verkostot.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6632565" y="3316283"/>
            <a:ext cx="2116424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err="1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Digitalisaation</a:t>
            </a: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mahdollisuudet ihmisten tavoittamisessa.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105219" y="6039250"/>
            <a:ext cx="5757399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Käytössämme on yhteistyöverkoston asiantuntemus.</a:t>
            </a:r>
          </a:p>
        </p:txBody>
      </p:sp>
    </p:spTree>
    <p:extLst>
      <p:ext uri="{BB962C8B-B14F-4D97-AF65-F5344CB8AC3E}">
        <p14:creationId xmlns:p14="http://schemas.microsoft.com/office/powerpoint/2010/main" val="3372915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sp>
        <p:nvSpPr>
          <p:cNvPr id="3" name="Suorakulmainen kolmio 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42" y="6305759"/>
            <a:ext cx="875946" cy="3636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TOIMINTAYMPÄRISTÖ MUUTOKSESSA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Toimintaa uhkaavia tai hankaloittavia muutoksia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2064064" y="2245139"/>
            <a:ext cx="4392612" cy="369332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Koulutuksen rahoitus pienenee.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1915296" y="3182063"/>
            <a:ext cx="3506867" cy="14773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Henkilövaihdokset, työkuorma, väsyminen, jatkuvat muutokset, </a:t>
            </a:r>
            <a:b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isot organisaatiot…</a:t>
            </a:r>
            <a:b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Yhteyshenkilötoiminta on haasteissa. 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064064" y="5936090"/>
            <a:ext cx="5745647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Rahoituksen epävarmuus: näkyvyyttä ei ole pitkälle. 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5892236" y="4258772"/>
            <a:ext cx="2392782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Järjestön resurssien riittävyys?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2470107" y="5099203"/>
            <a:ext cx="4392612" cy="369332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Tunnetaanko toiminnan hyödyt?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5953591" y="2891350"/>
            <a:ext cx="2774773" cy="92333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Sitoutuminen vapaaehtoistoimintaan heikkenee.</a:t>
            </a:r>
          </a:p>
        </p:txBody>
      </p:sp>
    </p:spTree>
    <p:extLst>
      <p:ext uri="{BB962C8B-B14F-4D97-AF65-F5344CB8AC3E}">
        <p14:creationId xmlns:p14="http://schemas.microsoft.com/office/powerpoint/2010/main" val="78205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TOIMINTAYMPÄRISTÖ MUUTOKSESSA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Toiminnan kehittämisen suhteen huomioitava myös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5866818" y="3576744"/>
            <a:ext cx="2864186" cy="14773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Reformi tuo oppilaitosten toimintaan muutoksia, jotka vääjäämättä vaikuttavat myös SAKU ry:n toimintaan.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3903164" y="2561765"/>
            <a:ext cx="3478874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SAKU ry:n toiminta on laajaa. Heikkous vai vahvuus?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561947" y="5422720"/>
            <a:ext cx="4392612" cy="64633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Toiminnasta on pääosin positiivisia mielikuvia ja SAKU ry:llä on hyvä maine.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349263" y="3940588"/>
            <a:ext cx="4392612" cy="64633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Jäsenpeitto on hyvä. – </a:t>
            </a:r>
            <a:b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Siihen ei kuitenkaan saa tuudittautua.</a:t>
            </a:r>
          </a:p>
        </p:txBody>
      </p:sp>
    </p:spTree>
    <p:extLst>
      <p:ext uri="{BB962C8B-B14F-4D97-AF65-F5344CB8AC3E}">
        <p14:creationId xmlns:p14="http://schemas.microsoft.com/office/powerpoint/2010/main" val="1124982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77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TOIMINTA-AJATUS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Miksi SAKU ry on olemassa?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2599267" y="3376496"/>
            <a:ext cx="5852006" cy="19389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SAKU ry edistää </a:t>
            </a:r>
            <a:b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työ- ja toimintakykyisyyttä, hyvinvointia, yhdessä tekemistä sekä elämäniloa ammatillisessa koulutuksessa </a:t>
            </a:r>
            <a:b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liikunnan ja kulttuurin keinoin.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9118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987700" y="3185368"/>
            <a:ext cx="4392612" cy="176202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jäsenlähtöisyys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kumppanuus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muutosvalmius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vaikuttavuus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sp>
        <p:nvSpPr>
          <p:cNvPr id="3" name="Suorakulmainen kolmio 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42" y="6305759"/>
            <a:ext cx="875946" cy="3636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TOIMINTAPERIAATTEET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Mitkä periaatteet ohjaavat toimintaamme?</a:t>
            </a:r>
          </a:p>
        </p:txBody>
      </p:sp>
    </p:spTree>
    <p:extLst>
      <p:ext uri="{BB962C8B-B14F-4D97-AF65-F5344CB8AC3E}">
        <p14:creationId xmlns:p14="http://schemas.microsoft.com/office/powerpoint/2010/main" val="3556921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77" name="Tekstiruutu 5"/>
          <p:cNvSpPr txBox="1">
            <a:spLocks noChangeArrowheads="1"/>
          </p:cNvSpPr>
          <p:nvPr/>
        </p:nvSpPr>
        <p:spPr bwMode="auto">
          <a:xfrm>
            <a:off x="1186808" y="7103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TOIMINNAN SISÄLLÖT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Laajaa toimintaa, selkeitä kokonaisuuksia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2771800" y="2845510"/>
            <a:ext cx="5127600" cy="27571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LIIKKUVA AMIS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OSALLISTUVA AMIS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TYÖKYKYINEN AMIS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HYVINVOIVA HENKILÖSTÖ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ARJEN ARKKI -PALVELUTOIMINTA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JÄRJESTÖTOIMINTA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0498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77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STRATEGISET VALINNAT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Toiminnan painopisteet ja kehittämiskohteet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2771800" y="2664692"/>
            <a:ext cx="5127600" cy="311880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Kattava jäsenpeitto on turvattava.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Yhteyshenkilöiden onnistuminen tehtävässään on edellytys SAKU ry:n toiminnalle.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SAKU ry:n toiminnan ensisijainen tavoite on opiskelijoiden työ- ja toimintakyvyn ja hyvinvoinnin edistäminen. Vaikutamme opiskelijoihin kuitenkin pääasiassa henkilöstön kautta. </a:t>
            </a:r>
          </a:p>
        </p:txBody>
      </p:sp>
    </p:spTree>
    <p:extLst>
      <p:ext uri="{BB962C8B-B14F-4D97-AF65-F5344CB8AC3E}">
        <p14:creationId xmlns:p14="http://schemas.microsoft.com/office/powerpoint/2010/main" val="133898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419927" y="2056835"/>
            <a:ext cx="5920509" cy="4334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Hyvinvoinnin edistämisen työkenttä on laaja: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SAKU ry:llä asiantuntijarooli: liikunnan ja kulttuurin hyödyntäminen opiskelijahyvinvoinnin ja osallisuuden välineenä, työkykytaitojen huomioiminen opetuksessa, tutortoiminta ja </a:t>
            </a:r>
            <a:r>
              <a:rPr lang="fi-FI" err="1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ryhmäyttäminen</a:t>
            </a: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sekä asuntolatoiminnan kehittäminen.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Hyvinvoinnin muiden osa-alueiden osalta olemme tiedon kerääjiä ja jakajia. SAKU ry KOKOAA, KOORDINOI ja KANAVOI. 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Opiskelijoiden hyvinvoinnin edistäminen on yhteistyötä. Tarjoamme kumppaneille ammatillisen koulutuksen osaamista ja olemme aktiivinen hankekumppani. 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STRATEGISET VALINNAT</a:t>
            </a:r>
          </a:p>
          <a:p>
            <a:pPr algn="r" eaLnBrk="1" hangingPunct="1"/>
            <a:r>
              <a:rPr lang="fi-FI" altLang="fi-FI" sz="2800">
                <a:solidFill>
                  <a:schemeClr val="bg1"/>
                </a:solidFill>
                <a:latin typeface="Impact" pitchFamily="34" charset="0"/>
              </a:rPr>
              <a:t>Toiminnan painopisteet ja kehittämiskohteet</a:t>
            </a:r>
          </a:p>
        </p:txBody>
      </p:sp>
    </p:spTree>
    <p:extLst>
      <p:ext uri="{BB962C8B-B14F-4D97-AF65-F5344CB8AC3E}">
        <p14:creationId xmlns:p14="http://schemas.microsoft.com/office/powerpoint/2010/main" val="1898291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AKUpohja_edustusilme_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FF509265ED9E84BBA74ACA6E6001501" ma:contentTypeVersion="2" ma:contentTypeDescription="Luo uusi asiakirja." ma:contentTypeScope="" ma:versionID="450289951ce776788e24b3068ef80207">
  <xsd:schema xmlns:xsd="http://www.w3.org/2001/XMLSchema" xmlns:xs="http://www.w3.org/2001/XMLSchema" xmlns:p="http://schemas.microsoft.com/office/2006/metadata/properties" xmlns:ns2="3e0563dd-a2f1-4538-9ae9-2863bd48b133" targetNamespace="http://schemas.microsoft.com/office/2006/metadata/properties" ma:root="true" ma:fieldsID="17e411f9bb5a69367afa5cd18c2ba56d" ns2:_="">
    <xsd:import namespace="3e0563dd-a2f1-4538-9ae9-2863bd48b1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563dd-a2f1-4538-9ae9-2863bd48b1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53CCF8-AFD2-449C-9445-68C2268A76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0563dd-a2f1-4538-9ae9-2863bd48b1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6C3B9E-C433-4406-BE53-CFBB51451B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C3C7DC-6394-4DAA-B20F-BB7C7D8808C4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12</Slides>
  <Notes>0</Notes>
  <HiddenSlides>3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SAKUpohja_edustusilme_2013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modified xsi:type="dcterms:W3CDTF">2017-10-16T13:33:10Z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0x010100DFF509265ED9E84BBA74ACA6E6001501</vt:lpwstr>
  </property>
</Properties>
</file>