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70" r:id="rId16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rgbClr val="8EAC44"/>
      </a:buClr>
      <a:buSzPct val="100000"/>
      <a:buChar char="•"/>
      <a:defRPr sz="2200" kern="1200">
        <a:solidFill>
          <a:schemeClr val="tx1"/>
        </a:solidFill>
        <a:latin typeface="Gill Sans MT Condensed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Gill Sans MT Condensed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8EA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4" autoAdjust="0"/>
    <p:restoredTop sz="90929"/>
  </p:normalViewPr>
  <p:slideViewPr>
    <p:cSldViewPr>
      <p:cViewPr varScale="1">
        <p:scale>
          <a:sx n="74" d="100"/>
          <a:sy n="74" d="100"/>
        </p:scale>
        <p:origin x="1260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D28800-E291-4D2F-B496-77BF1C578CCE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6440044"/>
      </p:ext>
    </p:extLst>
  </p:cSld>
  <p:clrMapOvr>
    <a:masterClrMapping/>
  </p:clrMapOvr>
  <p:transition spd="slow"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27B2E1-B9C6-4E94-864F-551E6A474232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2550381"/>
      </p:ext>
    </p:extLst>
  </p:cSld>
  <p:clrMapOvr>
    <a:masterClrMapping/>
  </p:clrMapOvr>
  <p:transition spd="slow"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5353050" y="0"/>
            <a:ext cx="1352550" cy="6248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295400" y="0"/>
            <a:ext cx="3905250" cy="6248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1A8793-E01E-42CE-9987-98C59BEBC6B4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8315974"/>
      </p:ext>
    </p:extLst>
  </p:cSld>
  <p:clrMapOvr>
    <a:masterClrMapping/>
  </p:clrMapOvr>
  <p:transition spd="slow"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46010B-7F7D-43AC-AEB6-E177F1D8460F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183982"/>
      </p:ext>
    </p:extLst>
  </p:cSld>
  <p:clrMapOvr>
    <a:masterClrMapping/>
  </p:clrMapOvr>
  <p:transition spd="slow"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A82F2D-3448-43DC-94B7-F83FFD3E42E3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6590345"/>
      </p:ext>
    </p:extLst>
  </p:cSld>
  <p:clrMapOvr>
    <a:masterClrMapping/>
  </p:clrMapOvr>
  <p:transition spd="slow"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86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2133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0F6F7F-353E-4E65-B907-F747A4CB9D30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4654752"/>
      </p:ext>
    </p:extLst>
  </p:cSld>
  <p:clrMapOvr>
    <a:masterClrMapping/>
  </p:clrMapOvr>
  <p:transition spd="slow"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400190-C9EE-4E72-B0BD-B4F7CA96FF49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038400"/>
      </p:ext>
    </p:extLst>
  </p:cSld>
  <p:clrMapOvr>
    <a:masterClrMapping/>
  </p:clrMapOvr>
  <p:transition spd="slow"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3E6BF9-9645-4FE0-A224-18C9DA75F715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069508"/>
      </p:ext>
    </p:extLst>
  </p:cSld>
  <p:clrMapOvr>
    <a:masterClrMapping/>
  </p:clrMapOvr>
  <p:transition spd="slow"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DAE950-2572-4515-A517-2EAE41CCF3E7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3517005"/>
      </p:ext>
    </p:extLst>
  </p:cSld>
  <p:clrMapOvr>
    <a:masterClrMapping/>
  </p:clrMapOvr>
  <p:transition spd="slow"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7E0376-8476-46D3-A49B-2FECC78FF985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3507292"/>
      </p:ext>
    </p:extLst>
  </p:cSld>
  <p:clrMapOvr>
    <a:masterClrMapping/>
  </p:clrMapOvr>
  <p:transition spd="slow"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8074C8-7FAF-4DCC-AAE9-FCEB77E5655A}" type="slidenum">
              <a:rPr lang="fi-FI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8858945"/>
      </p:ext>
    </p:extLst>
  </p:cSld>
  <p:clrMapOvr>
    <a:masterClrMapping/>
  </p:clrMapOvr>
  <p:transition spd="slow"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anose="02020603050405020304" pitchFamily="18" charset="0"/>
              </a:defRPr>
            </a:lvl1pPr>
          </a:lstStyle>
          <a:p>
            <a:fld id="{09695783-F0F5-4336-9634-36475D00515E}" type="slidenum">
              <a:rPr lang="fi-FI"/>
              <a:pPr/>
              <a:t>‹#›</a:t>
            </a:fld>
            <a:endParaRPr lang="fi-FI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20574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pic>
        <p:nvPicPr>
          <p:cNvPr id="1032" name="Picture 8" descr="C:\Documents and Settings\Acer\Omat tiedostot\Viestintätoimisto\SAKU\Logot\PPT kirjaimet\S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1214438" cy="161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C:\Documents and Settings\Acer\Omat tiedostot\Viestintätoimisto\SAKU\Logot\PPT kirjaimet\A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492459">
            <a:off x="431800" y="1238250"/>
            <a:ext cx="1487488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:\Documents and Settings\Acer\Omat tiedostot\Viestintätoimisto\SAKU\Logot\PPT kirjaimet\K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3042">
            <a:off x="200025" y="2755900"/>
            <a:ext cx="1500188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C:\Documents and Settings\Acer\Omat tiedostot\Viestintätoimisto\SAKU\Logot\PPT kirjaimet\U.pn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50109">
            <a:off x="93663" y="5332413"/>
            <a:ext cx="187007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0"/>
            <a:ext cx="5410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Otsikko Gil Sans Ext Cond Bold 42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371600"/>
            <a:ext cx="441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endParaRPr lang="fi-FI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rgbClr val="8EAC44"/>
          </a:solidFill>
          <a:latin typeface="Gill Sans MT Ext Condensed Bold" pitchFamily="34" charset="0"/>
          <a:cs typeface="Times New Roman" pitchFamily="18" charset="0"/>
        </a:defRPr>
      </a:lvl9pPr>
    </p:titleStyle>
    <p:bodyStyle>
      <a:lvl1pPr marL="188913" indent="-1889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5000"/>
        <a:buChar char="•"/>
        <a:defRPr sz="2200">
          <a:solidFill>
            <a:srgbClr val="292929"/>
          </a:solidFill>
          <a:latin typeface="+mn-lt"/>
          <a:ea typeface="+mn-ea"/>
          <a:cs typeface="+mn-cs"/>
        </a:defRPr>
      </a:lvl1pPr>
      <a:lvl2pPr marL="576263" indent="-196850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rgbClr val="8EAC44"/>
        </a:buClr>
        <a:buSzPct val="80000"/>
        <a:buFont typeface="Arial Unicode MS" pitchFamily="34" charset="-128"/>
        <a:buChar char="‣"/>
        <a:defRPr sz="2200">
          <a:solidFill>
            <a:srgbClr val="292929"/>
          </a:solidFill>
          <a:latin typeface="+mn-lt"/>
          <a:cs typeface="+mn-cs"/>
        </a:defRPr>
      </a:lvl2pPr>
      <a:lvl3pPr marL="1046163" indent="-187325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sivuj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Kuva 7" descr="Saku_kyltinpitaja_A8_RGB20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 rot="-660000">
            <a:off x="7313613" y="5638800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i-FI" sz="2800">
                <a:solidFill>
                  <a:srgbClr val="8EAC44"/>
                </a:solidFill>
                <a:latin typeface="Bauhaus 93" pitchFamily="82" charset="0"/>
              </a:rPr>
              <a:t>MORO!</a:t>
            </a:r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2540000" y="1033463"/>
            <a:ext cx="3357586" cy="1243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400" dirty="0" smtClean="0">
                <a:solidFill>
                  <a:srgbClr val="8EAC44"/>
                </a:solidFill>
                <a:latin typeface="Impact" panose="020B0806030902050204" pitchFamily="34" charset="0"/>
              </a:rPr>
              <a:t>LIIKKEELLE.NET</a:t>
            </a:r>
          </a:p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400" dirty="0" smtClean="0">
                <a:solidFill>
                  <a:srgbClr val="8EAC44"/>
                </a:solidFill>
                <a:latin typeface="Impact" panose="020B0806030902050204" pitchFamily="34" charset="0"/>
              </a:rPr>
              <a:t>NYT!</a:t>
            </a:r>
            <a:endParaRPr lang="fi-FI" sz="4400" dirty="0">
              <a:solidFill>
                <a:srgbClr val="8EAC44"/>
              </a:solidFill>
              <a:latin typeface="Impact" panose="020B0806030902050204" pitchFamily="34" charset="0"/>
            </a:endParaRP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590800" y="3681413"/>
            <a:ext cx="4495800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Yhteyshenkilöiden koulutukset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>
              <a:solidFill>
                <a:schemeClr val="bg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2014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Suomen ammatillisen koulutuksen</a:t>
            </a:r>
            <a:b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www.sakury.net</a:t>
            </a: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    </a:t>
            </a: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www.alpo.fi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Viikkokisat, </a:t>
            </a:r>
            <a:r>
              <a:rPr lang="fi-FI" sz="2800" dirty="0" err="1" smtClean="0">
                <a:latin typeface="Impact" panose="020B0806030902050204" pitchFamily="34" charset="0"/>
              </a:rPr>
              <a:t>porinoita</a:t>
            </a:r>
            <a:endParaRPr lang="fi-FI" sz="2800" dirty="0" smtClean="0">
              <a:latin typeface="Impact" panose="020B0806030902050204" pitchFamily="34" charset="0"/>
            </a:endParaRPr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Tiimit entistä aktiivisempia viikkokisoissa =&gt; aktivoituminen näkyi SAKU ry:n Facebook-sivuilla</a:t>
            </a:r>
          </a:p>
          <a:p>
            <a:pPr marL="0" indent="0">
              <a:buNone/>
            </a:pPr>
            <a:endParaRPr lang="fi-FI" sz="2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”</a:t>
            </a:r>
            <a:r>
              <a:rPr lang="fi-FI" sz="2000" i="1" dirty="0" smtClean="0">
                <a:latin typeface="Tahoma" panose="020B0604030504040204" pitchFamily="34" charset="0"/>
                <a:cs typeface="Tahoma" panose="020B0604030504040204" pitchFamily="34" charset="0"/>
              </a:rPr>
              <a:t>On kiva todeta. Hymy itselle joka viikolta. Hyvä minä!”</a:t>
            </a:r>
          </a:p>
          <a:p>
            <a:pPr marL="0" indent="0">
              <a:buNone/>
            </a:pPr>
            <a:endParaRPr lang="fi-FI" sz="2000" i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fi-FI" sz="2000" i="1" dirty="0" smtClean="0">
                <a:latin typeface="Tahoma" panose="020B0604030504040204" pitchFamily="34" charset="0"/>
                <a:cs typeface="Tahoma" panose="020B0604030504040204" pitchFamily="34" charset="0"/>
              </a:rPr>
              <a:t>”Käytiin kovasti keskusteluja ja liikunta lisääntyi selvästi.”</a:t>
            </a:r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980728"/>
            <a:ext cx="2771800" cy="1486027"/>
          </a:xfrm>
          <a:prstGeom prst="rect">
            <a:avLst/>
          </a:prstGeom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Syksyllä: Sinä olet</a:t>
            </a:r>
            <a:br>
              <a:rPr lang="fi-FI" sz="2800" dirty="0" smtClean="0">
                <a:latin typeface="Impact" panose="020B0806030902050204" pitchFamily="34" charset="0"/>
              </a:rPr>
            </a:br>
            <a:r>
              <a:rPr lang="fi-FI" sz="2800" dirty="0" smtClean="0">
                <a:latin typeface="Impact" panose="020B0806030902050204" pitchFamily="34" charset="0"/>
              </a:rPr>
              <a:t>Tosielämän tähti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ampanja-aika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1.9. – 31.10. Yhdeksän viikkoa?</a:t>
            </a:r>
          </a:p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ampanjan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teema tulee </a:t>
            </a:r>
            <a:r>
              <a:rPr lang="fi-FI" sz="2000" dirty="0" err="1" smtClean="0">
                <a:latin typeface="Tahoma" panose="020B0604030504040204" pitchFamily="34" charset="0"/>
                <a:cs typeface="Tahoma" panose="020B0604030504040204" pitchFamily="34" charset="0"/>
              </a:rPr>
              <a:t>tosiTV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-sarjoista</a:t>
            </a:r>
          </a:p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ummutetaan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edelleen terveysliikunnan suosituksen mukaisen liikuntamäärän ja monipuolisuuden puolesta</a:t>
            </a:r>
          </a:p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iikkohaasteet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pitämään innostusta yllä ja toivottavasti tuovan liikuntaa näkyville oppilaitoksissa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Syksyllä: Sinä olet</a:t>
            </a:r>
            <a:br>
              <a:rPr lang="fi-FI" sz="2800" dirty="0" smtClean="0">
                <a:latin typeface="Impact" panose="020B0806030902050204" pitchFamily="34" charset="0"/>
              </a:rPr>
            </a:br>
            <a:r>
              <a:rPr lang="fi-FI" sz="2800" dirty="0" smtClean="0">
                <a:latin typeface="Impact" panose="020B0806030902050204" pitchFamily="34" charset="0"/>
              </a:rPr>
              <a:t>Tosielämän tähti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Viikkohaasteideana: </a:t>
            </a:r>
          </a:p>
          <a:p>
            <a:pPr marL="0" indent="0">
              <a:buNone/>
            </a:pPr>
            <a:endParaRPr lang="fi-FI" sz="2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Idols</a:t>
            </a:r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Saadaanko tästä talosta väki liikkeelle? Syntyykö tiimejä? Onko meistä idoleiksi? Kenen kalenteriin mahtuu vajaat puoli tuntia liikuntaa päivässä vaikka kymmenen minuutin pätkissä kerättynä? Mietityttääkö sinua lähteekö tähän juttuun kukaan?</a:t>
            </a:r>
          </a:p>
          <a:p>
            <a:pPr marL="0" indent="0">
              <a:buNone/>
            </a:pPr>
            <a:endParaRPr lang="fi-FI" sz="20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Syksyllä: Sinä olet</a:t>
            </a:r>
            <a:br>
              <a:rPr lang="fi-FI" sz="2800" dirty="0" smtClean="0">
                <a:latin typeface="Impact" panose="020B0806030902050204" pitchFamily="34" charset="0"/>
              </a:rPr>
            </a:br>
            <a:r>
              <a:rPr lang="fi-FI" sz="2800" dirty="0" smtClean="0">
                <a:latin typeface="Impact" panose="020B0806030902050204" pitchFamily="34" charset="0"/>
              </a:rPr>
              <a:t>Tosielämän tähti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Ei se mitään. Ole tosielämän tähti ja tartu viikkohaasteeseen numero 1: Etsi toinen hullun rohkea tai kokoa heti koko tiimi ja heittäytykää tosielämän idoleiksi. </a:t>
            </a:r>
          </a:p>
          <a:p>
            <a:endParaRPr lang="fi-FI" sz="2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Tarttukaa toimeen pe 5.9. klo 12 – 16. Voittaja kerää liikkeelle suurimman porukan 10 minuutiksi, tunniksi tai vaikkapa koko ajaksi </a:t>
            </a:r>
            <a:r>
              <a:rPr lang="fi-FI" sz="2000" dirty="0" err="1" smtClean="0">
                <a:latin typeface="Tahoma" panose="020B0604030504040204" pitchFamily="34" charset="0"/>
                <a:cs typeface="Tahoma" panose="020B0604030504040204" pitchFamily="34" charset="0"/>
              </a:rPr>
              <a:t>liikkkeelle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, tavalla tai toisella. Tämän on liikuntakampanjan ja tosielämän tähtien startti. Meitä hullun rohkeita on liikkeellä silloin monta!</a:t>
            </a:r>
          </a:p>
          <a:p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452" y="2525576"/>
            <a:ext cx="2362200" cy="1806848"/>
          </a:xfrm>
          <a:prstGeom prst="rect">
            <a:avLst/>
          </a:prstGeom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Kerro meille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Miten markkinointia saadaan parannettua, mitä apuja kaivataan?</a:t>
            </a:r>
          </a:p>
          <a:p>
            <a:pPr marL="0" indent="0">
              <a:buNone/>
            </a:pPr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Mitä mieltä olette tiimien koosta?</a:t>
            </a:r>
          </a:p>
          <a:p>
            <a:pPr marL="0" indent="0">
              <a:buNone/>
            </a:pPr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Onko tiimitavoitetta hyvä madaltaa?</a:t>
            </a:r>
          </a:p>
          <a:p>
            <a:pPr marL="0" indent="0">
              <a:buNone/>
            </a:pPr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Muita vinkkauksia? Kommentteja?</a:t>
            </a:r>
          </a:p>
        </p:txBody>
      </p:sp>
    </p:spTree>
    <p:extLst>
      <p:ext uri="{BB962C8B-B14F-4D97-AF65-F5344CB8AC3E}">
        <p14:creationId xmlns:p14="http://schemas.microsoft.com/office/powerpoint/2010/main" val="411778870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Kuva 7" descr="Saku_kyltinpitaja_A8_RGB20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143375"/>
            <a:ext cx="1870075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 rot="-660000">
            <a:off x="7281863" y="5668963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i-FI" sz="2800">
                <a:solidFill>
                  <a:srgbClr val="8EAC44"/>
                </a:solidFill>
                <a:latin typeface="Bauhaus 93" pitchFamily="82" charset="0"/>
              </a:rPr>
              <a:t>MORJES!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593975" y="2528888"/>
            <a:ext cx="1822450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fi-FI" sz="4400">
                <a:solidFill>
                  <a:srgbClr val="8EAC44"/>
                </a:solidFill>
                <a:latin typeface="Impact" panose="020B0806030902050204" pitchFamily="34" charset="0"/>
              </a:rPr>
              <a:t>KIITOS!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597150" y="5540375"/>
            <a:ext cx="4495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Suomen ammatillisen koulutuksen</a:t>
            </a:r>
            <a:b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kulttuuri- ja urheiluliitto, SAKU ry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www.sakury.net</a:t>
            </a:r>
            <a:r>
              <a:rPr lang="fi-FI" sz="20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    </a:t>
            </a:r>
            <a:r>
              <a:rPr lang="fi-FI" sz="2000" dirty="0" err="1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www.alpo.fi</a:t>
            </a:r>
            <a:endParaRPr lang="fi-FI" sz="20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Liikkeelle.net-kampanjat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h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enkilöstön liikuntakampanja on tavoitellut ammatillisen koulutuksen väkeä liikkumaan viitenä syksynä. </a:t>
            </a: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teemoilla</a:t>
            </a:r>
          </a:p>
          <a:p>
            <a:pPr marL="0" indent="0">
              <a:buNone/>
            </a:pPr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Marssi Marsiin</a:t>
            </a:r>
          </a:p>
          <a:p>
            <a:pPr marL="0" indent="0">
              <a:buNone/>
            </a:pPr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Aikamatka</a:t>
            </a:r>
          </a:p>
          <a:p>
            <a:pPr marL="0" indent="0">
              <a:buNone/>
            </a:pPr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Tour de SAKU</a:t>
            </a:r>
          </a:p>
          <a:p>
            <a:pPr marL="0" indent="0">
              <a:buNone/>
            </a:pPr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Askella </a:t>
            </a:r>
            <a:r>
              <a:rPr lang="fi-FI" sz="2000" dirty="0" err="1" smtClean="0">
                <a:latin typeface="Tahoma" panose="020B0604030504040204" pitchFamily="34" charset="0"/>
                <a:cs typeface="Tahoma" panose="020B0604030504040204" pitchFamily="34" charset="0"/>
              </a:rPr>
              <a:t>amikseen</a:t>
            </a:r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Kunnon seitsenottelu</a:t>
            </a: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5161238"/>
            <a:ext cx="5715000" cy="1696762"/>
          </a:xfrm>
          <a:prstGeom prst="rect">
            <a:avLst/>
          </a:prstGeom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Perusideat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Kampanjaan voi osallistua SAKU ry:n jäsenyhteisöjen henkilöstö</a:t>
            </a: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Toteutetaan enintään kymmenen hengen tiimeissä</a:t>
            </a: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Tiimin jäsenet voivat olla saman koulutuksen järjestäjän eri yksiköistä</a:t>
            </a: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5013176"/>
            <a:ext cx="5715000" cy="1678310"/>
          </a:xfrm>
          <a:prstGeom prst="rect">
            <a:avLst/>
          </a:prstGeom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Tavoite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Kannustaa, innostaa ja aktivoida ammatillisen koulutuksen henkilöstöä ottamaan arkeensa vähintään terveysliikunnan suositusten mukainen määrä liikuntaa.</a:t>
            </a: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Lisävirtaa ja työssäjaksamista yhdessä liikkumisesta!</a:t>
            </a:r>
          </a:p>
          <a:p>
            <a:pPr marL="0" indent="0">
              <a:buNone/>
            </a:pPr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941168"/>
            <a:ext cx="5715000" cy="1750318"/>
          </a:xfrm>
          <a:prstGeom prst="rect">
            <a:avLst/>
          </a:prstGeom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Askeleita vai minuutteja?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”</a:t>
            </a:r>
            <a:r>
              <a:rPr lang="fi-FI" sz="2000" i="1" dirty="0" smtClean="0">
                <a:latin typeface="Tahoma" panose="020B0604030504040204" pitchFamily="34" charset="0"/>
                <a:cs typeface="Tahoma" panose="020B0604030504040204" pitchFamily="34" charset="0"/>
              </a:rPr>
              <a:t>Ei ainakaan samanlaista kuin tänä vuonna. Joko askelia tai jotain muuta.”</a:t>
            </a:r>
          </a:p>
          <a:p>
            <a:pPr marL="0" indent="0">
              <a:buNone/>
            </a:pPr>
            <a:endParaRPr lang="fi-FI" sz="2000" i="1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fi-FI" sz="2000" i="1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fi-FI" sz="2000" i="1" dirty="0" smtClean="0">
                <a:latin typeface="Tahoma" panose="020B0604030504040204" pitchFamily="34" charset="0"/>
                <a:cs typeface="Tahoma" panose="020B0604030504040204" pitchFamily="34" charset="0"/>
              </a:rPr>
              <a:t>”Vastaavanlainen, jossa huomioidaan mahdollisimman monipuolisesti liikuntalajit.”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Askeleita vai minuutteja?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iemmissa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kampanjoissa on kerätty askelia ja tavoiteltu 10 000 askelta päivässä</a:t>
            </a: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Kunnon seitsenottelussa tavoiteltiin vähintään terveysliikunnan suosituksen mukaista liikuntamäärää:</a:t>
            </a:r>
          </a:p>
          <a:p>
            <a:pPr marL="0" indent="0">
              <a:buNone/>
            </a:pPr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reipasta kestävyyskuntoa 	parantavaa liikuntaa </a:t>
            </a:r>
            <a:endParaRPr lang="fi-FI" sz="2000" dirty="0" smtClean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h ja 	30 min</a:t>
            </a:r>
          </a:p>
          <a:p>
            <a:pPr marL="0" indent="0">
              <a:buNone/>
            </a:pPr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ja lihaskuntoa ja liikehallintaa 	parantavaa liikuntaa kaksi </a:t>
            </a:r>
          </a:p>
          <a:p>
            <a:pPr marL="0" indent="0">
              <a:buNone/>
            </a:pPr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kertaa viikossa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Tiimejä Kilpa- ja Rentosarjoissa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pPr marL="0" indent="0">
              <a:buNone/>
            </a:pPr>
            <a:r>
              <a:rPr lang="fi-FI" sz="2000" i="1" dirty="0" smtClean="0">
                <a:latin typeface="Tahoma" panose="020B0604030504040204" pitchFamily="34" charset="0"/>
                <a:cs typeface="Tahoma" panose="020B0604030504040204" pitchFamily="34" charset="0"/>
              </a:rPr>
              <a:t>”Kymmenen hengen </a:t>
            </a:r>
            <a:r>
              <a:rPr lang="fi-FI" sz="2000" i="1" dirty="0" err="1" smtClean="0">
                <a:latin typeface="Tahoma" panose="020B0604030504040204" pitchFamily="34" charset="0"/>
                <a:cs typeface="Tahoma" panose="020B0604030504040204" pitchFamily="34" charset="0"/>
              </a:rPr>
              <a:t>samanhenkistä</a:t>
            </a:r>
            <a:r>
              <a:rPr lang="fi-FI" sz="2000" i="1" dirty="0" smtClean="0">
                <a:latin typeface="Tahoma" panose="020B0604030504040204" pitchFamily="34" charset="0"/>
                <a:cs typeface="Tahoma" panose="020B0604030504040204" pitchFamily="34" charset="0"/>
              </a:rPr>
              <a:t> porukkaa on vaikea löytää.”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Tiimejä Kilpa- ja Rentosarjoissa 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Kilpasarjassa menestyi aktiivisella liikkumisella, jokainen liikuttu minuutti vei kohti kärkeä</a:t>
            </a: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Rentosarjassa tavoitteena hymynaama, joka ansaittiin terveysliikunnan suosituksen mukaisella liikkumisella.</a:t>
            </a: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Tavoite osoittautui ”yllättävän” haastavaksi.</a:t>
            </a: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Jokaisena kampanjan kahdeksana viikkona suositukseen ylti kolme tiimiä!</a:t>
            </a:r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6781800" y="0"/>
            <a:ext cx="2362200" cy="6858000"/>
          </a:xfrm>
          <a:prstGeom prst="rect">
            <a:avLst/>
          </a:prstGeom>
          <a:gradFill rotWithShape="0">
            <a:gsLst>
              <a:gs pos="0">
                <a:srgbClr val="E6FFA1"/>
              </a:gs>
              <a:gs pos="100000">
                <a:srgbClr val="8EAC4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EAC44"/>
              </a:buClr>
              <a:buSzPct val="100000"/>
              <a:buChar char="•"/>
              <a:defRPr sz="2200">
                <a:solidFill>
                  <a:schemeClr val="tx1"/>
                </a:solidFill>
                <a:latin typeface="Gill Sans MT Condensed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endParaRPr lang="fi-FI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188913"/>
            <a:ext cx="4730750" cy="1143000"/>
          </a:xfrm>
        </p:spPr>
        <p:txBody>
          <a:bodyPr/>
          <a:lstStyle/>
          <a:p>
            <a:r>
              <a:rPr lang="fi-FI" sz="2800" dirty="0" smtClean="0">
                <a:latin typeface="Impact" panose="020B0806030902050204" pitchFamily="34" charset="0"/>
              </a:rPr>
              <a:t>Statistiikkaa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1412875"/>
            <a:ext cx="4419600" cy="5040313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Kunnon seitsenottelu lukuina</a:t>
            </a:r>
          </a:p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sallistujia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33 koulutuksen järjestäjältä</a:t>
            </a:r>
          </a:p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iimejä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205, joista Kilpasarjassa 94</a:t>
            </a:r>
          </a:p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uotuja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käyttäjätilejä 2 011, joista suoritusmerkintöjä tallensi 1 515 käyttäjää</a:t>
            </a:r>
          </a:p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eoreettinen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maksimimäärä viikkotavoitteista oli 12 120 =&gt; saavutettiin 4 786 viikkotavoitetta</a:t>
            </a:r>
          </a:p>
          <a:p>
            <a:endParaRPr lang="fi-FI" sz="20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  <a:hlinkClick r:id="rId2"/>
              </a:rPr>
              <a:t>www.sivuja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 ladattiin 277 292 kertaa</a:t>
            </a:r>
          </a:p>
          <a:p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9 220 yksilöityä kävijää</a:t>
            </a:r>
          </a:p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eskimäärin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7,38 sivua/käynti</a:t>
            </a:r>
          </a:p>
          <a:p>
            <a:r>
              <a:rPr lang="fi-FI" sz="2000" dirty="0">
                <a:latin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äynnin </a:t>
            </a:r>
            <a:r>
              <a:rPr lang="fi-FI" sz="2000" dirty="0" smtClean="0">
                <a:latin typeface="Tahoma" panose="020B0604030504040204" pitchFamily="34" charset="0"/>
                <a:cs typeface="Tahoma" panose="020B0604030504040204" pitchFamily="34" charset="0"/>
              </a:rPr>
              <a:t>keskimääräinen kesto 5 min 30 sekuntia</a:t>
            </a:r>
            <a:endParaRPr lang="fi-FI" sz="20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924944"/>
            <a:ext cx="2438400" cy="1584176"/>
          </a:xfrm>
          <a:prstGeom prst="rect">
            <a:avLst/>
          </a:prstGeom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KUpohja_kirj_kuvat_v2012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Gill Sans MT Ext Condensed Bold"/>
        <a:ea typeface=""/>
        <a:cs typeface="Times New Roman"/>
      </a:majorFont>
      <a:minorFont>
        <a:latin typeface="Gill Sans MT Condensed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8EAC44"/>
          </a:buClr>
          <a:buSzPct val="100000"/>
          <a:buFontTx/>
          <a:buChar char="•"/>
          <a:tabLst/>
          <a:defRPr kumimoji="0" lang="fi-FI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 Condensed" pitchFamily="34" charset="0"/>
            <a:cs typeface="Times New Roman" pitchFamily="18" charset="0"/>
          </a:defRPr>
        </a:defPPr>
      </a:lstStyle>
    </a:lnDef>
  </a:objectDefaults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SAKUpohja_kirjaimet_kuvat_2013</Template>
  <TotalTime>59</TotalTime>
  <Words>453</Words>
  <Application>Microsoft Office PowerPoint</Application>
  <PresentationFormat>Näytössä katseltava diaesitys (4:3)</PresentationFormat>
  <Paragraphs>89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3" baseType="lpstr">
      <vt:lpstr>Arial Unicode MS</vt:lpstr>
      <vt:lpstr>Bauhaus 93</vt:lpstr>
      <vt:lpstr>Gill Sans MT Condensed</vt:lpstr>
      <vt:lpstr>Gill Sans MT Ext Condensed Bold</vt:lpstr>
      <vt:lpstr>Impact</vt:lpstr>
      <vt:lpstr>Tahoma</vt:lpstr>
      <vt:lpstr>Times New Roman</vt:lpstr>
      <vt:lpstr>SAKUpohja_kirj_kuvat_v2012</vt:lpstr>
      <vt:lpstr>PowerPoint-esitys</vt:lpstr>
      <vt:lpstr>Liikkeelle.net-kampanjat</vt:lpstr>
      <vt:lpstr>Perusideat</vt:lpstr>
      <vt:lpstr>Tavoite</vt:lpstr>
      <vt:lpstr>Askeleita vai minuutteja?</vt:lpstr>
      <vt:lpstr>Askeleita vai minuutteja?</vt:lpstr>
      <vt:lpstr>Tiimejä Kilpa- ja Rentosarjoissa</vt:lpstr>
      <vt:lpstr>Tiimejä Kilpa- ja Rentosarjoissa </vt:lpstr>
      <vt:lpstr>Statistiikkaa</vt:lpstr>
      <vt:lpstr>Viikkokisat, porinoita</vt:lpstr>
      <vt:lpstr>Syksyllä: Sinä olet Tosielämän tähti</vt:lpstr>
      <vt:lpstr>Syksyllä: Sinä olet Tosielämän tähti</vt:lpstr>
      <vt:lpstr>Syksyllä: Sinä olet Tosielämän tähti</vt:lpstr>
      <vt:lpstr>Kerro meille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Sari Mantila-Savolainen</dc:creator>
  <cp:lastModifiedBy>Sari Mantila-Savolainen</cp:lastModifiedBy>
  <cp:revision>7</cp:revision>
  <dcterms:created xsi:type="dcterms:W3CDTF">2014-03-19T11:18:23Z</dcterms:created>
  <dcterms:modified xsi:type="dcterms:W3CDTF">2014-03-19T18:58:36Z</dcterms:modified>
</cp:coreProperties>
</file>