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66" r:id="rId6"/>
    <p:sldId id="263" r:id="rId7"/>
    <p:sldId id="264" r:id="rId8"/>
    <p:sldId id="262" r:id="rId9"/>
    <p:sldId id="256" r:id="rId10"/>
    <p:sldId id="257" r:id="rId11"/>
    <p:sldId id="258" r:id="rId12"/>
    <p:sldId id="261" r:id="rId13"/>
    <p:sldId id="265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210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26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081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591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977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01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235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983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73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259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53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FADA4-97DB-4968-9A3A-5610A298B7F8}" type="datetimeFigureOut">
              <a:rPr lang="fi-FI" smtClean="0"/>
              <a:t>7.4.2017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D1EC6-008E-43D8-B17B-C057FBA160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76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15847" y="1035366"/>
            <a:ext cx="5422831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SAKU on </a:t>
            </a:r>
            <a:r>
              <a:rPr lang="fi-FI" sz="3200" b="1" dirty="0" err="1"/>
              <a:t>the</a:t>
            </a:r>
            <a:r>
              <a:rPr lang="fi-FI" sz="3200" b="1" dirty="0"/>
              <a:t> </a:t>
            </a:r>
            <a:r>
              <a:rPr lang="fi-FI" sz="3200" b="1" dirty="0" err="1"/>
              <a:t>road</a:t>
            </a:r>
            <a:r>
              <a:rPr lang="fi-FI" sz="3200" b="1" dirty="0"/>
              <a:t>: </a:t>
            </a:r>
            <a:br>
              <a:rPr lang="fi-FI" sz="3200" b="1" dirty="0"/>
            </a:br>
            <a:r>
              <a:rPr lang="fi-FI" sz="3200" b="1" dirty="0"/>
              <a:t>Liikettä </a:t>
            </a:r>
            <a:r>
              <a:rPr lang="fi-FI" sz="3200" b="1" dirty="0" err="1"/>
              <a:t>amiksiin</a:t>
            </a:r>
            <a:r>
              <a:rPr lang="fi-FI" sz="3200" b="1" dirty="0"/>
              <a:t> -kiertue</a:t>
            </a:r>
            <a:br>
              <a:rPr lang="fi-FI" sz="3200" b="1" dirty="0"/>
            </a:br>
            <a:r>
              <a:rPr lang="fi-FI" sz="3200" b="1" dirty="0"/>
              <a:t>1.10.–9.12.2016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Hyvinvointivirtaa-teemaviikolla 14 oppilaitosvierailua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Lupa liikkua -teemapäivä 17 oppilaitoksessa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Asuntolaohjaajien alueelliset koulutuspäivät 2 kpl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SAJO ry:n seminaari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Ammatillisen koulutuksen seminaari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Ammatillisen koulutuksen opiskeluhyvinvoinnin </a:t>
            </a:r>
            <a:br>
              <a:rPr lang="fi-FI" dirty="0"/>
            </a:br>
            <a:r>
              <a:rPr lang="fi-FI" dirty="0"/>
              <a:t>kehittämispäivät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Ammatillisten opettajien koulutusseminaari</a:t>
            </a:r>
          </a:p>
          <a:p>
            <a:br>
              <a:rPr lang="fi-FI" dirty="0"/>
            </a:br>
            <a:r>
              <a:rPr lang="fi-FI" dirty="0"/>
              <a:t>   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04" y="510857"/>
            <a:ext cx="4128567" cy="58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8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24011" y="1500730"/>
            <a:ext cx="70444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Yhteenvetoa: Lisää liikettä oppilaitoksiin</a:t>
            </a:r>
          </a:p>
          <a:p>
            <a:endParaRPr lang="fi-FI" dirty="0"/>
          </a:p>
          <a:p>
            <a:pPr marL="342900" indent="-342900">
              <a:buAutoNum type="arabicParenR"/>
            </a:pPr>
            <a:r>
              <a:rPr lang="fi-FI" dirty="0"/>
              <a:t>sitoutuminen: johto, henkilöstö</a:t>
            </a:r>
          </a:p>
          <a:p>
            <a:pPr marL="342900" indent="-342900">
              <a:buAutoNum type="arabicParenR"/>
            </a:pPr>
            <a:r>
              <a:rPr lang="fi-FI" dirty="0"/>
              <a:t>opiskelijat mukaan ideoimaan</a:t>
            </a:r>
          </a:p>
          <a:p>
            <a:pPr marL="342900" indent="-342900">
              <a:buAutoNum type="arabicParenR"/>
            </a:pPr>
            <a:r>
              <a:rPr lang="fi-FI" dirty="0"/>
              <a:t>tekeminen osaksi opintoja</a:t>
            </a:r>
          </a:p>
          <a:p>
            <a:pPr marL="342900" indent="-342900">
              <a:buAutoNum type="arabicParenR"/>
            </a:pPr>
            <a:r>
              <a:rPr lang="fi-FI" dirty="0"/>
              <a:t>pienikin liike on plussaa</a:t>
            </a:r>
          </a:p>
          <a:p>
            <a:pPr marL="342900" indent="-342900">
              <a:buAutoNum type="arabicParenR"/>
            </a:pPr>
            <a:r>
              <a:rPr lang="fi-FI" dirty="0"/>
              <a:t>apuja löytyy: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Liikkuva koulu -ohjelma ja rahoitus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järjestöt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ammattikuntoon.fi, smartmoves.fi, </a:t>
            </a:r>
            <a:br>
              <a:rPr lang="fi-FI" dirty="0"/>
            </a:br>
            <a:r>
              <a:rPr lang="fi-FI" dirty="0"/>
              <a:t>liikkuvaamis.fi, </a:t>
            </a:r>
            <a:r>
              <a:rPr lang="fi-FI" dirty="0"/>
              <a:t>letsmoveit.fi</a:t>
            </a:r>
            <a:endParaRPr lang="fi-FI" dirty="0"/>
          </a:p>
          <a:p>
            <a:pPr marL="342900" indent="-342900">
              <a:buAutoNum type="arabicParenR"/>
            </a:pP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45" y="2480554"/>
            <a:ext cx="4964418" cy="28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15847" y="1035366"/>
            <a:ext cx="4396140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3200" b="1" dirty="0">
                <a:ea typeface="Tahoma" pitchFamily="34" charset="0"/>
                <a:cs typeface="Tahoma" pitchFamily="34" charset="0"/>
              </a:rPr>
              <a:t>Tavoitteena l</a:t>
            </a:r>
            <a:r>
              <a:rPr lang="FI-FI" sz="3200" b="1" dirty="0">
                <a:ea typeface="Tahoma" pitchFamily="34" charset="0"/>
                <a:cs typeface="Tahoma" pitchFamily="34" charset="0"/>
              </a:rPr>
              <a:t>isää liikettä </a:t>
            </a:r>
            <a:br>
              <a:rPr lang="fi-FI" sz="3200" b="1" dirty="0">
                <a:ea typeface="Tahoma" pitchFamily="34" charset="0"/>
                <a:cs typeface="Tahoma" pitchFamily="34" charset="0"/>
              </a:rPr>
            </a:br>
            <a:r>
              <a:rPr lang="FI-FI" sz="3200" b="1" dirty="0">
                <a:ea typeface="Tahoma" pitchFamily="34" charset="0"/>
                <a:cs typeface="Tahoma" pitchFamily="34" charset="0"/>
              </a:rPr>
              <a:t>oppilaitosten arkeen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i-FI" sz="3200" dirty="0">
              <a:ea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>
                <a:ea typeface="Tahoma" pitchFamily="34" charset="0"/>
                <a:cs typeface="Tahoma" pitchFamily="34" charset="0"/>
              </a:rPr>
              <a:t>Kolmiosainen tapahtuma: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ea typeface="Tahoma" pitchFamily="34" charset="0"/>
                <a:cs typeface="Tahoma" pitchFamily="34" charset="0"/>
              </a:rPr>
              <a:t>Johdon tapaaminen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>
                <a:ea typeface="Tahoma" pitchFamily="34" charset="0"/>
                <a:cs typeface="Tahoma" pitchFamily="34" charset="0"/>
              </a:rPr>
              <a:t>Arjen arkki -tori henkilöstölle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I-FI" dirty="0" err="1">
                <a:ea typeface="Tahoma" pitchFamily="34" charset="0"/>
                <a:cs typeface="Tahoma" pitchFamily="34" charset="0"/>
              </a:rPr>
              <a:t>Amisrata</a:t>
            </a:r>
            <a:r>
              <a:rPr lang="FI-FI" dirty="0">
                <a:ea typeface="Tahoma" pitchFamily="34" charset="0"/>
                <a:cs typeface="Tahoma" pitchFamily="34" charset="0"/>
              </a:rPr>
              <a:t> opiskelijoille</a:t>
            </a:r>
          </a:p>
          <a:p>
            <a:br>
              <a:rPr lang="fi-FI" sz="3200" dirty="0"/>
            </a:br>
            <a:r>
              <a:rPr lang="fi-FI" sz="3200" dirty="0"/>
              <a:t>   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310" y="291830"/>
            <a:ext cx="4435764" cy="62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7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1" y="-55413"/>
            <a:ext cx="9163455" cy="68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7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9" name="Kuva 8" descr="Forssanlehti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79" y="1151875"/>
            <a:ext cx="4956503" cy="4547723"/>
          </a:xfrm>
          <a:prstGeom prst="rect">
            <a:avLst/>
          </a:prstGeom>
        </p:spPr>
      </p:pic>
      <p:pic>
        <p:nvPicPr>
          <p:cNvPr id="10" name="Kuva 9" descr="Forssanlehti_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596" y="907097"/>
            <a:ext cx="4952054" cy="46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3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36" y="1035366"/>
            <a:ext cx="3542731" cy="4723641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15847" y="1035366"/>
            <a:ext cx="74240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Poimintoja matkan varrelta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Koulutuksen järjestäjien ja oppilaitosten johdon kanssa yhteinen näkemys:</a:t>
            </a:r>
            <a:br>
              <a:rPr lang="fi-FI" dirty="0"/>
            </a:br>
            <a:r>
              <a:rPr lang="fi-FI" dirty="0"/>
              <a:t>fyysisen aktiivisuuden lisäämistä tarvitaan. Toteuttamisen käytäntöihin</a:t>
            </a:r>
            <a:br>
              <a:rPr lang="fi-FI" dirty="0"/>
            </a:br>
            <a:r>
              <a:rPr lang="fi-FI" dirty="0"/>
              <a:t>kaivataan tukea ja malleja.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Työkyvyn ylläpitäminen, liikunta ja terveystieto -opetusta toteutetaan </a:t>
            </a:r>
            <a:br>
              <a:rPr lang="fi-FI" dirty="0"/>
            </a:br>
            <a:r>
              <a:rPr lang="fi-FI" dirty="0"/>
              <a:t>monin eri tavoin ja eri laajuisena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Liikuntapaikka – vaatimatonkin – lisää liikettä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Amisrata</a:t>
            </a:r>
            <a:r>
              <a:rPr lang="fi-FI" dirty="0"/>
              <a:t> toi liikettä teemapäivään. Voisiko opiskelupäivän toteuttaminen </a:t>
            </a:r>
            <a:br>
              <a:rPr lang="fi-FI" dirty="0"/>
            </a:br>
            <a:r>
              <a:rPr lang="fi-FI" dirty="0"/>
              <a:t>rastiratana toimia myös? Tuo vaihtelua, vähentää istumista,</a:t>
            </a:r>
            <a:br>
              <a:rPr lang="fi-FI" dirty="0"/>
            </a:br>
            <a:r>
              <a:rPr lang="fi-FI" dirty="0"/>
              <a:t>lisää liikettä ja antaa taukoliikunnalle luonnollisen tilan.</a:t>
            </a:r>
          </a:p>
          <a:p>
            <a:br>
              <a:rPr lang="fi-FI" dirty="0"/>
            </a:br>
            <a:r>
              <a:rPr lang="fi-FI" dirty="0"/>
              <a:t>  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8383836" y="5826435"/>
            <a:ext cx="328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Amisradan</a:t>
            </a:r>
            <a:r>
              <a:rPr lang="fi-FI" dirty="0"/>
              <a:t> pituushyppyrasti </a:t>
            </a:r>
            <a:r>
              <a:rPr lang="fi-FI" dirty="0" err="1"/>
              <a:t>Tredun</a:t>
            </a:r>
            <a:r>
              <a:rPr lang="fi-FI" dirty="0"/>
              <a:t> aulassa</a:t>
            </a:r>
          </a:p>
        </p:txBody>
      </p:sp>
    </p:spTree>
    <p:extLst>
      <p:ext uri="{BB962C8B-B14F-4D97-AF65-F5344CB8AC3E}">
        <p14:creationId xmlns:p14="http://schemas.microsoft.com/office/powerpoint/2010/main" val="196293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29" y="0"/>
            <a:ext cx="8065477" cy="4536831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30" y="4235336"/>
            <a:ext cx="4100629" cy="2619544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55632" y="1386163"/>
            <a:ext cx="2291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dirty="0"/>
              <a:t>Aktiivinen aula</a:t>
            </a:r>
            <a:br>
              <a:rPr lang="fi-FI" sz="1600" dirty="0"/>
            </a:br>
            <a:r>
              <a:rPr lang="fi-FI" sz="1600" dirty="0" err="1"/>
              <a:t>Pohjois</a:t>
            </a:r>
            <a:r>
              <a:rPr lang="fi-FI" sz="1600" dirty="0"/>
              <a:t>-Karjalan ammattiopistossa Joensuussa 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29" y="4261443"/>
            <a:ext cx="2277301" cy="2596557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0000" y="4699774"/>
            <a:ext cx="2622664" cy="1687547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155632" y="4229703"/>
            <a:ext cx="22210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dirty="0"/>
              <a:t>Liikuntamuistutus tavallisesti ns. tyhjässä tilassa</a:t>
            </a:r>
          </a:p>
          <a:p>
            <a:pPr algn="r"/>
            <a:endParaRPr lang="fi-FI" dirty="0"/>
          </a:p>
          <a:p>
            <a:pPr algn="r"/>
            <a:r>
              <a:rPr lang="fi-FI" dirty="0"/>
              <a:t>Ravintovalistusta ruokasalissa</a:t>
            </a:r>
          </a:p>
          <a:p>
            <a:pPr algn="r"/>
            <a:endParaRPr lang="fi-FI" dirty="0"/>
          </a:p>
          <a:p>
            <a:pPr algn="r"/>
            <a:r>
              <a:rPr lang="fi-FI" dirty="0"/>
              <a:t>Hukkatilat hyötykäyttöön </a:t>
            </a:r>
          </a:p>
        </p:txBody>
      </p:sp>
    </p:spTree>
    <p:extLst>
      <p:ext uri="{BB962C8B-B14F-4D97-AF65-F5344CB8AC3E}">
        <p14:creationId xmlns:p14="http://schemas.microsoft.com/office/powerpoint/2010/main" val="115975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24" y="1035369"/>
            <a:ext cx="7688865" cy="4474377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265479" y="1228131"/>
            <a:ext cx="3843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Lupa liikkua -info Oulun seudun ammattiopistolla Kempeleessä. </a:t>
            </a:r>
          </a:p>
          <a:p>
            <a:endParaRPr lang="fi-FI" dirty="0"/>
          </a:p>
          <a:p>
            <a:r>
              <a:rPr lang="fi-FI" dirty="0"/>
              <a:t>Samalla tutustuttiin aktiivi-luokkaan, joka onkin saanut suuren suosion.</a:t>
            </a:r>
          </a:p>
        </p:txBody>
      </p:sp>
    </p:spTree>
    <p:extLst>
      <p:ext uri="{BB962C8B-B14F-4D97-AF65-F5344CB8AC3E}">
        <p14:creationId xmlns:p14="http://schemas.microsoft.com/office/powerpoint/2010/main" val="1305151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9" y="3860897"/>
            <a:ext cx="5233756" cy="283714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25" y="3860897"/>
            <a:ext cx="5261958" cy="283714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86" y="906156"/>
            <a:ext cx="5244512" cy="2955682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274796" y="865336"/>
            <a:ext cx="47589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Tukimateriaalia opiskelu- ja työhyvinvoinnin edistämiseen on valtavasti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Asuntola on osa oppimisympäristöä ja asuntolassa asuville tulee tarjota fyysistä aktiviisutta sisältävää toimintaa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Aulan taukojumpat ovat hyvä tapa aloittaa päivä. Kaikki eivät tule, mutta yllättävän moni noudattaa kutsua, kun sen esittää.</a:t>
            </a:r>
          </a:p>
        </p:txBody>
      </p:sp>
    </p:spTree>
    <p:extLst>
      <p:ext uri="{BB962C8B-B14F-4D97-AF65-F5344CB8AC3E}">
        <p14:creationId xmlns:p14="http://schemas.microsoft.com/office/powerpoint/2010/main" val="152755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SAKU_sininen_A9_RGB2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9" y="160337"/>
            <a:ext cx="1178560" cy="4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14617"/>
            <a:ext cx="1276350" cy="792480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617"/>
            <a:ext cx="1003935" cy="668655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9" y="1018742"/>
            <a:ext cx="7581736" cy="330315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215" y="1018743"/>
            <a:ext cx="3970675" cy="3303154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6" y="4535835"/>
            <a:ext cx="2981579" cy="1967859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49" y="4535837"/>
            <a:ext cx="3013436" cy="2008956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79" y="4535838"/>
            <a:ext cx="2921411" cy="2008955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58" y="4535836"/>
            <a:ext cx="3183692" cy="2008957"/>
          </a:xfrm>
          <a:prstGeom prst="rect">
            <a:avLst/>
          </a:prstGeom>
        </p:spPr>
      </p:pic>
      <p:sp>
        <p:nvSpPr>
          <p:cNvPr id="21" name="Tekstiruutu 20"/>
          <p:cNvSpPr txBox="1"/>
          <p:nvPr/>
        </p:nvSpPr>
        <p:spPr>
          <a:xfrm>
            <a:off x="2690129" y="114617"/>
            <a:ext cx="82255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Koulutustilaisuudet, kokoukset, seminaarit yms. voidaan järjestää sopivasti tauottaen</a:t>
            </a:r>
            <a:br>
              <a:rPr lang="fi-FI" dirty="0"/>
            </a:br>
            <a:r>
              <a:rPr lang="fi-FI" dirty="0"/>
              <a:t>ja tarjoamalla mahdollisuus vähentää istumista.  Asiantuntijat ovat myös oppilaitosten</a:t>
            </a:r>
            <a:br>
              <a:rPr lang="fi-FI" dirty="0"/>
            </a:br>
            <a:r>
              <a:rPr lang="fi-FI" dirty="0"/>
              <a:t>käytettävissä – ota yhteyttä.</a:t>
            </a:r>
          </a:p>
        </p:txBody>
      </p:sp>
    </p:spTree>
    <p:extLst>
      <p:ext uri="{BB962C8B-B14F-4D97-AF65-F5344CB8AC3E}">
        <p14:creationId xmlns:p14="http://schemas.microsoft.com/office/powerpoint/2010/main" val="431598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031ABBA5962EE4680EB84399A115EDC" ma:contentTypeVersion="2" ma:contentTypeDescription="Luo uusi asiakirja." ma:contentTypeScope="" ma:versionID="0500e622f3cc5790edd64828689ad42f">
  <xsd:schema xmlns:xsd="http://www.w3.org/2001/XMLSchema" xmlns:xs="http://www.w3.org/2001/XMLSchema" xmlns:p="http://schemas.microsoft.com/office/2006/metadata/properties" xmlns:ns2="b93f7c99-ca0a-456d-8606-783f5da558d1" targetNamespace="http://schemas.microsoft.com/office/2006/metadata/properties" ma:root="true" ma:fieldsID="b3d5eae3a1c8c58d2610c184167d6117" ns2:_="">
    <xsd:import namespace="b93f7c99-ca0a-456d-8606-783f5da558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f7c99-ca0a-456d-8606-783f5da558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88E9C8-9DFB-431D-9093-E348A2D3B0AB}">
  <ds:schemaRefs>
    <ds:schemaRef ds:uri="b93f7c99-ca0a-456d-8606-783f5da558d1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68AE2DC-4052-47C4-9772-222383AF51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7029F1-5F50-44C2-A7DB-B61DE280AA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3f7c99-ca0a-456d-8606-783f5da558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146</Words>
  <Application>Microsoft Office PowerPoint</Application>
  <PresentationFormat>Laajakuva</PresentationFormat>
  <Paragraphs>56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Tahoma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Ville Virtanen</dc:creator>
  <cp:lastModifiedBy>Saija Sippola</cp:lastModifiedBy>
  <cp:revision>17</cp:revision>
  <dcterms:created xsi:type="dcterms:W3CDTF">2017-02-22T18:21:59Z</dcterms:created>
  <dcterms:modified xsi:type="dcterms:W3CDTF">2017-04-07T12:03:29Z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0x0101006031ABBA5962EE4680EB84399A115EDC</vt:lpwstr>
  </property>
</Properties>
</file>