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9" r:id="rId2"/>
    <p:sldId id="256" r:id="rId3"/>
    <p:sldId id="257" r:id="rId4"/>
    <p:sldId id="258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8EA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40" autoAdjust="0"/>
    <p:restoredTop sz="90929"/>
  </p:normalViewPr>
  <p:slideViewPr>
    <p:cSldViewPr>
      <p:cViewPr varScale="1">
        <p:scale>
          <a:sx n="67" d="100"/>
          <a:sy n="67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12CAA-8DAB-4FCA-AF7E-CE47433B7BF8}" type="datetimeFigureOut">
              <a:rPr lang="fi-FI" smtClean="0"/>
              <a:t>30.10.2013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11B15-F1E4-47A9-8A43-577BF4A366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5415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91591-9E72-45A5-A236-9F44500D6B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C7318-FFC9-4B69-8B86-6D39ADA039B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353050" y="0"/>
            <a:ext cx="1352550" cy="6248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95400" y="0"/>
            <a:ext cx="3905250" cy="6248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4A297-4474-4178-A106-9241CFE2EF2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02028-0AC2-438F-B8D9-0930075522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B4AA3-E38E-4C8F-88B3-301C2ABD8D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3C766-3C7E-441F-AB98-0B1F03FD8E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EB931-4FF1-47FE-8798-9E6C4FFB62C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A2B3A-7D73-446A-AFD5-B63E6886300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F55BD-B049-4FE4-BE3A-AFFE0D47A4D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5A336-F281-40AA-A646-57228AA6CC5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0C387-A813-4D9F-BCB9-C5C0D6BACD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ABDC4743-6781-4F08-9342-3D1B9026DC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Otsikko Gil Sans Ext Cond Bold 42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441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endParaRPr lang="fi-FI" smtClean="0"/>
          </a:p>
        </p:txBody>
      </p:sp>
      <p:pic>
        <p:nvPicPr>
          <p:cNvPr id="1031" name="Picture 11" descr="C:\Documents and Settings\Acer\Omat tiedostot\Viestintätoimisto\SAKU\Logot\PPT kirjaimet\U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-1550109">
            <a:off x="128588" y="4725988"/>
            <a:ext cx="1582737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C:\Documents and Settings\Acer\Omat tiedostot\Viestintätoimisto\SAKU\Logot\PPT kirjaimet\K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273042">
            <a:off x="206375" y="2765425"/>
            <a:ext cx="12700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Documents and Settings\Acer\Omat tiedostot\Viestintätoimisto\SAKU\Logot\PPT kirjaimet\A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-2492459">
            <a:off x="534988" y="1668463"/>
            <a:ext cx="1258887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8" descr="C:\Documents and Settings\Acer\Omat tiedostot\Viestintätoimisto\SAKU\Logot\PPT kirjaimet\S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571500"/>
            <a:ext cx="114300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5"/>
          <p:cNvSpPr>
            <a:spLocks noChangeArrowheads="1"/>
          </p:cNvSpPr>
          <p:nvPr/>
        </p:nvSpPr>
        <p:spPr bwMode="auto">
          <a:xfrm>
            <a:off x="7143750" y="0"/>
            <a:ext cx="200025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7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9pPr>
    </p:titleStyle>
    <p:bodyStyle>
      <a:lvl1pPr marL="188913" indent="-1889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5000"/>
        <a:buChar char="•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5762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0000"/>
        <a:buFont typeface="Arial Unicode MS" pitchFamily="34" charset="-128"/>
        <a:buChar char="‣"/>
        <a:defRPr sz="2200">
          <a:solidFill>
            <a:srgbClr val="292929"/>
          </a:solidFill>
          <a:latin typeface="+mn-lt"/>
          <a:cs typeface="+mn-cs"/>
        </a:defRPr>
      </a:lvl2pPr>
      <a:lvl3pPr marL="1046163" indent="-187325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7" descr="Saku_kyltinpitaj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5"/>
          <p:cNvSpPr txBox="1">
            <a:spLocks noChangeArrowheads="1"/>
          </p:cNvSpPr>
          <p:nvPr/>
        </p:nvSpPr>
        <p:spPr bwMode="auto">
          <a:xfrm rot="-660000">
            <a:off x="7313613" y="5638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 dirty="0" smtClean="0">
                <a:solidFill>
                  <a:srgbClr val="8EAC44"/>
                </a:solidFill>
                <a:latin typeface="Bauhaus 93" pitchFamily="82" charset="0"/>
              </a:rPr>
              <a:t>EA</a:t>
            </a:r>
            <a:endParaRPr lang="fi-FI" sz="2800" dirty="0">
              <a:solidFill>
                <a:srgbClr val="8EAC44"/>
              </a:solidFill>
              <a:latin typeface="Bauhaus 93" pitchFamily="82" charset="0"/>
            </a:endParaRPr>
          </a:p>
        </p:txBody>
      </p:sp>
      <p:pic>
        <p:nvPicPr>
          <p:cNvPr id="3076" name="Kuva 5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1331913"/>
            <a:ext cx="38893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2268538" y="788988"/>
            <a:ext cx="6194324" cy="124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 dirty="0" smtClean="0">
                <a:solidFill>
                  <a:srgbClr val="8EAC44"/>
                </a:solidFill>
                <a:latin typeface="Impact" pitchFamily="34" charset="0"/>
              </a:rPr>
              <a:t>SAKU ry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 dirty="0" smtClean="0">
                <a:solidFill>
                  <a:srgbClr val="8EAC44"/>
                </a:solidFill>
                <a:latin typeface="Impact" pitchFamily="34" charset="0"/>
              </a:rPr>
              <a:t>HARRASTETUTORKOULUTUS</a:t>
            </a:r>
            <a:endParaRPr lang="fi-FI" sz="4400" dirty="0">
              <a:solidFill>
                <a:srgbClr val="8EAC44"/>
              </a:solidFill>
              <a:latin typeface="Impact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319338" y="3436938"/>
            <a:ext cx="44958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lvl="0" algn="ctr" eaLnBrk="1" hangingPunct="1">
              <a:spcBef>
                <a:spcPct val="0"/>
              </a:spcBef>
              <a:buClrTx/>
              <a:buSzTx/>
              <a:buNone/>
            </a:pPr>
            <a:r>
              <a:rPr lang="fi-FI" altLang="fi-FI" sz="6000" b="1" dirty="0" smtClean="0">
                <a:solidFill>
                  <a:srgbClr val="000000"/>
                </a:solidFill>
                <a:latin typeface="Verdana" pitchFamily="34" charset="0"/>
              </a:rPr>
              <a:t>Ensiapu</a:t>
            </a:r>
            <a:endParaRPr lang="fi-FI" altLang="fi-FI" sz="6000" b="1" dirty="0">
              <a:solidFill>
                <a:srgbClr val="000000"/>
              </a:solidFill>
              <a:latin typeface="Verdana" pitchFamily="34" charset="0"/>
            </a:endParaRPr>
          </a:p>
          <a:p>
            <a:pPr lvl="0" algn="ctr" eaLnBrk="1" hangingPunct="1">
              <a:spcBef>
                <a:spcPct val="50000"/>
              </a:spcBef>
              <a:buClrTx/>
              <a:buSzTx/>
              <a:buNone/>
            </a:pPr>
            <a:r>
              <a:rPr lang="fi-FI" altLang="fi-FI" sz="2000" dirty="0">
                <a:solidFill>
                  <a:srgbClr val="000000"/>
                </a:solidFill>
                <a:latin typeface="Trebuchet MS" pitchFamily="34" charset="0"/>
              </a:rPr>
              <a:t>Marjo Eronen, SPR, </a:t>
            </a:r>
            <a:br>
              <a:rPr lang="fi-FI" altLang="fi-FI" sz="2000" dirty="0">
                <a:solidFill>
                  <a:srgbClr val="000000"/>
                </a:solidFill>
                <a:latin typeface="Trebuchet MS" pitchFamily="34" charset="0"/>
              </a:rPr>
            </a:br>
            <a:r>
              <a:rPr lang="fi-FI" altLang="fi-FI" sz="2000" dirty="0">
                <a:solidFill>
                  <a:srgbClr val="000000"/>
                </a:solidFill>
                <a:latin typeface="Trebuchet MS" pitchFamily="34" charset="0"/>
              </a:rPr>
              <a:t>ensiavun ja terveystiedon kouluttaja</a:t>
            </a:r>
            <a:endParaRPr lang="fi-FI" altLang="fi-FI" sz="4000" dirty="0">
              <a:solidFill>
                <a:srgbClr val="000000"/>
              </a:solidFill>
              <a:latin typeface="Trebuchet MS" pitchFamily="34" charset="0"/>
            </a:endParaRPr>
          </a:p>
          <a:p>
            <a:pPr lvl="0" algn="ctr" eaLnBrk="1" hangingPunct="1">
              <a:spcBef>
                <a:spcPct val="0"/>
              </a:spcBef>
              <a:buClrTx/>
              <a:buSzTx/>
              <a:buNone/>
            </a:pPr>
            <a:endParaRPr lang="fi-FI" altLang="fi-FI" sz="6000" b="1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Sisällön paikkamerkki 7" descr="Saku_jalkapallo_A4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4071938"/>
            <a:ext cx="1398587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Kuva 8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5" y="53340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2400" dirty="0">
                <a:latin typeface="Impact" pitchFamily="34" charset="0"/>
              </a:rPr>
              <a:t>Seuraavissa ohjeissa käydään lyhyesti läpi, miten </a:t>
            </a:r>
            <a:r>
              <a:rPr lang="fi-FI" sz="2400" dirty="0" smtClean="0">
                <a:latin typeface="Impact" pitchFamily="34" charset="0"/>
              </a:rPr>
              <a:t>toimia hätätilanteessa </a:t>
            </a:r>
            <a:endParaRPr lang="fi-FI" sz="2400" dirty="0">
              <a:latin typeface="Impact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endParaRPr lang="fi-FI" altLang="fi-FI" sz="2800" dirty="0" smtClean="0"/>
          </a:p>
          <a:p>
            <a:pPr>
              <a:spcBef>
                <a:spcPct val="0"/>
              </a:spcBef>
            </a:pPr>
            <a:r>
              <a:rPr lang="fi-FI" altLang="fi-FI" sz="2800" dirty="0" smtClean="0"/>
              <a:t> </a:t>
            </a:r>
            <a:r>
              <a:rPr lang="fi-FI" altLang="fi-FI" sz="3200" dirty="0" smtClean="0"/>
              <a:t>nenäverenvuodossa</a:t>
            </a:r>
          </a:p>
          <a:p>
            <a:pPr>
              <a:spcBef>
                <a:spcPct val="0"/>
              </a:spcBef>
            </a:pPr>
            <a:endParaRPr lang="fi-FI" altLang="fi-FI" sz="3200" dirty="0" smtClean="0"/>
          </a:p>
          <a:p>
            <a:pPr>
              <a:spcBef>
                <a:spcPct val="0"/>
              </a:spcBef>
            </a:pPr>
            <a:r>
              <a:rPr lang="fi-FI" altLang="fi-FI" sz="3200" dirty="0" smtClean="0"/>
              <a:t> </a:t>
            </a:r>
            <a:r>
              <a:rPr lang="fi-FI" altLang="fi-FI" sz="3200" dirty="0"/>
              <a:t>nilkan </a:t>
            </a:r>
            <a:r>
              <a:rPr lang="fi-FI" altLang="fi-FI" sz="3200" dirty="0" smtClean="0"/>
              <a:t>nyrjähtäessä</a:t>
            </a:r>
          </a:p>
          <a:p>
            <a:pPr>
              <a:spcBef>
                <a:spcPct val="0"/>
              </a:spcBef>
            </a:pPr>
            <a:endParaRPr lang="fi-FI" altLang="fi-FI" sz="3200" dirty="0"/>
          </a:p>
          <a:p>
            <a:pPr>
              <a:spcBef>
                <a:spcPct val="0"/>
              </a:spcBef>
            </a:pPr>
            <a:r>
              <a:rPr lang="fi-FI" altLang="fi-FI" sz="3200" dirty="0"/>
              <a:t> verensokerin </a:t>
            </a:r>
            <a:r>
              <a:rPr lang="fi-FI" altLang="fi-FI" sz="3200" dirty="0" smtClean="0"/>
              <a:t>laskiessa</a:t>
            </a:r>
          </a:p>
          <a:p>
            <a:pPr>
              <a:spcBef>
                <a:spcPct val="0"/>
              </a:spcBef>
            </a:pPr>
            <a:endParaRPr lang="fi-FI" altLang="fi-FI" sz="3200" dirty="0"/>
          </a:p>
          <a:p>
            <a:pPr>
              <a:spcBef>
                <a:spcPct val="0"/>
              </a:spcBef>
            </a:pPr>
            <a:r>
              <a:rPr lang="fi-FI" altLang="fi-FI" sz="3200" dirty="0"/>
              <a:t> kouristavan henkilön kanssa </a:t>
            </a:r>
            <a:endParaRPr lang="fi-FI" altLang="fi-FI" sz="3200" dirty="0" smtClean="0"/>
          </a:p>
          <a:p>
            <a:pPr>
              <a:spcBef>
                <a:spcPct val="0"/>
              </a:spcBef>
            </a:pPr>
            <a:endParaRPr lang="fi-FI" altLang="fi-FI" sz="3200" dirty="0"/>
          </a:p>
          <a:p>
            <a:pPr>
              <a:spcBef>
                <a:spcPct val="0"/>
              </a:spcBef>
            </a:pPr>
            <a:r>
              <a:rPr lang="fi-FI" altLang="fi-FI" sz="3200" dirty="0"/>
              <a:t> henkilön pyörtyessä</a:t>
            </a:r>
          </a:p>
          <a:p>
            <a:endParaRPr lang="fi-F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Kuva 7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287338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2800" b="1" dirty="0" smtClean="0"/>
              <a:t/>
            </a:r>
            <a:br>
              <a:rPr lang="fi-FI" sz="2800" b="1" dirty="0" smtClean="0"/>
            </a:br>
            <a:r>
              <a:rPr lang="fi-FI" sz="2800" dirty="0">
                <a:latin typeface="Impact" pitchFamily="34" charset="0"/>
              </a:rPr>
              <a:t> </a:t>
            </a:r>
            <a:r>
              <a:rPr lang="fi-FI" sz="3600" dirty="0" smtClean="0">
                <a:latin typeface="Impact" pitchFamily="34" charset="0"/>
              </a:rPr>
              <a:t>Hätätilanteessa</a:t>
            </a:r>
            <a:br>
              <a:rPr lang="fi-FI" sz="3600" dirty="0" smtClean="0">
                <a:latin typeface="Impact" pitchFamily="34" charset="0"/>
              </a:rPr>
            </a:br>
            <a:r>
              <a:rPr lang="fi-FI" sz="3600" dirty="0">
                <a:latin typeface="Impact" pitchFamily="34" charset="0"/>
              </a:rPr>
              <a:t> </a:t>
            </a:r>
            <a:r>
              <a:rPr lang="fi-FI" sz="3600" dirty="0" smtClean="0">
                <a:latin typeface="Impact" pitchFamily="34" charset="0"/>
              </a:rPr>
              <a:t>-</a:t>
            </a:r>
            <a:r>
              <a:rPr lang="fi-FI" sz="3200" dirty="0" smtClean="0">
                <a:latin typeface="Impact" pitchFamily="34" charset="0"/>
              </a:rPr>
              <a:t>avun hälyttäminen</a:t>
            </a:r>
            <a:endParaRPr lang="fi-FI" sz="2400" dirty="0">
              <a:latin typeface="Impact" pitchFamily="34" charset="0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fi-FI" dirty="0"/>
              <a:t>soita hätänumeroon </a:t>
            </a:r>
            <a:r>
              <a:rPr lang="fi-FI" altLang="fi-FI" dirty="0" smtClean="0"/>
              <a:t>112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kerro mitä on </a:t>
            </a:r>
            <a:r>
              <a:rPr lang="fi-FI" altLang="fi-FI" dirty="0" smtClean="0"/>
              <a:t>tapahtunut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kerro tarkka osoite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r>
              <a:rPr lang="fi-FI" altLang="fi-FI" dirty="0"/>
              <a:t> selvitä osoite etukäteen</a:t>
            </a:r>
            <a:r>
              <a:rPr lang="fi-FI" altLang="fi-FI" dirty="0" smtClean="0"/>
              <a:t>!</a:t>
            </a:r>
          </a:p>
          <a:p>
            <a:pPr lvl="1">
              <a:spcBef>
                <a:spcPct val="0"/>
              </a:spcBef>
              <a:buFont typeface="Wingdings" pitchFamily="2" charset="2"/>
              <a:buChar char="§"/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vastaa esitettyihin </a:t>
            </a:r>
            <a:r>
              <a:rPr lang="fi-FI" altLang="fi-FI" dirty="0" smtClean="0"/>
              <a:t>kysymyksiin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katkaise puhelu vasta luvan </a:t>
            </a:r>
            <a:r>
              <a:rPr lang="fi-FI" altLang="fi-FI" dirty="0" smtClean="0"/>
              <a:t>saatuasi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opasta auttajat </a:t>
            </a:r>
            <a:r>
              <a:rPr lang="fi-FI" altLang="fi-FI" dirty="0" smtClean="0"/>
              <a:t>paikalle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älä jätä avuntarvitsijaa yksin</a:t>
            </a:r>
          </a:p>
          <a:p>
            <a:endParaRPr lang="fi-FI" sz="2000" dirty="0" smtClean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Sisällön paikkamerkki 5" descr="Saku_pulkka_A8_RGB200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240213"/>
            <a:ext cx="3071813" cy="248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Kuva 6" descr="oranssipall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785813"/>
            <a:ext cx="3857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3600" dirty="0" smtClean="0">
                <a:latin typeface="Impact" pitchFamily="34" charset="0"/>
              </a:rPr>
              <a:t>Nenäverenvuoto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>
              <a:buNone/>
            </a:pPr>
            <a:endParaRPr lang="fi-FI" sz="2000" u="sng" dirty="0" smtClean="0"/>
          </a:p>
          <a:p>
            <a:pPr>
              <a:buNone/>
            </a:pPr>
            <a:endParaRPr lang="fi-FI" sz="2000" u="sng" dirty="0"/>
          </a:p>
          <a:p>
            <a:pPr>
              <a:buNone/>
            </a:pPr>
            <a:endParaRPr lang="fi-FI" sz="2000" u="sng" dirty="0" smtClean="0"/>
          </a:p>
          <a:p>
            <a:pPr>
              <a:spcBef>
                <a:spcPct val="0"/>
              </a:spcBef>
            </a:pPr>
            <a:r>
              <a:rPr lang="fi-FI" altLang="fi-FI" dirty="0"/>
              <a:t>anna henkilön istua </a:t>
            </a:r>
            <a:r>
              <a:rPr lang="fi-FI" altLang="fi-FI" dirty="0" smtClean="0"/>
              <a:t>etukumarassa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pyydä niistämään vuotava sierain tyhjäksi </a:t>
            </a:r>
            <a:r>
              <a:rPr lang="fi-FI" altLang="fi-FI" dirty="0" smtClean="0"/>
              <a:t>verihyytymistä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paina sierainta tasaisesti nenäluuta vasten 10-15 </a:t>
            </a:r>
            <a:r>
              <a:rPr lang="fi-FI" altLang="fi-FI" dirty="0" smtClean="0"/>
              <a:t>min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kylmä supistaa verisuonia, laita kylmäpakkaus </a:t>
            </a:r>
            <a:r>
              <a:rPr lang="fi-FI" altLang="fi-FI" dirty="0" smtClean="0"/>
              <a:t>niskaan </a:t>
            </a:r>
            <a:r>
              <a:rPr lang="fi-FI" altLang="fi-FI" dirty="0"/>
              <a:t>tai nenän </a:t>
            </a:r>
            <a:r>
              <a:rPr lang="fi-FI" altLang="fi-FI" dirty="0" smtClean="0"/>
              <a:t>päälle</a:t>
            </a:r>
          </a:p>
          <a:p>
            <a:pPr>
              <a:spcBef>
                <a:spcPct val="0"/>
              </a:spcBef>
            </a:pP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jos vuoto ei lakkaa noin 20 minuutissa, </a:t>
            </a:r>
            <a:r>
              <a:rPr lang="fi-FI" altLang="fi-FI" dirty="0" smtClean="0"/>
              <a:t>hakeudu </a:t>
            </a:r>
            <a:r>
              <a:rPr lang="fi-FI" altLang="fi-FI" dirty="0"/>
              <a:t>hoitoon </a:t>
            </a:r>
          </a:p>
          <a:p>
            <a:endParaRPr lang="fi-FI" sz="2000" dirty="0"/>
          </a:p>
          <a:p>
            <a:endParaRPr lang="fi-FI" sz="2000" dirty="0" smtClean="0"/>
          </a:p>
          <a:p>
            <a:endParaRPr lang="fi-FI" sz="2000" dirty="0" smtClean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14563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3600" dirty="0" smtClean="0">
                <a:latin typeface="Impact" pitchFamily="34" charset="0"/>
              </a:rPr>
              <a:t>Venähdykset </a:t>
            </a:r>
            <a:r>
              <a:rPr lang="fi-FI" sz="3600" dirty="0">
                <a:latin typeface="Impact" pitchFamily="34" charset="0"/>
              </a:rPr>
              <a:t>ja kolhut</a:t>
            </a:r>
            <a:endParaRPr lang="fi-FI" sz="3600" dirty="0" smtClean="0">
              <a:latin typeface="Impact" pitchFamily="34" charset="0"/>
            </a:endParaRP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776"/>
            <a:ext cx="4419600" cy="504041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fi-FI" dirty="0"/>
              <a:t> 3K = Koho, Kylmä ja Kompressio</a:t>
            </a:r>
          </a:p>
          <a:p>
            <a:pPr>
              <a:spcBef>
                <a:spcPct val="0"/>
              </a:spcBef>
            </a:pPr>
            <a:r>
              <a:rPr lang="fi-FI" altLang="fi-FI" dirty="0"/>
              <a:t> kohota raajaa verenvuodon vähentämiseksi</a:t>
            </a:r>
          </a:p>
          <a:p>
            <a:pPr>
              <a:spcBef>
                <a:spcPct val="0"/>
              </a:spcBef>
            </a:pPr>
            <a:r>
              <a:rPr lang="fi-FI" altLang="fi-FI" dirty="0"/>
              <a:t> paina vammakohtaa </a:t>
            </a:r>
            <a:r>
              <a:rPr lang="fi-FI" altLang="fi-FI" dirty="0" smtClean="0"/>
              <a:t>turvotuksen estämiseksi</a:t>
            </a:r>
            <a:endParaRPr lang="fi-FI" altLang="fi-FI" dirty="0"/>
          </a:p>
          <a:p>
            <a:pPr>
              <a:spcBef>
                <a:spcPct val="0"/>
              </a:spcBef>
            </a:pPr>
            <a:r>
              <a:rPr lang="fi-FI" altLang="fi-FI" dirty="0"/>
              <a:t> jäähdytä kylmällä 20-30 min (jatka kylmähoitoa ensimmäisen vuorokauden ajan parin tunnin välein)</a:t>
            </a:r>
          </a:p>
          <a:p>
            <a:pPr>
              <a:spcBef>
                <a:spcPct val="0"/>
              </a:spcBef>
            </a:pPr>
            <a:r>
              <a:rPr lang="fi-FI" altLang="fi-FI" dirty="0"/>
              <a:t> sido vammakohdan ympärille kylmähoidon jälkeen tukeva sidos</a:t>
            </a:r>
          </a:p>
          <a:p>
            <a:pPr>
              <a:spcBef>
                <a:spcPct val="0"/>
              </a:spcBef>
            </a:pPr>
            <a:r>
              <a:rPr lang="fi-FI" altLang="fi-FI" dirty="0"/>
              <a:t> hakeudu hoitoon, jos kipu ja turvotus eivät hellitä</a:t>
            </a:r>
          </a:p>
          <a:p>
            <a:pPr>
              <a:spcBef>
                <a:spcPct val="0"/>
              </a:spcBef>
            </a:pPr>
            <a:r>
              <a:rPr lang="fi-FI" altLang="fi-FI" dirty="0"/>
              <a:t> kun vamma aiheuttaa verenvuodon ihonalaiseen kudokseen, vuoto näkyy aluksi vain turvotuksena </a:t>
            </a:r>
            <a:r>
              <a:rPr lang="fi-FI" altLang="fi-FI" dirty="0" smtClean="0"/>
              <a:t>ja </a:t>
            </a:r>
            <a:r>
              <a:rPr lang="fi-FI" altLang="fi-FI" dirty="0"/>
              <a:t>punoituksena muuttuen myöhemmin </a:t>
            </a:r>
            <a:r>
              <a:rPr lang="fi-FI" altLang="fi-FI" dirty="0" smtClean="0"/>
              <a:t>mustelmaksi</a:t>
            </a:r>
            <a:endParaRPr lang="fi-FI" altLang="fi-FI" dirty="0"/>
          </a:p>
          <a:p>
            <a:endParaRPr lang="fi-FI" sz="2000" dirty="0" smtClean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Kuva 7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3" y="2428875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3600" dirty="0" err="1" smtClean="0">
                <a:latin typeface="Impact" pitchFamily="34" charset="0"/>
              </a:rPr>
              <a:t>Diabeettinen</a:t>
            </a:r>
            <a:r>
              <a:rPr lang="fi-FI" sz="3600" dirty="0" smtClean="0">
                <a:latin typeface="Impact" pitchFamily="34" charset="0"/>
              </a:rPr>
              <a:t> </a:t>
            </a:r>
            <a:r>
              <a:rPr lang="fi-FI" sz="3600" dirty="0">
                <a:latin typeface="Impact" pitchFamily="34" charset="0"/>
              </a:rPr>
              <a:t>sokki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267744" y="1412777"/>
            <a:ext cx="4437856" cy="5040412"/>
          </a:xfrm>
        </p:spPr>
        <p:txBody>
          <a:bodyPr/>
          <a:lstStyle/>
          <a:p>
            <a:endParaRPr lang="fi-FI" sz="2000" dirty="0" smtClean="0"/>
          </a:p>
          <a:p>
            <a:endParaRPr lang="fi-FI" sz="2000" dirty="0" smtClean="0"/>
          </a:p>
          <a:p>
            <a:r>
              <a:rPr lang="fi-FI" altLang="fi-FI" dirty="0"/>
              <a:t>Kun diabeetikon verensokerin laskee liian alas, ilmenee seuraavia oireita: huonovointisuus, kalpeus, vapina, hikoilu, epäselvä puhe, horjuva liikkuminen.</a:t>
            </a:r>
            <a:endParaRPr lang="fi-FI" dirty="0" smtClean="0"/>
          </a:p>
          <a:p>
            <a:endParaRPr lang="fi-FI" dirty="0" smtClean="0"/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anna sokeripitoista juotavaa tai syötävää, esim. 4-8 sokeripalaa, lasillinen mehua tai maitoa tai limua, suklaapatukka</a:t>
            </a:r>
          </a:p>
          <a:p>
            <a:pPr>
              <a:spcBef>
                <a:spcPct val="0"/>
              </a:spcBef>
              <a:buNone/>
            </a:pPr>
            <a:endParaRPr lang="fi-FI" altLang="fi-FI" dirty="0"/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elleivät oireet helpotu 10 minuutissa tai potilas </a:t>
            </a:r>
            <a:br>
              <a:rPr lang="fi-FI" altLang="fi-FI" dirty="0"/>
            </a:br>
            <a:r>
              <a:rPr lang="fi-FI" altLang="fi-FI" dirty="0"/>
              <a:t>menettää tajuntansa, soita hätänumeroon 112</a:t>
            </a:r>
          </a:p>
          <a:p>
            <a:pPr>
              <a:spcBef>
                <a:spcPct val="0"/>
              </a:spcBef>
              <a:buNone/>
            </a:pPr>
            <a:endParaRPr lang="fi-FI" altLang="fi-FI" dirty="0"/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käännä tajuton potilas kylkiasentoon hengityksen turvaamiseksi ja valvo hengitystä</a:t>
            </a:r>
          </a:p>
          <a:p>
            <a:pPr>
              <a:spcBef>
                <a:spcPct val="0"/>
              </a:spcBef>
              <a:buNone/>
            </a:pPr>
            <a:endParaRPr lang="fi-FI" altLang="fi-FI" dirty="0"/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tajuttomalle ei saa koskaan laittaa mitään </a:t>
            </a:r>
          </a:p>
          <a:p>
            <a:pPr>
              <a:spcBef>
                <a:spcPct val="0"/>
              </a:spcBef>
            </a:pPr>
            <a:r>
              <a:rPr lang="fi-FI" altLang="fi-FI" dirty="0"/>
              <a:t>suuhun tukehtumisvaaran takia</a:t>
            </a:r>
          </a:p>
          <a:p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7" name="Kuva 7" descr="Saku_kyltinpitaja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 rot="-660000">
            <a:off x="7313613" y="5421303"/>
            <a:ext cx="1828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800" dirty="0" smtClean="0">
                <a:solidFill>
                  <a:srgbClr val="8EAC44"/>
                </a:solidFill>
                <a:latin typeface="Bauhaus 93" pitchFamily="82" charset="0"/>
              </a:rPr>
              <a:t>Tutori auttaa</a:t>
            </a:r>
            <a:endParaRPr lang="fi-FI" sz="2800" dirty="0">
              <a:solidFill>
                <a:srgbClr val="8EAC44"/>
              </a:solidFill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3138488"/>
            <a:ext cx="3857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3600" dirty="0" smtClean="0">
                <a:latin typeface="Impact" pitchFamily="34" charset="0"/>
              </a:rPr>
              <a:t>Kouristukset</a:t>
            </a:r>
            <a:endParaRPr lang="fi-FI" sz="3600" dirty="0">
              <a:latin typeface="Impact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>
              <a:buNone/>
            </a:pPr>
            <a:endParaRPr lang="fi-FI" sz="2000" dirty="0" smtClean="0"/>
          </a:p>
          <a:p>
            <a:pPr>
              <a:buFont typeface="Wingdings" pitchFamily="2" charset="2"/>
              <a:buChar char="ü"/>
            </a:pPr>
            <a:endParaRPr lang="fi-FI" sz="2000" dirty="0" smtClean="0"/>
          </a:p>
          <a:p>
            <a:endParaRPr lang="fi-FI" sz="2000" dirty="0" smtClean="0">
              <a:latin typeface="Trebuchet MS" pitchFamily="34" charset="0"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2286000" y="1412777"/>
            <a:ext cx="4572000" cy="5675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fi-FI" altLang="fi-FI" dirty="0" smtClean="0"/>
              <a:t>Aivojen </a:t>
            </a:r>
            <a:r>
              <a:rPr lang="fi-FI" altLang="fi-FI" dirty="0"/>
              <a:t>toimintahäiriöt voivat aiheuttaa tahattomia lihasnykäyksiä ja kouristuksia. Syinä voivat olla esimerkiksi epilepsia, aivoverenvuoto, korkea kuume tai tapaturma. </a:t>
            </a:r>
          </a:p>
          <a:p>
            <a:pPr eaLnBrk="1" hangingPunct="1">
              <a:spcBef>
                <a:spcPct val="0"/>
              </a:spcBef>
            </a:pPr>
            <a:r>
              <a:rPr lang="fi-FI" altLang="fi-FI" dirty="0"/>
              <a:t>Kun kouristuskohtaus on alkanut, sitä ei voi pysäyttää.</a:t>
            </a:r>
          </a:p>
          <a:p>
            <a:pPr>
              <a:buNone/>
            </a:pPr>
            <a:endParaRPr lang="fi-FI" b="1" dirty="0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suojaa potilaan päätä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fi-FI" altLang="fi-FI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yritä kääntää henkilö kylkiasentoon heti, kun </a:t>
            </a:r>
            <a:br>
              <a:rPr lang="fi-FI" altLang="fi-FI" dirty="0"/>
            </a:br>
            <a:r>
              <a:rPr lang="fi-FI" altLang="fi-FI" dirty="0"/>
              <a:t>kouristukset vähenevät hengityksen turvaamiseksi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fi-FI" altLang="fi-FI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jos kohtaus menee itsestään ohi, varmista että henkilö on täysin toipunut ennen kuin jätät hänet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</a:pPr>
            <a:endParaRPr lang="fi-FI" altLang="fi-FI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fi-FI" altLang="fi-FI" dirty="0"/>
              <a:t> tee hätäilmoitus, jos kouristeluun liittyy </a:t>
            </a:r>
          </a:p>
          <a:p>
            <a:pPr eaLnBrk="1" hangingPunct="1">
              <a:spcBef>
                <a:spcPct val="0"/>
              </a:spcBef>
            </a:pPr>
            <a:r>
              <a:rPr lang="fi-FI" altLang="fi-FI" dirty="0"/>
              <a:t>tapaturma tai se kestää yli 5 minuuttia</a:t>
            </a:r>
          </a:p>
          <a:p>
            <a:pPr>
              <a:buNone/>
            </a:pPr>
            <a:endParaRPr lang="fi-FI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138" y="3384550"/>
            <a:ext cx="3857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188913"/>
            <a:ext cx="5040312" cy="1143000"/>
          </a:xfrm>
        </p:spPr>
        <p:txBody>
          <a:bodyPr/>
          <a:lstStyle/>
          <a:p>
            <a:r>
              <a:rPr lang="fi-FI" sz="3600" dirty="0" smtClean="0">
                <a:latin typeface="Impact" pitchFamily="34" charset="0"/>
              </a:rPr>
              <a:t>Pyörtyminen</a:t>
            </a:r>
            <a:endParaRPr lang="fi-FI" sz="3600" dirty="0">
              <a:latin typeface="Impact" pitchFamily="34" charset="0"/>
            </a:endParaRP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2411760" y="1179910"/>
            <a:ext cx="4221832" cy="5123655"/>
          </a:xfrm>
        </p:spPr>
        <p:txBody>
          <a:bodyPr/>
          <a:lstStyle/>
          <a:p>
            <a:r>
              <a:rPr lang="fi-FI" dirty="0"/>
              <a:t>Pyörtymisen syynä voi olla väsymys, järkytys tai pitkään seisominen. Pyörtyminen aiheutuu aivojen verenkierron tilapäisestä heikkenemisestä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 nosta jalat koholle</a:t>
            </a:r>
          </a:p>
          <a:p>
            <a:endParaRPr lang="fi-FI" dirty="0"/>
          </a:p>
          <a:p>
            <a:r>
              <a:rPr lang="fi-FI" dirty="0"/>
              <a:t> mikäli pyörtynyt ei virkoa nopeasti, turvaa hengitys asettamalla hänet kylkiasentoon ja tee hätäilmoitus numeroon 112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Kuva 6" descr="oranssipall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" y="3600450"/>
            <a:ext cx="3857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332655"/>
            <a:ext cx="5040312" cy="1296145"/>
          </a:xfrm>
        </p:spPr>
        <p:txBody>
          <a:bodyPr/>
          <a:lstStyle/>
          <a:p>
            <a:r>
              <a:rPr lang="fi-FI" sz="3600" dirty="0" smtClean="0">
                <a:latin typeface="Impact" pitchFamily="34" charset="0"/>
              </a:rPr>
              <a:t>Turvallisuus</a:t>
            </a:r>
            <a:br>
              <a:rPr lang="fi-FI" sz="3600" dirty="0" smtClean="0">
                <a:latin typeface="Impact" pitchFamily="34" charset="0"/>
              </a:rPr>
            </a:br>
            <a:r>
              <a:rPr lang="fi-FI" sz="3200" dirty="0" smtClean="0">
                <a:latin typeface="Impact" pitchFamily="34" charset="0"/>
              </a:rPr>
              <a:t>-</a:t>
            </a:r>
            <a:r>
              <a:rPr lang="fi-FI" altLang="fi-FI" sz="3200" dirty="0"/>
              <a:t>ohje turvallisuussuunnitelmasta</a:t>
            </a:r>
            <a:r>
              <a:rPr lang="fi-FI" altLang="fi-FI" sz="3600" dirty="0"/>
              <a:t/>
            </a:r>
            <a:br>
              <a:rPr lang="fi-FI" altLang="fi-FI" sz="3600" dirty="0"/>
            </a:br>
            <a:endParaRPr lang="fi-FI" sz="3600" dirty="0">
              <a:latin typeface="Impact" pitchFamily="34" charset="0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altLang="fi-FI" sz="2400" b="1" dirty="0"/>
              <a:t>Tapahtuman tiedot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mikä, missä, milloin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järjestäjä, vastuuhenkilöt</a:t>
            </a:r>
          </a:p>
          <a:p>
            <a:pPr>
              <a:lnSpc>
                <a:spcPct val="80000"/>
              </a:lnSpc>
            </a:pPr>
            <a:endParaRPr lang="fi-FI" altLang="fi-FI" sz="2400" dirty="0"/>
          </a:p>
          <a:p>
            <a:pPr>
              <a:lnSpc>
                <a:spcPct val="80000"/>
              </a:lnSpc>
            </a:pPr>
            <a:r>
              <a:rPr lang="fi-FI" altLang="fi-FI" sz="2400" b="1" dirty="0"/>
              <a:t>Riskitekijät ja miten niihin varaudutaan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onnettomuudet ja tapaturmat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tulipalo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järjestyshäiriöt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liikennejärjestelyt ja opasteet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poistumisreitit ja evakuointipaikka</a:t>
            </a:r>
          </a:p>
          <a:p>
            <a:pPr>
              <a:lnSpc>
                <a:spcPct val="80000"/>
              </a:lnSpc>
            </a:pPr>
            <a:r>
              <a:rPr lang="fi-FI" altLang="fi-FI" sz="2400" dirty="0"/>
              <a:t> henkilöstön koulutus</a:t>
            </a:r>
          </a:p>
          <a:p>
            <a:pPr>
              <a:lnSpc>
                <a:spcPct val="80000"/>
              </a:lnSpc>
            </a:pPr>
            <a:endParaRPr lang="fi-FI" altLang="fi-FI" sz="2400" dirty="0"/>
          </a:p>
          <a:p>
            <a:pPr>
              <a:lnSpc>
                <a:spcPct val="80000"/>
              </a:lnSpc>
            </a:pPr>
            <a:r>
              <a:rPr lang="fi-FI" altLang="fi-FI" sz="2400" b="1" dirty="0"/>
              <a:t>Kartat tai pohjapiirustukset </a:t>
            </a:r>
            <a:r>
              <a:rPr lang="fi-FI" altLang="fi-FI" sz="2400" b="1" dirty="0" smtClean="0"/>
              <a:t> turvallisuussuunnitelman liitteeksi</a:t>
            </a:r>
            <a:endParaRPr lang="fi-FI" altLang="fi-FI" sz="2400" b="1" dirty="0"/>
          </a:p>
          <a:p>
            <a:endParaRPr lang="fi-FI" sz="2000" dirty="0" smtClean="0">
              <a:latin typeface="Trebuchet MS" pitchFamily="34" charset="0"/>
            </a:endParaRPr>
          </a:p>
        </p:txBody>
      </p:sp>
      <p:pic>
        <p:nvPicPr>
          <p:cNvPr id="6" name="Kuva 7" descr="Saku_kyltinpitaja_A8_RGB20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 rot="-660000">
            <a:off x="7313613" y="5698301"/>
            <a:ext cx="1828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fi-FI" sz="2000" dirty="0" smtClean="0">
                <a:solidFill>
                  <a:srgbClr val="8EAC44"/>
                </a:solidFill>
                <a:latin typeface="Bauhaus 93" pitchFamily="82" charset="0"/>
              </a:rPr>
              <a:t>Turvallisuus</a:t>
            </a:r>
            <a:endParaRPr lang="fi-FI" sz="2000" dirty="0">
              <a:solidFill>
                <a:srgbClr val="8EAC44"/>
              </a:solidFill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Upohja_pallot_maskotit_v2012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Gill Sans MT Ext Condensed Bold"/>
        <a:ea typeface=""/>
        <a:cs typeface="Times New Roman"/>
      </a:majorFont>
      <a:minorFont>
        <a:latin typeface="Gill Sans MT Condensed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SAKUpohja_pallot_maskotit_v2012</Template>
  <TotalTime>291</TotalTime>
  <Words>368</Words>
  <Application>Microsoft Office PowerPoint</Application>
  <PresentationFormat>Näytössä katseltava diaesitys 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SAKUpohja_pallot_maskotit_v2012</vt:lpstr>
      <vt:lpstr>PowerPoint-esitys</vt:lpstr>
      <vt:lpstr>Seuraavissa ohjeissa käydään lyhyesti läpi, miten toimia hätätilanteessa </vt:lpstr>
      <vt:lpstr>  Hätätilanteessa  -avun hälyttäminen</vt:lpstr>
      <vt:lpstr>Nenäverenvuoto</vt:lpstr>
      <vt:lpstr>Venähdykset ja kolhut</vt:lpstr>
      <vt:lpstr>Diabeettinen sokki</vt:lpstr>
      <vt:lpstr>Kouristukset</vt:lpstr>
      <vt:lpstr>Pyörtyminen</vt:lpstr>
      <vt:lpstr>Turvallisuus -ohje turvallisuussuunnitelmasta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Tiina Kemppi</dc:creator>
  <cp:lastModifiedBy>SAKU ry SAKU ry</cp:lastModifiedBy>
  <cp:revision>1</cp:revision>
  <dcterms:modified xsi:type="dcterms:W3CDTF">2013-10-30T07:57:27Z</dcterms:modified>
</cp:coreProperties>
</file>