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sldIdLst>
    <p:sldId id="256" r:id="rId5"/>
    <p:sldId id="281" r:id="rId6"/>
    <p:sldId id="282" r:id="rId7"/>
    <p:sldId id="283" r:id="rId8"/>
    <p:sldId id="271" r:id="rId9"/>
    <p:sldId id="297" r:id="rId10"/>
    <p:sldId id="261" r:id="rId11"/>
    <p:sldId id="264" r:id="rId12"/>
    <p:sldId id="298" r:id="rId13"/>
    <p:sldId id="300" r:id="rId14"/>
    <p:sldId id="274" r:id="rId15"/>
    <p:sldId id="284" r:id="rId16"/>
    <p:sldId id="262" r:id="rId17"/>
    <p:sldId id="301" r:id="rId18"/>
    <p:sldId id="302" r:id="rId19"/>
    <p:sldId id="286" r:id="rId20"/>
    <p:sldId id="272" r:id="rId21"/>
    <p:sldId id="287" r:id="rId22"/>
    <p:sldId id="263" r:id="rId23"/>
    <p:sldId id="303" r:id="rId24"/>
    <p:sldId id="304" r:id="rId25"/>
    <p:sldId id="273" r:id="rId26"/>
    <p:sldId id="288" r:id="rId27"/>
    <p:sldId id="289" r:id="rId28"/>
    <p:sldId id="265" r:id="rId29"/>
    <p:sldId id="305" r:id="rId30"/>
    <p:sldId id="306" r:id="rId31"/>
    <p:sldId id="275" r:id="rId32"/>
    <p:sldId id="307" r:id="rId33"/>
    <p:sldId id="290" r:id="rId34"/>
    <p:sldId id="292" r:id="rId35"/>
    <p:sldId id="308" r:id="rId36"/>
    <p:sldId id="309" r:id="rId37"/>
    <p:sldId id="295" r:id="rId38"/>
    <p:sldId id="294" r:id="rId39"/>
    <p:sldId id="293" r:id="rId40"/>
    <p:sldId id="310" r:id="rId41"/>
    <p:sldId id="312" r:id="rId42"/>
    <p:sldId id="311" r:id="rId43"/>
    <p:sldId id="315" r:id="rId44"/>
    <p:sldId id="316" r:id="rId45"/>
    <p:sldId id="313" r:id="rId46"/>
    <p:sldId id="314" r:id="rId47"/>
    <p:sldId id="276" r:id="rId48"/>
  </p:sldIdLst>
  <p:sldSz cx="12192000" cy="6858000"/>
  <p:notesSz cx="6858000" cy="9144000"/>
  <p:embeddedFontLst>
    <p:embeddedFont>
      <p:font typeface="Calibri" panose="020F0502020204030204" pitchFamily="34" charset="0"/>
      <p:regular r:id="rId49"/>
      <p:bold r:id="rId50"/>
      <p:italic r:id="rId51"/>
      <p:boldItalic r:id="rId52"/>
    </p:embeddedFont>
    <p:embeddedFont>
      <p:font typeface="Calibri Light" panose="020F0302020204030204" pitchFamily="34" charset="0"/>
      <p:regular r:id="rId53"/>
      <p:italic r:id="rId54"/>
    </p:embeddedFont>
    <p:embeddedFont>
      <p:font typeface="Open Sans Condensed" panose="020B0806030504020204" pitchFamily="34" charset="0"/>
      <p:bold r:id="rId55"/>
    </p:embeddedFont>
    <p:embeddedFont>
      <p:font typeface="Open Sans Condensed Light" panose="020B0306030504020204" pitchFamily="34" charset="0"/>
      <p:regular r:id="rId56"/>
      <p:italic r:id="rId57"/>
    </p:embeddedFont>
    <p:embeddedFont>
      <p:font typeface="Open Sans Extrabold" panose="020B0906030804020204" pitchFamily="34" charset="0"/>
      <p:bold r:id="rId58"/>
      <p:boldItalic r:id="rId59"/>
    </p:embeddedFont>
  </p:embeddedFontLst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5B5B"/>
    <a:srgbClr val="B1C406"/>
    <a:srgbClr val="CF016B"/>
    <a:srgbClr val="F5C719"/>
    <a:srgbClr val="0077C8"/>
    <a:srgbClr val="8D5CA7"/>
    <a:srgbClr val="1D1D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8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26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font" Target="fonts/font2.fntdata"/><Relationship Id="rId55" Type="http://schemas.openxmlformats.org/officeDocument/2006/relationships/font" Target="fonts/font7.fntdata"/><Relationship Id="rId63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font" Target="fonts/font5.fntdata"/><Relationship Id="rId58" Type="http://schemas.openxmlformats.org/officeDocument/2006/relationships/font" Target="fonts/font10.fntdata"/><Relationship Id="rId5" Type="http://schemas.openxmlformats.org/officeDocument/2006/relationships/slide" Target="slides/slide1.xml"/><Relationship Id="rId61" Type="http://schemas.openxmlformats.org/officeDocument/2006/relationships/viewProps" Target="viewProp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font" Target="fonts/font8.fntdata"/><Relationship Id="rId64" Type="http://schemas.microsoft.com/office/2016/11/relationships/changesInfo" Target="changesInfos/changesInfo1.xml"/><Relationship Id="rId8" Type="http://schemas.openxmlformats.org/officeDocument/2006/relationships/slide" Target="slides/slide4.xml"/><Relationship Id="rId51" Type="http://schemas.openxmlformats.org/officeDocument/2006/relationships/font" Target="fonts/font3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font" Target="fonts/font11.fntdata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font" Target="fonts/font6.fntdata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1.fntdata"/><Relationship Id="rId57" Type="http://schemas.openxmlformats.org/officeDocument/2006/relationships/font" Target="fonts/font9.fntdata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font" Target="fonts/font4.fntdata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ija Sippola" userId="a9d2c958-b38c-460d-9250-a0669a330c84" providerId="ADAL" clId="{FA931722-EF7F-4807-A382-C17140A40444}"/>
    <pc:docChg chg="custSel modSld sldOrd">
      <pc:chgData name="Saija Sippola" userId="a9d2c958-b38c-460d-9250-a0669a330c84" providerId="ADAL" clId="{FA931722-EF7F-4807-A382-C17140A40444}" dt="2023-09-11T14:27:09.142" v="557" actId="6549"/>
      <pc:docMkLst>
        <pc:docMk/>
      </pc:docMkLst>
      <pc:sldChg chg="ord">
        <pc:chgData name="Saija Sippola" userId="a9d2c958-b38c-460d-9250-a0669a330c84" providerId="ADAL" clId="{FA931722-EF7F-4807-A382-C17140A40444}" dt="2023-02-01T15:28:20.954" v="421"/>
        <pc:sldMkLst>
          <pc:docMk/>
          <pc:sldMk cId="400109722" sldId="256"/>
        </pc:sldMkLst>
      </pc:sldChg>
      <pc:sldChg chg="modSp mod">
        <pc:chgData name="Saija Sippola" userId="a9d2c958-b38c-460d-9250-a0669a330c84" providerId="ADAL" clId="{FA931722-EF7F-4807-A382-C17140A40444}" dt="2023-02-01T14:49:00.127" v="77" actId="20577"/>
        <pc:sldMkLst>
          <pc:docMk/>
          <pc:sldMk cId="218383863" sldId="273"/>
        </pc:sldMkLst>
        <pc:spChg chg="mod">
          <ac:chgData name="Saija Sippola" userId="a9d2c958-b38c-460d-9250-a0669a330c84" providerId="ADAL" clId="{FA931722-EF7F-4807-A382-C17140A40444}" dt="2023-02-01T14:49:00.127" v="77" actId="20577"/>
          <ac:spMkLst>
            <pc:docMk/>
            <pc:sldMk cId="218383863" sldId="273"/>
            <ac:spMk id="4" creationId="{FBE012A2-F8DD-47F1-9C70-EFDD9AAF415E}"/>
          </ac:spMkLst>
        </pc:spChg>
      </pc:sldChg>
      <pc:sldChg chg="ord">
        <pc:chgData name="Saija Sippola" userId="a9d2c958-b38c-460d-9250-a0669a330c84" providerId="ADAL" clId="{FA931722-EF7F-4807-A382-C17140A40444}" dt="2023-02-01T15:28:23.693" v="425"/>
        <pc:sldMkLst>
          <pc:docMk/>
          <pc:sldMk cId="2590370824" sldId="281"/>
        </pc:sldMkLst>
      </pc:sldChg>
      <pc:sldChg chg="modSp mod">
        <pc:chgData name="Saija Sippola" userId="a9d2c958-b38c-460d-9250-a0669a330c84" providerId="ADAL" clId="{FA931722-EF7F-4807-A382-C17140A40444}" dt="2023-02-01T14:44:55.075" v="1" actId="20577"/>
        <pc:sldMkLst>
          <pc:docMk/>
          <pc:sldMk cId="2510615348" sldId="282"/>
        </pc:sldMkLst>
        <pc:spChg chg="mod">
          <ac:chgData name="Saija Sippola" userId="a9d2c958-b38c-460d-9250-a0669a330c84" providerId="ADAL" clId="{FA931722-EF7F-4807-A382-C17140A40444}" dt="2023-02-01T14:44:55.075" v="1" actId="20577"/>
          <ac:spMkLst>
            <pc:docMk/>
            <pc:sldMk cId="2510615348" sldId="282"/>
            <ac:spMk id="3" creationId="{1B160583-25EE-442D-8C24-7911E5716FE5}"/>
          </ac:spMkLst>
        </pc:spChg>
      </pc:sldChg>
      <pc:sldChg chg="modSp mod">
        <pc:chgData name="Saija Sippola" userId="a9d2c958-b38c-460d-9250-a0669a330c84" providerId="ADAL" clId="{FA931722-EF7F-4807-A382-C17140A40444}" dt="2023-02-01T14:47:00.318" v="9" actId="20577"/>
        <pc:sldMkLst>
          <pc:docMk/>
          <pc:sldMk cId="3979123185" sldId="286"/>
        </pc:sldMkLst>
        <pc:spChg chg="mod">
          <ac:chgData name="Saija Sippola" userId="a9d2c958-b38c-460d-9250-a0669a330c84" providerId="ADAL" clId="{FA931722-EF7F-4807-A382-C17140A40444}" dt="2023-02-01T14:47:00.318" v="9" actId="20577"/>
          <ac:spMkLst>
            <pc:docMk/>
            <pc:sldMk cId="3979123185" sldId="286"/>
            <ac:spMk id="4" creationId="{6350BF55-6BE3-45D5-8BFE-68CB66211E5E}"/>
          </ac:spMkLst>
        </pc:spChg>
      </pc:sldChg>
      <pc:sldChg chg="modSp mod">
        <pc:chgData name="Saija Sippola" userId="a9d2c958-b38c-460d-9250-a0669a330c84" providerId="ADAL" clId="{FA931722-EF7F-4807-A382-C17140A40444}" dt="2023-02-01T14:54:33.019" v="357" actId="20577"/>
        <pc:sldMkLst>
          <pc:docMk/>
          <pc:sldMk cId="1394767175" sldId="289"/>
        </pc:sldMkLst>
        <pc:spChg chg="mod">
          <ac:chgData name="Saija Sippola" userId="a9d2c958-b38c-460d-9250-a0669a330c84" providerId="ADAL" clId="{FA931722-EF7F-4807-A382-C17140A40444}" dt="2023-02-01T14:54:33.019" v="357" actId="20577"/>
          <ac:spMkLst>
            <pc:docMk/>
            <pc:sldMk cId="1394767175" sldId="289"/>
            <ac:spMk id="4" creationId="{FBE012A2-F8DD-47F1-9C70-EFDD9AAF415E}"/>
          </ac:spMkLst>
        </pc:spChg>
      </pc:sldChg>
      <pc:sldChg chg="modSp mod">
        <pc:chgData name="Saija Sippola" userId="a9d2c958-b38c-460d-9250-a0669a330c84" providerId="ADAL" clId="{FA931722-EF7F-4807-A382-C17140A40444}" dt="2023-09-11T14:27:09.142" v="557" actId="6549"/>
        <pc:sldMkLst>
          <pc:docMk/>
          <pc:sldMk cId="3227786729" sldId="293"/>
        </pc:sldMkLst>
        <pc:spChg chg="mod">
          <ac:chgData name="Saija Sippola" userId="a9d2c958-b38c-460d-9250-a0669a330c84" providerId="ADAL" clId="{FA931722-EF7F-4807-A382-C17140A40444}" dt="2023-09-11T14:27:09.142" v="557" actId="6549"/>
          <ac:spMkLst>
            <pc:docMk/>
            <pc:sldMk cId="3227786729" sldId="293"/>
            <ac:spMk id="3" creationId="{1B160583-25EE-442D-8C24-7911E5716FE5}"/>
          </ac:spMkLst>
        </pc:spChg>
      </pc:sldChg>
      <pc:sldChg chg="modSp mod">
        <pc:chgData name="Saija Sippola" userId="a9d2c958-b38c-460d-9250-a0669a330c84" providerId="ADAL" clId="{FA931722-EF7F-4807-A382-C17140A40444}" dt="2023-02-01T14:58:44.132" v="394" actId="20577"/>
        <pc:sldMkLst>
          <pc:docMk/>
          <pc:sldMk cId="3231289689" sldId="294"/>
        </pc:sldMkLst>
        <pc:spChg chg="mod">
          <ac:chgData name="Saija Sippola" userId="a9d2c958-b38c-460d-9250-a0669a330c84" providerId="ADAL" clId="{FA931722-EF7F-4807-A382-C17140A40444}" dt="2023-02-01T14:58:44.132" v="394" actId="20577"/>
          <ac:spMkLst>
            <pc:docMk/>
            <pc:sldMk cId="3231289689" sldId="294"/>
            <ac:spMk id="3" creationId="{1B160583-25EE-442D-8C24-7911E5716FE5}"/>
          </ac:spMkLst>
        </pc:spChg>
      </pc:sldChg>
      <pc:sldChg chg="modSp mod">
        <pc:chgData name="Saija Sippola" userId="a9d2c958-b38c-460d-9250-a0669a330c84" providerId="ADAL" clId="{FA931722-EF7F-4807-A382-C17140A40444}" dt="2023-02-01T14:58:33.215" v="386" actId="6549"/>
        <pc:sldMkLst>
          <pc:docMk/>
          <pc:sldMk cId="3026802633" sldId="295"/>
        </pc:sldMkLst>
        <pc:spChg chg="mod">
          <ac:chgData name="Saija Sippola" userId="a9d2c958-b38c-460d-9250-a0669a330c84" providerId="ADAL" clId="{FA931722-EF7F-4807-A382-C17140A40444}" dt="2023-02-01T14:58:33.215" v="386" actId="6549"/>
          <ac:spMkLst>
            <pc:docMk/>
            <pc:sldMk cId="3026802633" sldId="295"/>
            <ac:spMk id="3" creationId="{1B160583-25EE-442D-8C24-7911E5716FE5}"/>
          </ac:spMkLst>
        </pc:spChg>
      </pc:sldChg>
      <pc:sldChg chg="modSp mod">
        <pc:chgData name="Saija Sippola" userId="a9d2c958-b38c-460d-9250-a0669a330c84" providerId="ADAL" clId="{FA931722-EF7F-4807-A382-C17140A40444}" dt="2023-02-01T14:55:35.106" v="385" actId="20577"/>
        <pc:sldMkLst>
          <pc:docMk/>
          <pc:sldMk cId="809111500" sldId="307"/>
        </pc:sldMkLst>
        <pc:spChg chg="mod">
          <ac:chgData name="Saija Sippola" userId="a9d2c958-b38c-460d-9250-a0669a330c84" providerId="ADAL" clId="{FA931722-EF7F-4807-A382-C17140A40444}" dt="2023-02-01T14:55:35.106" v="385" actId="20577"/>
          <ac:spMkLst>
            <pc:docMk/>
            <pc:sldMk cId="809111500" sldId="307"/>
            <ac:spMk id="4" creationId="{35FA5D74-AD99-49F8-A64A-6D8A47370678}"/>
          </ac:spMkLst>
        </pc:spChg>
      </pc:sldChg>
      <pc:sldChg chg="modSp mod">
        <pc:chgData name="Saija Sippola" userId="a9d2c958-b38c-460d-9250-a0669a330c84" providerId="ADAL" clId="{FA931722-EF7F-4807-A382-C17140A40444}" dt="2023-09-11T14:25:45.301" v="522" actId="20577"/>
        <pc:sldMkLst>
          <pc:docMk/>
          <pc:sldMk cId="1773007995" sldId="311"/>
        </pc:sldMkLst>
        <pc:spChg chg="mod">
          <ac:chgData name="Saija Sippola" userId="a9d2c958-b38c-460d-9250-a0669a330c84" providerId="ADAL" clId="{FA931722-EF7F-4807-A382-C17140A40444}" dt="2023-09-11T14:25:28.046" v="489" actId="20577"/>
          <ac:spMkLst>
            <pc:docMk/>
            <pc:sldMk cId="1773007995" sldId="311"/>
            <ac:spMk id="3" creationId="{1B160583-25EE-442D-8C24-7911E5716FE5}"/>
          </ac:spMkLst>
        </pc:spChg>
        <pc:spChg chg="mod">
          <ac:chgData name="Saija Sippola" userId="a9d2c958-b38c-460d-9250-a0669a330c84" providerId="ADAL" clId="{FA931722-EF7F-4807-A382-C17140A40444}" dt="2023-09-11T14:25:45.301" v="522" actId="20577"/>
          <ac:spMkLst>
            <pc:docMk/>
            <pc:sldMk cId="1773007995" sldId="311"/>
            <ac:spMk id="7" creationId="{5F29A478-E737-4EF0-A646-899F5FD20553}"/>
          </ac:spMkLst>
        </pc:spChg>
      </pc:sldChg>
      <pc:sldChg chg="modSp mod">
        <pc:chgData name="Saija Sippola" userId="a9d2c958-b38c-460d-9250-a0669a330c84" providerId="ADAL" clId="{FA931722-EF7F-4807-A382-C17140A40444}" dt="2023-02-01T15:01:19.294" v="417" actId="6549"/>
        <pc:sldMkLst>
          <pc:docMk/>
          <pc:sldMk cId="555821417" sldId="315"/>
        </pc:sldMkLst>
        <pc:spChg chg="mod">
          <ac:chgData name="Saija Sippola" userId="a9d2c958-b38c-460d-9250-a0669a330c84" providerId="ADAL" clId="{FA931722-EF7F-4807-A382-C17140A40444}" dt="2023-02-01T15:01:19.294" v="417" actId="6549"/>
          <ac:spMkLst>
            <pc:docMk/>
            <pc:sldMk cId="555821417" sldId="315"/>
            <ac:spMk id="6" creationId="{DA47CE22-4716-49E4-8F39-8C8DBE9AD7DE}"/>
          </ac:spMkLst>
        </pc:spChg>
      </pc:sldChg>
    </pc:docChg>
  </pc:docChgLst>
  <pc:docChgLst>
    <pc:chgData name="Saija Sippola" userId="S::saija.sippola@sakury.net::a9d2c958-b38c-460d-9250-a0669a330c84" providerId="AD" clId="Web-{7EC331D4-938D-8B34-26F2-CCE868FE75BC}"/>
    <pc:docChg chg="modSld">
      <pc:chgData name="Saija Sippola" userId="S::saija.sippola@sakury.net::a9d2c958-b38c-460d-9250-a0669a330c84" providerId="AD" clId="Web-{7EC331D4-938D-8B34-26F2-CCE868FE75BC}" dt="2023-08-14T13:36:40.332" v="6" actId="20577"/>
      <pc:docMkLst>
        <pc:docMk/>
      </pc:docMkLst>
      <pc:sldChg chg="modSp">
        <pc:chgData name="Saija Sippola" userId="S::saija.sippola@sakury.net::a9d2c958-b38c-460d-9250-a0669a330c84" providerId="AD" clId="Web-{7EC331D4-938D-8B34-26F2-CCE868FE75BC}" dt="2023-08-14T13:36:40.332" v="6" actId="20577"/>
        <pc:sldMkLst>
          <pc:docMk/>
          <pc:sldMk cId="4240093792" sldId="283"/>
        </pc:sldMkLst>
        <pc:spChg chg="mod">
          <ac:chgData name="Saija Sippola" userId="S::saija.sippola@sakury.net::a9d2c958-b38c-460d-9250-a0669a330c84" providerId="AD" clId="Web-{7EC331D4-938D-8B34-26F2-CCE868FE75BC}" dt="2023-08-14T13:36:40.332" v="6" actId="20577"/>
          <ac:spMkLst>
            <pc:docMk/>
            <pc:sldMk cId="4240093792" sldId="283"/>
            <ac:spMk id="3" creationId="{1B160583-25EE-442D-8C24-7911E5716FE5}"/>
          </ac:spMkLst>
        </pc:spChg>
      </pc:sldChg>
    </pc:docChg>
  </pc:docChgLst>
  <pc:docChgLst>
    <pc:chgData name="Saija Sippola" userId="a9d2c958-b38c-460d-9250-a0669a330c84" providerId="ADAL" clId="{291C02D0-EDEC-4FD1-A57A-667675276364}"/>
    <pc:docChg chg="custSel modSld">
      <pc:chgData name="Saija Sippola" userId="a9d2c958-b38c-460d-9250-a0669a330c84" providerId="ADAL" clId="{291C02D0-EDEC-4FD1-A57A-667675276364}" dt="2023-09-11T14:29:18.209" v="0" actId="478"/>
      <pc:docMkLst>
        <pc:docMk/>
      </pc:docMkLst>
      <pc:sldChg chg="delSp mod">
        <pc:chgData name="Saija Sippola" userId="a9d2c958-b38c-460d-9250-a0669a330c84" providerId="ADAL" clId="{291C02D0-EDEC-4FD1-A57A-667675276364}" dt="2023-09-11T14:29:18.209" v="0" actId="478"/>
        <pc:sldMkLst>
          <pc:docMk/>
          <pc:sldMk cId="400109722" sldId="256"/>
        </pc:sldMkLst>
        <pc:spChg chg="del">
          <ac:chgData name="Saija Sippola" userId="a9d2c958-b38c-460d-9250-a0669a330c84" providerId="ADAL" clId="{291C02D0-EDEC-4FD1-A57A-667675276364}" dt="2023-09-11T14:29:18.209" v="0" actId="478"/>
          <ac:spMkLst>
            <pc:docMk/>
            <pc:sldMk cId="400109722" sldId="256"/>
            <ac:spMk id="5" creationId="{548B8616-2C53-4925-AA65-C62BEE2EBCC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7088ABA-8301-4456-9AA1-47488AC9A7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E4C48A0-5A9B-4189-BBCE-ACF0221DD5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75C16B0-3707-4808-A9E3-D7729E49F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4E83-652B-4561-ADAB-B3427BD8407A}" type="datetimeFigureOut">
              <a:rPr lang="fi-FI" smtClean="0"/>
              <a:t>11.9.2023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5541B0C-30B6-4A82-AC8C-FAC5C41D5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6FAF411-0A7B-4307-AC76-DED047062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76A2F-BF6C-4B0E-8A2E-BCAFE3C9ACB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38925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56B7E68-BB72-4E31-A07E-E647E76AA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935CB298-46B3-4FEE-AA4C-B3B7151703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A0DDEDE-2C1E-44BB-B853-1FEA08869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4E83-652B-4561-ADAB-B3427BD8407A}" type="datetimeFigureOut">
              <a:rPr lang="fi-FI" smtClean="0"/>
              <a:t>11.9.2023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6295826-CB33-42DF-911D-CECC1B750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FB4B3F4-1E54-471E-9220-9BDF01DE8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76A2F-BF6C-4B0E-8A2E-BCAFE3C9ACB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0648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C79135D7-EB50-4BD8-9067-4F6AA28ED6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565F4A9F-CF6C-4A4D-A0D1-6206B38542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D845DAC-80B1-4493-BCAC-D0EDF8F4F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4E83-652B-4561-ADAB-B3427BD8407A}" type="datetimeFigureOut">
              <a:rPr lang="fi-FI" smtClean="0"/>
              <a:t>11.9.2023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0DC83B7-D67D-428A-A575-1BB3C5D96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207D936-6830-4DFD-9BFB-1A5E3CC70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76A2F-BF6C-4B0E-8A2E-BCAFE3C9ACB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76327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F8C4FCA-9FDA-40F5-B058-EDB421F90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21090DA-F9A8-4774-B462-6A23EB2424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B621758-7CF2-424F-9EAB-91E696B13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4E83-652B-4561-ADAB-B3427BD8407A}" type="datetimeFigureOut">
              <a:rPr lang="fi-FI" smtClean="0"/>
              <a:t>11.9.2023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C8EC112-15F2-4EAB-AE65-3044493B2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4E9E33D-5EAB-44D5-A26F-433A4AFD0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76A2F-BF6C-4B0E-8A2E-BCAFE3C9ACB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04254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2EC0CC3-A5D0-4C73-BF13-FBC450D51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5AB673A-E3DF-4F36-A52D-8D669A144B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CF9055C-D1EA-43B9-9ED8-B08C58597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4E83-652B-4561-ADAB-B3427BD8407A}" type="datetimeFigureOut">
              <a:rPr lang="fi-FI" smtClean="0"/>
              <a:t>11.9.2023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567F0CA-FA50-46AD-9CBE-AE288B08B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3DCFA24-D1B0-4E12-A709-BCCA72904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76A2F-BF6C-4B0E-8A2E-BCAFE3C9ACB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42961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8842C4D-37D0-4DD4-96B1-2DB227657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5FACEBF-2E87-4E59-B970-D2E0C9167B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2FFB9AB-AB81-4BA1-A97E-4775D59A6E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041B7B7-E342-406A-B513-27F4795C5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4E83-652B-4561-ADAB-B3427BD8407A}" type="datetimeFigureOut">
              <a:rPr lang="fi-FI" smtClean="0"/>
              <a:t>11.9.2023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152F7D5A-A623-4502-A65B-47E622E6F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BAAC781-D829-4FCA-9E29-FD61664BB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76A2F-BF6C-4B0E-8A2E-BCAFE3C9ACB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0357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02C9D95-C9BA-4FF6-9874-DBB8151AE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469189A-722D-4E7C-AE99-F47992C2F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B8D40A4-8BDB-427F-AF4C-21247E69F8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08A74C81-25FD-42A0-A09D-D939C10BCB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51B9026F-053E-4F91-977B-BD57A66C1A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9C8E67-8B45-49D5-879A-17FFC3C29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4E83-652B-4561-ADAB-B3427BD8407A}" type="datetimeFigureOut">
              <a:rPr lang="fi-FI" smtClean="0"/>
              <a:t>11.9.2023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F09E05BF-9235-42A3-9B17-C4A6744CC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D31EA7E4-CD9F-4309-9CEE-94029B726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76A2F-BF6C-4B0E-8A2E-BCAFE3C9ACB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11574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B477505-F7A3-4F18-8D23-3D4EBD6D8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63E3432A-DAA5-4577-8D62-2910EDAE7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4E83-652B-4561-ADAB-B3427BD8407A}" type="datetimeFigureOut">
              <a:rPr lang="fi-FI" smtClean="0"/>
              <a:t>11.9.2023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9705814-1BCE-4CC9-B5AF-3EB9A358E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DEA7B4AA-4186-4408-8240-0394B3FEB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76A2F-BF6C-4B0E-8A2E-BCAFE3C9ACB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4499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8E5C79F-00AF-4054-B599-DE79B3952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4E83-652B-4561-ADAB-B3427BD8407A}" type="datetimeFigureOut">
              <a:rPr lang="fi-FI" smtClean="0"/>
              <a:t>11.9.2023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9A59469-38C3-461A-A6F5-66E3AAB57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F69DDA6-6F7E-4A62-99C8-335A08755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76A2F-BF6C-4B0E-8A2E-BCAFE3C9ACB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77280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3535834-3E3F-49AA-B80D-347C7E0E9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EFEA0EB-2153-4EBB-98EC-16D563C30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F8F09D2-A22A-46BD-90C9-2A2D295D13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FF620EF-7F40-483A-AC0C-B2351E7C3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4E83-652B-4561-ADAB-B3427BD8407A}" type="datetimeFigureOut">
              <a:rPr lang="fi-FI" smtClean="0"/>
              <a:t>11.9.2023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9BA2F0C0-A3E9-4996-ADDF-6F3BE24B3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89CFB59-D69F-4D51-AA39-725586190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76A2F-BF6C-4B0E-8A2E-BCAFE3C9ACB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7182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EFBFB0-90E9-44CC-A2B7-52A7DD54B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A397A9D8-048E-4E47-90F0-D06912F1E4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9674D59E-A975-4591-BFE4-59B571EB17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C08D4B6-5E30-4B68-9E07-E68561855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4E83-652B-4561-ADAB-B3427BD8407A}" type="datetimeFigureOut">
              <a:rPr lang="fi-FI" smtClean="0"/>
              <a:t>11.9.2023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766749E-0C9C-4E1C-BEE5-169CB63EA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9517C12-8071-4C33-AC26-278317A8E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76A2F-BF6C-4B0E-8A2E-BCAFE3C9ACB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66657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3CCF1A5B-425A-454A-AF3E-0BE084539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5CE547C-0C39-4EC5-9292-BAB4C76C4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52E2444-0832-4104-B6D6-7223E56A77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54E83-652B-4561-ADAB-B3427BD8407A}" type="datetimeFigureOut">
              <a:rPr lang="fi-FI" smtClean="0"/>
              <a:t>11.9.2023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826319B-C1F6-4194-8545-71C1A13F7F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4303811-C006-4B52-BFE7-0D62C904F9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76A2F-BF6C-4B0E-8A2E-BCAFE3C9ACB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5248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7" Type="http://schemas.openxmlformats.org/officeDocument/2006/relationships/image" Target="../media/image4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B48BC891-D791-4804-BAD8-A38001E969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32" y="0"/>
            <a:ext cx="11173968" cy="6858000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FA1527CD-12E0-4983-8577-D5FF2E2F9589}"/>
              </a:ext>
            </a:extLst>
          </p:cNvPr>
          <p:cNvSpPr txBox="1"/>
          <p:nvPr/>
        </p:nvSpPr>
        <p:spPr>
          <a:xfrm>
            <a:off x="1919710" y="1197410"/>
            <a:ext cx="10062434" cy="34163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fi-FI" sz="7200" dirty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SAKU ry – </a:t>
            </a:r>
            <a:br>
              <a:rPr lang="fi-FI" sz="7200" dirty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</a:br>
            <a:r>
              <a:rPr lang="fi-FI" sz="7200" dirty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hyvinvointia ammatilliseen</a:t>
            </a:r>
            <a:br>
              <a:rPr lang="fi-FI" sz="7200" dirty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</a:br>
            <a:r>
              <a:rPr lang="fi-FI" sz="7200" dirty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koulutukseen</a:t>
            </a:r>
          </a:p>
        </p:txBody>
      </p:sp>
    </p:spTree>
    <p:extLst>
      <p:ext uri="{BB962C8B-B14F-4D97-AF65-F5344CB8AC3E}">
        <p14:creationId xmlns:p14="http://schemas.microsoft.com/office/powerpoint/2010/main" val="400109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8B645C82-39C0-4E99-AF3D-BB06B1A818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428" y="0"/>
            <a:ext cx="4576572" cy="6858000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C81E37DC-C98B-43E0-B511-294E05F538EB}"/>
              </a:ext>
            </a:extLst>
          </p:cNvPr>
          <p:cNvSpPr txBox="1"/>
          <p:nvPr/>
        </p:nvSpPr>
        <p:spPr>
          <a:xfrm>
            <a:off x="7862131" y="2418266"/>
            <a:ext cx="412001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i-FI" sz="5400" dirty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Miksi?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36CDB424-2030-402D-A415-E4390324A179}"/>
              </a:ext>
            </a:extLst>
          </p:cNvPr>
          <p:cNvSpPr txBox="1"/>
          <p:nvPr/>
        </p:nvSpPr>
        <p:spPr>
          <a:xfrm>
            <a:off x="999858" y="340774"/>
            <a:ext cx="5332576" cy="60016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buClr>
                <a:srgbClr val="CF016B"/>
              </a:buClr>
              <a:buSzPct val="75000"/>
            </a:pPr>
            <a:r>
              <a:rPr lang="fi-FI" sz="2400" i="1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Luovuus koskee jokaista ja sen koetaan olevan hyödyllistä yksilölle, yhteisöille sekä organisaatioille.</a:t>
            </a:r>
          </a:p>
          <a:p>
            <a:pPr>
              <a:buClr>
                <a:srgbClr val="CF016B"/>
              </a:buClr>
              <a:buSzPct val="75000"/>
            </a:pPr>
            <a:endParaRPr lang="fi-FI" sz="2400" i="1" dirty="0"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  <a:p>
            <a:pPr>
              <a:buClr>
                <a:srgbClr val="CF016B"/>
              </a:buClr>
              <a:buSzPct val="75000"/>
            </a:pPr>
            <a:r>
              <a:rPr lang="fi-FI" sz="2400" i="1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Kulttuurin harrastaminen pidentää elinikää, vähentää sairauksia, pitää mielen virkeänä ja auttaa jopa painonhallinnassa.</a:t>
            </a:r>
          </a:p>
          <a:p>
            <a:pPr>
              <a:buClr>
                <a:srgbClr val="CF016B"/>
              </a:buClr>
              <a:buSzPct val="75000"/>
            </a:pPr>
            <a:endParaRPr lang="fi-FI" sz="2400" i="1" dirty="0"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  <a:p>
            <a:pPr>
              <a:buClr>
                <a:srgbClr val="CF016B"/>
              </a:buClr>
              <a:buSzPct val="75000"/>
            </a:pPr>
            <a:r>
              <a:rPr lang="fi-FI" sz="2400" i="1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Kulttuurikilpailut opettavat työelämässä tarvittavia taitoja: tavoitteiden asettaminen ja sitoutunut työskentely niitä kohti, onnistumisen ja pettymyksen tunteiden kohtaaminen ja hallitseminen, rohkeus heittäytyä, esiintymiskokemus, palautteen vastaanottaminen ja toimiminen osana ryhmää.</a:t>
            </a:r>
          </a:p>
          <a:p>
            <a:pPr>
              <a:buClr>
                <a:srgbClr val="CF016B"/>
              </a:buClr>
              <a:buSzPct val="75000"/>
            </a:pPr>
            <a:endParaRPr lang="fi-FI" sz="2400" i="1" dirty="0"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  <a:p>
            <a:pPr>
              <a:buClr>
                <a:srgbClr val="CF016B"/>
              </a:buClr>
              <a:buSzPct val="75000"/>
            </a:pPr>
            <a:r>
              <a:rPr lang="fi-FI" sz="2400" dirty="0">
                <a:solidFill>
                  <a:srgbClr val="CF016B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(Lähteet: </a:t>
            </a:r>
            <a:r>
              <a:rPr lang="fi-FI" sz="2400" dirty="0" err="1">
                <a:solidFill>
                  <a:srgbClr val="CF016B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Malmelin</a:t>
            </a:r>
            <a:r>
              <a:rPr lang="fi-FI" sz="2400" dirty="0">
                <a:solidFill>
                  <a:srgbClr val="CF016B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 &amp; Poutanen, 2017. THL 2022. </a:t>
            </a:r>
            <a:r>
              <a:rPr lang="fi-FI" sz="2400" dirty="0" err="1">
                <a:solidFill>
                  <a:srgbClr val="CF016B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SAKUstars</a:t>
            </a:r>
            <a:r>
              <a:rPr lang="fi-FI" sz="2400" dirty="0">
                <a:solidFill>
                  <a:srgbClr val="CF016B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-toiminnan palautteet.)</a:t>
            </a:r>
          </a:p>
        </p:txBody>
      </p:sp>
    </p:spTree>
    <p:extLst>
      <p:ext uri="{BB962C8B-B14F-4D97-AF65-F5344CB8AC3E}">
        <p14:creationId xmlns:p14="http://schemas.microsoft.com/office/powerpoint/2010/main" val="3315669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E907525F-5079-41A2-8F15-60A353C9EE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7143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9BC4BA7B-05A8-4B94-A83D-F7DF3CEF3F67}"/>
              </a:ext>
            </a:extLst>
          </p:cNvPr>
          <p:cNvSpPr txBox="1"/>
          <p:nvPr/>
        </p:nvSpPr>
        <p:spPr>
          <a:xfrm>
            <a:off x="1664649" y="256375"/>
            <a:ext cx="100367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4000" dirty="0" err="1">
                <a:solidFill>
                  <a:srgbClr val="CF016B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SAKUstars</a:t>
            </a:r>
            <a:r>
              <a:rPr lang="fi-FI" sz="4000" dirty="0">
                <a:solidFill>
                  <a:srgbClr val="CF016B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-kulttuurikilpailuissa kaikki ovat tähtiä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E0633A06-9A58-407A-8C75-7DEE3CF01FF9}"/>
              </a:ext>
            </a:extLst>
          </p:cNvPr>
          <p:cNvSpPr txBox="1"/>
          <p:nvPr/>
        </p:nvSpPr>
        <p:spPr>
          <a:xfrm>
            <a:off x="6511896" y="2283205"/>
            <a:ext cx="5332576" cy="37856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buClr>
                <a:srgbClr val="CF016B"/>
              </a:buClr>
              <a:buSzPct val="75000"/>
              <a:buFont typeface="Wingdings" panose="05000000000000000000" pitchFamily="2" charset="2"/>
              <a:buChar char="§"/>
            </a:pPr>
            <a:r>
              <a:rPr lang="fi-FI" sz="24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kolmipäiväiset kulttuurikilpailut ammattiin opiskeleville</a:t>
            </a:r>
          </a:p>
          <a:p>
            <a:pPr marL="342900" indent="-342900">
              <a:buClr>
                <a:srgbClr val="CF016B"/>
              </a:buClr>
              <a:buSzPct val="75000"/>
              <a:buFont typeface="Wingdings" panose="05000000000000000000" pitchFamily="2" charset="2"/>
              <a:buChar char="§"/>
            </a:pPr>
            <a:r>
              <a:rPr lang="fi-FI" sz="24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SAKU ry:n suurin vuosittainen tapahtuma</a:t>
            </a:r>
          </a:p>
          <a:p>
            <a:pPr marL="800100" lvl="1" indent="-342900">
              <a:buClr>
                <a:srgbClr val="CF016B"/>
              </a:buClr>
              <a:buSzPct val="75000"/>
              <a:buFont typeface="Wingdings" panose="05000000000000000000" pitchFamily="2" charset="2"/>
              <a:buChar char="§"/>
            </a:pPr>
            <a:r>
              <a:rPr lang="fi-FI" sz="24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noin 600 osallistujaa livelajeissa</a:t>
            </a:r>
          </a:p>
          <a:p>
            <a:pPr marL="800100" lvl="1" indent="-342900">
              <a:buClr>
                <a:srgbClr val="CF016B"/>
              </a:buClr>
              <a:buSzPct val="75000"/>
              <a:buFont typeface="Wingdings" panose="05000000000000000000" pitchFamily="2" charset="2"/>
              <a:buChar char="§"/>
            </a:pPr>
            <a:r>
              <a:rPr lang="fi-FI" sz="24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noin 250 osallistujaa ennakkolajeissa</a:t>
            </a:r>
          </a:p>
          <a:p>
            <a:pPr marL="342900" indent="-342900">
              <a:buClr>
                <a:srgbClr val="CF016B"/>
              </a:buClr>
              <a:buSzPct val="75000"/>
              <a:buFont typeface="Wingdings" panose="05000000000000000000" pitchFamily="2" charset="2"/>
              <a:buChar char="§"/>
            </a:pPr>
            <a:r>
              <a:rPr lang="fi-FI" sz="24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ennen kisoja oppilaitoskohtaisia ennakkotapahtumia ja kisakatselmuksia</a:t>
            </a:r>
          </a:p>
          <a:p>
            <a:pPr marL="342900" indent="-342900">
              <a:buClr>
                <a:srgbClr val="CF016B"/>
              </a:buClr>
              <a:buSzPct val="75000"/>
              <a:buFont typeface="Wingdings" panose="05000000000000000000" pitchFamily="2" charset="2"/>
              <a:buChar char="§"/>
            </a:pPr>
            <a:r>
              <a:rPr lang="fi-FI" sz="24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kisaviikolla järjestettävä valtakunnallinen kulttuuriviikko levittää </a:t>
            </a:r>
            <a:r>
              <a:rPr lang="fi-FI" sz="2400" dirty="0" err="1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SAKUstars</a:t>
            </a:r>
            <a:r>
              <a:rPr lang="fi-FI" sz="24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-fiilistä oppilaitosten arkeen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3C849CBC-28B6-4EE1-A3D4-B0ED57E8C0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50236"/>
            <a:ext cx="5728243" cy="477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883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E907525F-5079-41A2-8F15-60A353C9EE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7143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9BC4BA7B-05A8-4B94-A83D-F7DF3CEF3F67}"/>
              </a:ext>
            </a:extLst>
          </p:cNvPr>
          <p:cNvSpPr txBox="1"/>
          <p:nvPr/>
        </p:nvSpPr>
        <p:spPr>
          <a:xfrm>
            <a:off x="2336307" y="256375"/>
            <a:ext cx="93650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4000" dirty="0">
                <a:solidFill>
                  <a:srgbClr val="CF016B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Jokaiselle jotakin – </a:t>
            </a:r>
            <a:r>
              <a:rPr lang="fi-FI" sz="4000" dirty="0" err="1">
                <a:solidFill>
                  <a:srgbClr val="CF016B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SAKUstarsien</a:t>
            </a:r>
            <a:r>
              <a:rPr lang="fi-FI" sz="4000" dirty="0">
                <a:solidFill>
                  <a:srgbClr val="CF016B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 lajivalikoima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E0633A06-9A58-407A-8C75-7DEE3CF01FF9}"/>
              </a:ext>
            </a:extLst>
          </p:cNvPr>
          <p:cNvSpPr txBox="1"/>
          <p:nvPr/>
        </p:nvSpPr>
        <p:spPr>
          <a:xfrm>
            <a:off x="6511896" y="3575866"/>
            <a:ext cx="5332576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buClr>
                <a:srgbClr val="CF016B"/>
              </a:buClr>
              <a:buSzPct val="75000"/>
              <a:buFont typeface="Wingdings" panose="05000000000000000000" pitchFamily="2" charset="2"/>
              <a:buChar char="§"/>
            </a:pPr>
            <a:r>
              <a:rPr lang="fi-FI" sz="24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oma laji löytyy kaikille kulttuurin harrastajille</a:t>
            </a:r>
          </a:p>
          <a:p>
            <a:pPr marL="342900" indent="-342900">
              <a:buClr>
                <a:srgbClr val="CF016B"/>
              </a:buClr>
              <a:buSzPct val="75000"/>
              <a:buFont typeface="Wingdings" panose="05000000000000000000" pitchFamily="2" charset="2"/>
              <a:buChar char="§"/>
            </a:pPr>
            <a:r>
              <a:rPr lang="fi-FI" sz="24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mukana laajasti kuvataidetta, kirjoittamista, musiikkia, tanssia ja näyttämötaidetta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E0F2F7A9-5E88-44F5-8704-359B7BCC49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7104">
            <a:off x="315513" y="1510268"/>
            <a:ext cx="5184658" cy="432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91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E8BAA240-2D7D-45E6-B04F-4605454C24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428" y="0"/>
            <a:ext cx="4576572" cy="6858000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5FD8F8E9-5047-4A19-A302-052151284D3C}"/>
              </a:ext>
            </a:extLst>
          </p:cNvPr>
          <p:cNvSpPr txBox="1"/>
          <p:nvPr/>
        </p:nvSpPr>
        <p:spPr>
          <a:xfrm>
            <a:off x="7862131" y="2064324"/>
            <a:ext cx="4120013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i-FI" sz="5000" dirty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Yhteisöllisyyttä ja osallisuutta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A57173C4-1F37-4CF2-8681-69E8C0158B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32" y="493035"/>
            <a:ext cx="7130338" cy="594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7792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E8BAA240-2D7D-45E6-B04F-4605454C24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428" y="0"/>
            <a:ext cx="4576572" cy="6858000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5FD8F8E9-5047-4A19-A302-052151284D3C}"/>
              </a:ext>
            </a:extLst>
          </p:cNvPr>
          <p:cNvSpPr txBox="1"/>
          <p:nvPr/>
        </p:nvSpPr>
        <p:spPr>
          <a:xfrm>
            <a:off x="7862131" y="2449045"/>
            <a:ext cx="4120013" cy="8617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i-FI" sz="5000" dirty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Mitä?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4DA87307-BE2E-4686-9050-388078029CE1}"/>
              </a:ext>
            </a:extLst>
          </p:cNvPr>
          <p:cNvSpPr txBox="1"/>
          <p:nvPr/>
        </p:nvSpPr>
        <p:spPr>
          <a:xfrm>
            <a:off x="880217" y="2449045"/>
            <a:ext cx="5332576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buClr>
                <a:srgbClr val="B1C406"/>
              </a:buClr>
              <a:buSzPct val="75000"/>
              <a:buFont typeface="Wingdings" panose="05000000000000000000" pitchFamily="2" charset="2"/>
              <a:buChar char="§"/>
            </a:pPr>
            <a:r>
              <a:rPr lang="fi-FI" sz="24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Opiskelijat ovat SAKU-toiminnassa sekä osallistujia että aktiivisia toiminnan järjestäjiä.</a:t>
            </a:r>
          </a:p>
          <a:p>
            <a:pPr marL="342900" indent="-342900">
              <a:buClr>
                <a:srgbClr val="B1C406"/>
              </a:buClr>
              <a:buSzPct val="75000"/>
              <a:buFont typeface="Wingdings" panose="05000000000000000000" pitchFamily="2" charset="2"/>
              <a:buChar char="§"/>
            </a:pPr>
            <a:endParaRPr lang="fi-FI" sz="2400" dirty="0"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  <a:p>
            <a:pPr marL="342900" indent="-342900">
              <a:buClr>
                <a:srgbClr val="B1C406"/>
              </a:buClr>
              <a:buSzPct val="75000"/>
              <a:buFont typeface="Wingdings" panose="05000000000000000000" pitchFamily="2" charset="2"/>
              <a:buChar char="§"/>
            </a:pPr>
            <a:r>
              <a:rPr lang="fi-FI" sz="24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Oppilaitoksen yhteisöllisyyttä tukemalla sitoutetaan opiskelijoita opintoihin ja oppilaitokseen.</a:t>
            </a:r>
          </a:p>
        </p:txBody>
      </p:sp>
    </p:spTree>
    <p:extLst>
      <p:ext uri="{BB962C8B-B14F-4D97-AF65-F5344CB8AC3E}">
        <p14:creationId xmlns:p14="http://schemas.microsoft.com/office/powerpoint/2010/main" val="15566814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E8BAA240-2D7D-45E6-B04F-4605454C24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428" y="0"/>
            <a:ext cx="4576572" cy="6858000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5FD8F8E9-5047-4A19-A302-052151284D3C}"/>
              </a:ext>
            </a:extLst>
          </p:cNvPr>
          <p:cNvSpPr txBox="1"/>
          <p:nvPr/>
        </p:nvSpPr>
        <p:spPr>
          <a:xfrm>
            <a:off x="7862131" y="2449045"/>
            <a:ext cx="4120013" cy="8617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i-FI" sz="5000" dirty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Miksi?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4DA87307-BE2E-4686-9050-388078029CE1}"/>
              </a:ext>
            </a:extLst>
          </p:cNvPr>
          <p:cNvSpPr txBox="1"/>
          <p:nvPr/>
        </p:nvSpPr>
        <p:spPr>
          <a:xfrm>
            <a:off x="854580" y="886516"/>
            <a:ext cx="5332576" cy="526297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buClr>
                <a:srgbClr val="B1C406"/>
              </a:buClr>
              <a:buSzPct val="75000"/>
            </a:pPr>
            <a:r>
              <a:rPr lang="fi-FI" sz="2400" i="1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Osallisuuden kautta syntyy kokemus siitä, että pystyy vaikuttamaan yhteisiin asioihin.</a:t>
            </a:r>
          </a:p>
          <a:p>
            <a:pPr>
              <a:buClr>
                <a:srgbClr val="B1C406"/>
              </a:buClr>
              <a:buSzPct val="75000"/>
            </a:pPr>
            <a:endParaRPr lang="fi-FI" sz="2400" i="1" dirty="0"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  <a:p>
            <a:pPr>
              <a:buClr>
                <a:srgbClr val="B1C406"/>
              </a:buClr>
              <a:buSzPct val="75000"/>
            </a:pPr>
            <a:r>
              <a:rPr lang="fi-FI" sz="2400" i="1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Kun nuoret osallistuvat ja suunnittelevat itse, he kokevat omistajuutta luomiinsa tiloihin.</a:t>
            </a:r>
          </a:p>
          <a:p>
            <a:pPr>
              <a:buClr>
                <a:srgbClr val="B1C406"/>
              </a:buClr>
              <a:buSzPct val="75000"/>
            </a:pPr>
            <a:endParaRPr lang="fi-FI" sz="2400" i="1" dirty="0"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  <a:p>
            <a:pPr>
              <a:buClr>
                <a:srgbClr val="B1C406"/>
              </a:buClr>
              <a:buSzPct val="75000"/>
            </a:pPr>
            <a:r>
              <a:rPr lang="fi-FI" sz="2400" i="1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Yhteisöllisyys luo yhteenkuuluvuutta, jokaiselle kokemus ja tunne siitä, että kuuluu johonkin, on erityisen tärkeä. </a:t>
            </a:r>
          </a:p>
          <a:p>
            <a:pPr>
              <a:buClr>
                <a:srgbClr val="B1C406"/>
              </a:buClr>
              <a:buSzPct val="75000"/>
            </a:pPr>
            <a:r>
              <a:rPr lang="fi-FI" sz="2400" i="1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Ryhmässä toimiminen vaikuttaa oman identiteetin muovautumiseen ja siihen, miten on vuorovaikutuksessa toisten kanssa.</a:t>
            </a:r>
          </a:p>
          <a:p>
            <a:pPr>
              <a:buClr>
                <a:srgbClr val="B1C406"/>
              </a:buClr>
              <a:buSzPct val="75000"/>
            </a:pPr>
            <a:endParaRPr lang="fi-FI" sz="2400" dirty="0"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  <a:p>
            <a:pPr>
              <a:buClr>
                <a:srgbClr val="B1C406"/>
              </a:buClr>
              <a:buSzPct val="75000"/>
            </a:pPr>
            <a:r>
              <a:rPr lang="fi-FI" sz="2400" dirty="0">
                <a:solidFill>
                  <a:srgbClr val="B1C406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(Lähteet: Isola ym. 2017. Rajala ym. 2013. Opetushallitus 2021.)</a:t>
            </a:r>
          </a:p>
        </p:txBody>
      </p:sp>
    </p:spTree>
    <p:extLst>
      <p:ext uri="{BB962C8B-B14F-4D97-AF65-F5344CB8AC3E}">
        <p14:creationId xmlns:p14="http://schemas.microsoft.com/office/powerpoint/2010/main" val="5557304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A7CE1C9E-8E28-47FE-BFCD-610A2CA820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7143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D82F2C2D-A464-4E63-8A30-884466EEB8B5}"/>
              </a:ext>
            </a:extLst>
          </p:cNvPr>
          <p:cNvSpPr txBox="1"/>
          <p:nvPr/>
        </p:nvSpPr>
        <p:spPr>
          <a:xfrm>
            <a:off x="2764309" y="256375"/>
            <a:ext cx="89370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4000" dirty="0">
                <a:solidFill>
                  <a:srgbClr val="B1C406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Hyvinvointivirtaa oppilaitoksissa viikolla 40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6350BF55-6BE3-45D5-8BFE-68CB66211E5E}"/>
              </a:ext>
            </a:extLst>
          </p:cNvPr>
          <p:cNvSpPr txBox="1"/>
          <p:nvPr/>
        </p:nvSpPr>
        <p:spPr>
          <a:xfrm>
            <a:off x="6511896" y="1729207"/>
            <a:ext cx="5469308" cy="489364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buClr>
                <a:srgbClr val="B1C406"/>
              </a:buClr>
              <a:buSzPct val="75000"/>
              <a:buFont typeface="Wingdings" panose="05000000000000000000" pitchFamily="2" charset="2"/>
              <a:buChar char="§"/>
            </a:pPr>
            <a:r>
              <a:rPr lang="fi-FI" sz="24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valtakunnallinen teemaviikko, jonka teemoina terveys, turvallisuus ja viihtyvyys</a:t>
            </a:r>
          </a:p>
          <a:p>
            <a:pPr marL="342900" indent="-342900">
              <a:buClr>
                <a:srgbClr val="B1C406"/>
              </a:buClr>
              <a:buSzPct val="75000"/>
              <a:buFont typeface="Wingdings" panose="05000000000000000000" pitchFamily="2" charset="2"/>
              <a:buChar char="§"/>
            </a:pPr>
            <a:r>
              <a:rPr lang="fi-FI" sz="24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vuonna 2022 mukana 133 oppilaitosta, opiskelijoita toiminnan piirissä yli 36 000</a:t>
            </a:r>
          </a:p>
          <a:p>
            <a:pPr marL="342900" indent="-342900">
              <a:buClr>
                <a:srgbClr val="B1C406"/>
              </a:buClr>
              <a:buSzPct val="75000"/>
              <a:buFont typeface="Wingdings" panose="05000000000000000000" pitchFamily="2" charset="2"/>
              <a:buChar char="§"/>
            </a:pPr>
            <a:r>
              <a:rPr lang="fi-FI" sz="24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SAKU ry koordinoi kokonaisuutta, myös yhteistyökumppaniverkosto tuottaa sisältöjä</a:t>
            </a:r>
          </a:p>
          <a:p>
            <a:pPr marL="342900" indent="-342900">
              <a:buClr>
                <a:srgbClr val="B1C406"/>
              </a:buClr>
              <a:buSzPct val="75000"/>
              <a:buFont typeface="Wingdings" panose="05000000000000000000" pitchFamily="2" charset="2"/>
              <a:buChar char="§"/>
            </a:pPr>
            <a:r>
              <a:rPr lang="fi-FI" sz="24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opiskelijat mukana tekemässä, eri alojen osaaminen hyötykäyttöön</a:t>
            </a:r>
          </a:p>
          <a:p>
            <a:pPr marL="342900" indent="-342900">
              <a:buClr>
                <a:srgbClr val="B1C406"/>
              </a:buClr>
              <a:buSzPct val="75000"/>
              <a:buFont typeface="Wingdings" panose="05000000000000000000" pitchFamily="2" charset="2"/>
              <a:buChar char="§"/>
            </a:pPr>
            <a:r>
              <a:rPr lang="fi-FI" sz="24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esim. rastiradat, messupisteet, haastekisat, asiantuntijavierailut, harrastustoiminnan esittelyt, aamupuurot ja hemmotteluhetket</a:t>
            </a:r>
          </a:p>
          <a:p>
            <a:pPr marL="342900" indent="-342900">
              <a:buClr>
                <a:srgbClr val="B1C406"/>
              </a:buClr>
              <a:buSzPct val="75000"/>
              <a:buFont typeface="Wingdings" panose="05000000000000000000" pitchFamily="2" charset="2"/>
              <a:buChar char="§"/>
            </a:pPr>
            <a:r>
              <a:rPr lang="fi-FI" sz="24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#AmisTekeeHyvää-tempaukset haastavat opiskelijoita toimimaan omassa ympäristössään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F4AE3BFA-92E4-4BD2-800C-094AB9B52B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0384" y="922940"/>
            <a:ext cx="5776957" cy="481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1231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A7CE1C9E-8E28-47FE-BFCD-610A2CA820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7143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D82F2C2D-A464-4E63-8A30-884466EEB8B5}"/>
              </a:ext>
            </a:extLst>
          </p:cNvPr>
          <p:cNvSpPr txBox="1"/>
          <p:nvPr/>
        </p:nvSpPr>
        <p:spPr>
          <a:xfrm>
            <a:off x="213931" y="256375"/>
            <a:ext cx="114874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4000" dirty="0">
                <a:solidFill>
                  <a:srgbClr val="B1C406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Koulutusta tutoreille = opiskelijoiden näköistä toimintaa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6350BF55-6BE3-45D5-8BFE-68CB66211E5E}"/>
              </a:ext>
            </a:extLst>
          </p:cNvPr>
          <p:cNvSpPr txBox="1"/>
          <p:nvPr/>
        </p:nvSpPr>
        <p:spPr>
          <a:xfrm>
            <a:off x="6511896" y="2283205"/>
            <a:ext cx="5332576" cy="37856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buClr>
                <a:srgbClr val="B1C406"/>
              </a:buClr>
              <a:buSzPct val="75000"/>
              <a:buFont typeface="Wingdings" panose="05000000000000000000" pitchFamily="2" charset="2"/>
              <a:buChar char="§"/>
            </a:pPr>
            <a:r>
              <a:rPr lang="fi-FI" sz="24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tutorkoulutuksia kolmella eri sisällöllä:</a:t>
            </a:r>
          </a:p>
          <a:p>
            <a:pPr marL="800100" lvl="1" indent="-342900">
              <a:buClr>
                <a:srgbClr val="B1C406"/>
              </a:buClr>
              <a:buSzPct val="75000"/>
              <a:buFont typeface="Wingdings" panose="05000000000000000000" pitchFamily="2" charset="2"/>
              <a:buChar char="§"/>
            </a:pPr>
            <a:r>
              <a:rPr lang="fi-FI" sz="24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tutorkoulutukset</a:t>
            </a:r>
          </a:p>
          <a:p>
            <a:pPr marL="800100" lvl="1" indent="-342900">
              <a:buClr>
                <a:srgbClr val="B1C406"/>
              </a:buClr>
              <a:buSzPct val="75000"/>
              <a:buFont typeface="Wingdings" panose="05000000000000000000" pitchFamily="2" charset="2"/>
              <a:buChar char="§"/>
            </a:pPr>
            <a:r>
              <a:rPr lang="fi-FI" sz="24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liikuntatutorkoulutukset</a:t>
            </a:r>
          </a:p>
          <a:p>
            <a:pPr marL="800100" lvl="1" indent="-342900">
              <a:buClr>
                <a:srgbClr val="B1C406"/>
              </a:buClr>
              <a:buSzPct val="75000"/>
              <a:buFont typeface="Wingdings" panose="05000000000000000000" pitchFamily="2" charset="2"/>
              <a:buChar char="§"/>
            </a:pPr>
            <a:r>
              <a:rPr lang="fi-FI" sz="24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verkkotutorkoulutukset</a:t>
            </a:r>
          </a:p>
          <a:p>
            <a:pPr marL="342900" indent="-342900">
              <a:buClr>
                <a:srgbClr val="B1C406"/>
              </a:buClr>
              <a:buSzPct val="75000"/>
              <a:buFont typeface="Wingdings" panose="05000000000000000000" pitchFamily="2" charset="2"/>
              <a:buChar char="§"/>
            </a:pPr>
            <a:r>
              <a:rPr lang="fi-FI" sz="24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sisältöinä tutorina toimiminen ja tutorin monet roolit, yhteisöllisyyttä lisäävien tapahtumien järjestäminen sekä ryhmän ohjaamisen ja esiintymisen harjoittelu</a:t>
            </a:r>
          </a:p>
          <a:p>
            <a:pPr marL="342900" indent="-342900">
              <a:buClr>
                <a:srgbClr val="B1C406"/>
              </a:buClr>
              <a:buSzPct val="75000"/>
              <a:buFont typeface="Wingdings" panose="05000000000000000000" pitchFamily="2" charset="2"/>
              <a:buChar char="§"/>
            </a:pPr>
            <a:r>
              <a:rPr lang="fi-FI" sz="24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koulutukset räätälöitävissä oppilaitoksen toiveiden mukaan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A380242E-C56C-42A4-8484-0FDE1060BF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28" y="1529697"/>
            <a:ext cx="5112093" cy="4260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1581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A7CE1C9E-8E28-47FE-BFCD-610A2CA820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7143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D82F2C2D-A464-4E63-8A30-884466EEB8B5}"/>
              </a:ext>
            </a:extLst>
          </p:cNvPr>
          <p:cNvSpPr txBox="1"/>
          <p:nvPr/>
        </p:nvSpPr>
        <p:spPr>
          <a:xfrm>
            <a:off x="1323081" y="256375"/>
            <a:ext cx="103782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4000" dirty="0">
                <a:solidFill>
                  <a:srgbClr val="B1C406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Toimintaa sekä tutoreille että tutoreiden ohjaajille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6350BF55-6BE3-45D5-8BFE-68CB66211E5E}"/>
              </a:ext>
            </a:extLst>
          </p:cNvPr>
          <p:cNvSpPr txBox="1"/>
          <p:nvPr/>
        </p:nvSpPr>
        <p:spPr>
          <a:xfrm>
            <a:off x="6511896" y="2098538"/>
            <a:ext cx="5332576" cy="41549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buClr>
                <a:srgbClr val="B1C406"/>
              </a:buClr>
              <a:buSzPct val="75000"/>
            </a:pPr>
            <a:r>
              <a:rPr lang="fi-FI" sz="2400" dirty="0" err="1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Amistamo</a:t>
            </a:r>
            <a:endParaRPr lang="fi-FI" sz="2400" dirty="0"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  <a:p>
            <a:pPr marL="342900" indent="-342900">
              <a:buClr>
                <a:srgbClr val="B1C406"/>
              </a:buClr>
              <a:buSzPct val="75000"/>
              <a:buFont typeface="Wingdings" panose="05000000000000000000" pitchFamily="2" charset="2"/>
              <a:buChar char="§"/>
            </a:pPr>
            <a:r>
              <a:rPr lang="fi-FI" sz="24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valtakunnallinen </a:t>
            </a:r>
            <a:r>
              <a:rPr lang="fi-FI" sz="2400" dirty="0" err="1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Amistamo</a:t>
            </a:r>
            <a:r>
              <a:rPr lang="fi-FI" sz="24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-tapahtuma tutoreille ja opiskelijakunta-aktiiveille</a:t>
            </a:r>
          </a:p>
          <a:p>
            <a:pPr marL="342900" indent="-342900">
              <a:buClr>
                <a:srgbClr val="B1C406"/>
              </a:buClr>
              <a:buSzPct val="75000"/>
              <a:buFont typeface="Wingdings" panose="05000000000000000000" pitchFamily="2" charset="2"/>
              <a:buChar char="§"/>
            </a:pPr>
            <a:r>
              <a:rPr lang="fi-FI" sz="24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liikuttavaa ja </a:t>
            </a:r>
            <a:r>
              <a:rPr lang="fi-FI" sz="2400" dirty="0" err="1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ryhmäyttävää</a:t>
            </a:r>
            <a:r>
              <a:rPr lang="fi-FI" sz="24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 toimintaa</a:t>
            </a:r>
          </a:p>
          <a:p>
            <a:pPr marL="342900" indent="-342900">
              <a:buClr>
                <a:srgbClr val="B1C406"/>
              </a:buClr>
              <a:buSzPct val="75000"/>
              <a:buFont typeface="Wingdings" panose="05000000000000000000" pitchFamily="2" charset="2"/>
              <a:buChar char="§"/>
            </a:pPr>
            <a:r>
              <a:rPr lang="fi-FI" sz="24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ideoita omaan oppilaitokseen vietäväksi</a:t>
            </a:r>
          </a:p>
          <a:p>
            <a:pPr marL="342900" indent="-342900">
              <a:buClr>
                <a:srgbClr val="B1C406"/>
              </a:buClr>
              <a:buSzPct val="75000"/>
              <a:buFont typeface="Wingdings" panose="05000000000000000000" pitchFamily="2" charset="2"/>
              <a:buChar char="§"/>
            </a:pPr>
            <a:endParaRPr lang="fi-FI" sz="2400" dirty="0"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  <a:p>
            <a:pPr>
              <a:buClr>
                <a:srgbClr val="B1C406"/>
              </a:buClr>
              <a:buSzPct val="75000"/>
            </a:pPr>
            <a:r>
              <a:rPr lang="fi-FI" sz="24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Tutortoiminnan verkosto</a:t>
            </a:r>
          </a:p>
          <a:p>
            <a:pPr marL="342900" indent="-342900">
              <a:buClr>
                <a:srgbClr val="B1C406"/>
              </a:buClr>
              <a:buSzPct val="75000"/>
              <a:buFont typeface="Wingdings" panose="05000000000000000000" pitchFamily="2" charset="2"/>
              <a:buChar char="§"/>
            </a:pPr>
            <a:r>
              <a:rPr lang="fi-FI" sz="24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yhteistä viestintää ja tapahtumia tutortoiminnan ohjaajille</a:t>
            </a:r>
          </a:p>
          <a:p>
            <a:pPr marL="342900" indent="-342900">
              <a:buClr>
                <a:srgbClr val="B1C406"/>
              </a:buClr>
              <a:buSzPct val="75000"/>
              <a:buFont typeface="Wingdings" panose="05000000000000000000" pitchFamily="2" charset="2"/>
              <a:buChar char="§"/>
            </a:pPr>
            <a:r>
              <a:rPr lang="fi-FI" sz="24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verkostossa kumppaneina: MLL, OSKU ry, SAKKI ry ja Suomen lukiolaisten liitto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CE517CF8-5DF0-4CF0-B8D5-AD93801EFA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54" y="1552511"/>
            <a:ext cx="5332576" cy="4443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1059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899E0F1F-3182-4D77-B583-FCBFB14B42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584" y="-333848"/>
            <a:ext cx="8487906" cy="7191848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84BB1F11-1AA9-4B8D-A3E9-657685CE3C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428" y="0"/>
            <a:ext cx="4576572" cy="6858000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165EB621-1E3E-4FFC-A178-FBC90247A0F2}"/>
              </a:ext>
            </a:extLst>
          </p:cNvPr>
          <p:cNvSpPr txBox="1"/>
          <p:nvPr/>
        </p:nvSpPr>
        <p:spPr>
          <a:xfrm>
            <a:off x="7862131" y="1171773"/>
            <a:ext cx="4120013" cy="34163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i-FI" sz="5400" dirty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Fyysistä aktiivisuutta ja liikunnan iloa</a:t>
            </a:r>
          </a:p>
        </p:txBody>
      </p:sp>
    </p:spTree>
    <p:extLst>
      <p:ext uri="{BB962C8B-B14F-4D97-AF65-F5344CB8AC3E}">
        <p14:creationId xmlns:p14="http://schemas.microsoft.com/office/powerpoint/2010/main" val="2922800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210EBCA5-5281-42DC-B8CC-C02C9A548A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428" y="0"/>
            <a:ext cx="4576572" cy="6858000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63BAA328-8EF7-47A8-8D4A-BA4D00E2A3CE}"/>
              </a:ext>
            </a:extLst>
          </p:cNvPr>
          <p:cNvSpPr txBox="1"/>
          <p:nvPr/>
        </p:nvSpPr>
        <p:spPr>
          <a:xfrm>
            <a:off x="7862131" y="2002769"/>
            <a:ext cx="4120013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i-FI" sz="5400" dirty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Saammeko</a:t>
            </a:r>
          </a:p>
          <a:p>
            <a:pPr algn="r"/>
            <a:r>
              <a:rPr lang="fi-FI" sz="5400" dirty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esittäytyä?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0E65C392-B8FC-4C65-98BD-72944F372A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69" y="643546"/>
            <a:ext cx="6734086" cy="561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3708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84BB1F11-1AA9-4B8D-A3E9-657685CE3C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428" y="0"/>
            <a:ext cx="4576572" cy="6858000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165EB621-1E3E-4FFC-A178-FBC90247A0F2}"/>
              </a:ext>
            </a:extLst>
          </p:cNvPr>
          <p:cNvSpPr txBox="1"/>
          <p:nvPr/>
        </p:nvSpPr>
        <p:spPr>
          <a:xfrm>
            <a:off x="7862131" y="2418268"/>
            <a:ext cx="412001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i-FI" sz="5400" dirty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Mitä?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C72250DB-3100-40C1-8EF6-56C73CE65364}"/>
              </a:ext>
            </a:extLst>
          </p:cNvPr>
          <p:cNvSpPr txBox="1"/>
          <p:nvPr/>
        </p:nvSpPr>
        <p:spPr>
          <a:xfrm>
            <a:off x="991313" y="2418268"/>
            <a:ext cx="5332576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buClr>
                <a:srgbClr val="F5C719"/>
              </a:buClr>
              <a:buSzPct val="75000"/>
              <a:buFont typeface="Wingdings" panose="05000000000000000000" pitchFamily="2" charset="2"/>
              <a:buChar char="§"/>
            </a:pPr>
            <a:r>
              <a:rPr lang="fi-FI" sz="24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Liikuntatoiminnan tavoitteena on tukea liikunnallisen elämäntavan oppimista.</a:t>
            </a:r>
          </a:p>
          <a:p>
            <a:pPr marL="342900" indent="-342900">
              <a:buClr>
                <a:srgbClr val="F5C719"/>
              </a:buClr>
              <a:buSzPct val="75000"/>
              <a:buFont typeface="Wingdings" panose="05000000000000000000" pitchFamily="2" charset="2"/>
              <a:buChar char="§"/>
            </a:pPr>
            <a:endParaRPr lang="fi-FI" sz="2400" dirty="0"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  <a:p>
            <a:pPr marL="342900" indent="-342900">
              <a:buClr>
                <a:srgbClr val="F5C719"/>
              </a:buClr>
              <a:buSzPct val="75000"/>
              <a:buFont typeface="Wingdings" panose="05000000000000000000" pitchFamily="2" charset="2"/>
              <a:buChar char="§"/>
            </a:pPr>
            <a:r>
              <a:rPr lang="fi-FI" sz="24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Tarjoamme erilaista toimintaa erilaisille opiskelijoille – taukoliikuntavinkeistä isoihin tapahtumiin asti.</a:t>
            </a:r>
          </a:p>
        </p:txBody>
      </p:sp>
    </p:spTree>
    <p:extLst>
      <p:ext uri="{BB962C8B-B14F-4D97-AF65-F5344CB8AC3E}">
        <p14:creationId xmlns:p14="http://schemas.microsoft.com/office/powerpoint/2010/main" val="15350334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84BB1F11-1AA9-4B8D-A3E9-657685CE3C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428" y="0"/>
            <a:ext cx="4576572" cy="6858000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165EB621-1E3E-4FFC-A178-FBC90247A0F2}"/>
              </a:ext>
            </a:extLst>
          </p:cNvPr>
          <p:cNvSpPr txBox="1"/>
          <p:nvPr/>
        </p:nvSpPr>
        <p:spPr>
          <a:xfrm>
            <a:off x="7862131" y="2418268"/>
            <a:ext cx="412001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i-FI" sz="5400" dirty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Miksi?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C72250DB-3100-40C1-8EF6-56C73CE65364}"/>
              </a:ext>
            </a:extLst>
          </p:cNvPr>
          <p:cNvSpPr txBox="1"/>
          <p:nvPr/>
        </p:nvSpPr>
        <p:spPr>
          <a:xfrm>
            <a:off x="1025496" y="693304"/>
            <a:ext cx="5332576" cy="563231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buClr>
                <a:srgbClr val="F5C719"/>
              </a:buClr>
              <a:buSzPct val="75000"/>
            </a:pPr>
            <a:r>
              <a:rPr lang="fi-FI" sz="2400" i="1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Liikunnalla on useita positiivisia vaikutuksia niin psyykkiseen mielentilaan kuin fyysiseen kuntoon.</a:t>
            </a:r>
          </a:p>
          <a:p>
            <a:pPr>
              <a:buClr>
                <a:srgbClr val="F5C719"/>
              </a:buClr>
              <a:buSzPct val="75000"/>
            </a:pPr>
            <a:endParaRPr lang="fi-FI" sz="2400" i="1" dirty="0"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  <a:p>
            <a:pPr>
              <a:buClr>
                <a:srgbClr val="F5C719"/>
              </a:buClr>
              <a:buSzPct val="75000"/>
            </a:pPr>
            <a:r>
              <a:rPr lang="fi-FI" sz="2400" i="1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Liikunta vaikuttaa myönteisesti muistiin, keskittymiseen ja opiskelijoiden käyttäytymiseen.</a:t>
            </a:r>
          </a:p>
          <a:p>
            <a:pPr>
              <a:buClr>
                <a:srgbClr val="F5C719"/>
              </a:buClr>
              <a:buSzPct val="75000"/>
            </a:pPr>
            <a:endParaRPr lang="fi-FI" sz="2400" i="1" dirty="0"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  <a:p>
            <a:pPr>
              <a:buClr>
                <a:srgbClr val="F5C719"/>
              </a:buClr>
              <a:buSzPct val="75000"/>
            </a:pPr>
            <a:r>
              <a:rPr lang="fi-FI" sz="2400" i="1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Koulupäivän aikainen liikunta ja fyysisen aktiivisuuden määrä ovat yhteydessä hyviin arvosanoihin. </a:t>
            </a:r>
          </a:p>
          <a:p>
            <a:pPr>
              <a:buClr>
                <a:srgbClr val="F5C719"/>
              </a:buClr>
              <a:buSzPct val="75000"/>
            </a:pPr>
            <a:endParaRPr lang="fi-FI" sz="2400" i="1" dirty="0"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  <a:p>
            <a:pPr>
              <a:buClr>
                <a:srgbClr val="F5C719"/>
              </a:buClr>
              <a:buSzPct val="75000"/>
            </a:pPr>
            <a:r>
              <a:rPr lang="fi-FI" sz="2400" i="1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Ammattiin opiskelevat kokevat liikunnan vaikuttavan positiivisesti niin jaksamiseen kuin opiskelukykyyn.</a:t>
            </a:r>
          </a:p>
          <a:p>
            <a:pPr>
              <a:buClr>
                <a:srgbClr val="F5C719"/>
              </a:buClr>
              <a:buSzPct val="75000"/>
            </a:pPr>
            <a:endParaRPr lang="fi-FI" sz="2400" i="1" dirty="0"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  <a:p>
            <a:pPr>
              <a:buClr>
                <a:srgbClr val="F5C719"/>
              </a:buClr>
              <a:buSzPct val="75000"/>
            </a:pPr>
            <a:r>
              <a:rPr lang="fi-FI" sz="2400" dirty="0">
                <a:solidFill>
                  <a:srgbClr val="F5C719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(Lähteet: UKK-instituutti 2022. Syväoja ym. 2012. Kantomaa, Syväoja ja Tammelin 2013. Kangasniemi ja Rajala 2021.) </a:t>
            </a:r>
          </a:p>
        </p:txBody>
      </p:sp>
    </p:spTree>
    <p:extLst>
      <p:ext uri="{BB962C8B-B14F-4D97-AF65-F5344CB8AC3E}">
        <p14:creationId xmlns:p14="http://schemas.microsoft.com/office/powerpoint/2010/main" val="27280546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6E7D1119-3939-4065-A8DE-25E285CCB3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7143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D6B993E5-ED0F-4917-ABE2-AC2E0593238F}"/>
              </a:ext>
            </a:extLst>
          </p:cNvPr>
          <p:cNvSpPr txBox="1"/>
          <p:nvPr/>
        </p:nvSpPr>
        <p:spPr>
          <a:xfrm>
            <a:off x="972472" y="256375"/>
            <a:ext cx="107288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4000" dirty="0">
                <a:solidFill>
                  <a:srgbClr val="F5C719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Valtakunnalliset liikuntatapahtumat ja palloilusarjat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FBE012A2-F8DD-47F1-9C70-EFDD9AAF415E}"/>
              </a:ext>
            </a:extLst>
          </p:cNvPr>
          <p:cNvSpPr txBox="1"/>
          <p:nvPr/>
        </p:nvSpPr>
        <p:spPr>
          <a:xfrm>
            <a:off x="6511895" y="1913873"/>
            <a:ext cx="5520583" cy="452431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buClr>
                <a:srgbClr val="F5C719"/>
              </a:buClr>
              <a:buSzPct val="75000"/>
              <a:buFont typeface="Wingdings" panose="05000000000000000000" pitchFamily="2" charset="2"/>
              <a:buChar char="§"/>
            </a:pPr>
            <a:r>
              <a:rPr lang="fi-FI" sz="24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kisoja ja liikuntatapahtumia hyvällä sykkeellä ja sopivalla kilpailumielellä </a:t>
            </a:r>
          </a:p>
          <a:p>
            <a:pPr marL="342900" indent="-342900">
              <a:buClr>
                <a:srgbClr val="F5C719"/>
              </a:buClr>
              <a:buSzPct val="75000"/>
              <a:buFont typeface="Wingdings" panose="05000000000000000000" pitchFamily="2" charset="2"/>
              <a:buChar char="§"/>
            </a:pPr>
            <a:r>
              <a:rPr lang="fi-FI" sz="24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valtakunnalliset sarjat eri palloilulajeissa</a:t>
            </a:r>
          </a:p>
          <a:p>
            <a:pPr marL="800100" lvl="1" indent="-342900">
              <a:buClr>
                <a:srgbClr val="F5C719"/>
              </a:buClr>
              <a:buSzPct val="75000"/>
              <a:buFont typeface="Wingdings" panose="05000000000000000000" pitchFamily="2" charset="2"/>
              <a:buChar char="§"/>
            </a:pPr>
            <a:r>
              <a:rPr lang="fi-FI" sz="24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futsal, jalkapallo, kaukalopallo, koripallo, SAKU-sähly ja salibandy</a:t>
            </a:r>
          </a:p>
          <a:p>
            <a:pPr marL="800100" lvl="1" indent="-342900">
              <a:buClr>
                <a:srgbClr val="F5C719"/>
              </a:buClr>
              <a:buSzPct val="75000"/>
              <a:buFont typeface="Wingdings" panose="05000000000000000000" pitchFamily="2" charset="2"/>
              <a:buChar char="§"/>
            </a:pPr>
            <a:r>
              <a:rPr lang="fi-FI" sz="24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harrastesarjat ja kilpasarjat </a:t>
            </a:r>
          </a:p>
          <a:p>
            <a:pPr marL="342900" indent="-342900">
              <a:buClr>
                <a:srgbClr val="F5C719"/>
              </a:buClr>
              <a:buSzPct val="75000"/>
              <a:buFont typeface="Wingdings" panose="05000000000000000000" pitchFamily="2" charset="2"/>
              <a:buChar char="§"/>
            </a:pPr>
            <a:r>
              <a:rPr lang="fi-FI" sz="24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kevään kohokohtana monen lajin </a:t>
            </a:r>
            <a:r>
              <a:rPr lang="fi-FI" sz="2400" dirty="0" err="1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SAKUgames</a:t>
            </a:r>
            <a:endParaRPr lang="fi-FI" sz="2400" dirty="0"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  <a:p>
            <a:pPr marL="800100" lvl="1" indent="-342900">
              <a:buClr>
                <a:srgbClr val="F5C719"/>
              </a:buClr>
              <a:buSzPct val="75000"/>
              <a:buFont typeface="Wingdings" panose="05000000000000000000" pitchFamily="2" charset="2"/>
              <a:buChar char="§"/>
            </a:pPr>
            <a:r>
              <a:rPr lang="fi-FI" sz="2400" dirty="0" err="1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beach</a:t>
            </a:r>
            <a:r>
              <a:rPr lang="fi-FI" sz="24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 volley, </a:t>
            </a:r>
            <a:r>
              <a:rPr lang="fi-FI" sz="2400" dirty="0" err="1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erkkasäbä</a:t>
            </a:r>
            <a:r>
              <a:rPr lang="fi-FI" sz="24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, frisbeegolf, katukoris, keilaus, minigolf, SAKU-sähly, tansanialainen jalkapallo, toistovoimapunnerrus</a:t>
            </a:r>
          </a:p>
          <a:p>
            <a:pPr marL="800100" lvl="1" indent="-342900">
              <a:buClr>
                <a:srgbClr val="F5C719"/>
              </a:buClr>
              <a:buSzPct val="75000"/>
              <a:buFont typeface="Wingdings" panose="05000000000000000000" pitchFamily="2" charset="2"/>
              <a:buChar char="§"/>
            </a:pPr>
            <a:r>
              <a:rPr lang="fi-FI" sz="24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tapahtumatorilla monenlaista tekemistä</a:t>
            </a:r>
          </a:p>
          <a:p>
            <a:pPr marL="342900" indent="-342900">
              <a:buClr>
                <a:srgbClr val="F5C719"/>
              </a:buClr>
              <a:buSzPct val="75000"/>
              <a:buFont typeface="Wingdings" panose="05000000000000000000" pitchFamily="2" charset="2"/>
              <a:buChar char="§"/>
            </a:pPr>
            <a:r>
              <a:rPr lang="fi-FI" sz="24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kotiradalla keilataan ja heitetään frisbeegolfia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5D6B7445-F47E-4831-8673-71DF92FD52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778"/>
            <a:ext cx="5760877" cy="4800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838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6E7D1119-3939-4065-A8DE-25E285CCB3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7143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D6B993E5-ED0F-4917-ABE2-AC2E0593238F}"/>
              </a:ext>
            </a:extLst>
          </p:cNvPr>
          <p:cNvSpPr txBox="1"/>
          <p:nvPr/>
        </p:nvSpPr>
        <p:spPr>
          <a:xfrm>
            <a:off x="-16902" y="256375"/>
            <a:ext cx="117182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4000" dirty="0">
                <a:solidFill>
                  <a:srgbClr val="F5C719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Liikevirtaa-liikuntakampanjassa liikettä ja vihreitä tekoja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FBE012A2-F8DD-47F1-9C70-EFDD9AAF415E}"/>
              </a:ext>
            </a:extLst>
          </p:cNvPr>
          <p:cNvSpPr txBox="1"/>
          <p:nvPr/>
        </p:nvSpPr>
        <p:spPr>
          <a:xfrm>
            <a:off x="6511896" y="2283205"/>
            <a:ext cx="5332576" cy="37856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buClr>
                <a:srgbClr val="F5C719"/>
              </a:buClr>
              <a:buSzPct val="75000"/>
              <a:buFont typeface="Wingdings" panose="05000000000000000000" pitchFamily="2" charset="2"/>
              <a:buChar char="§"/>
            </a:pPr>
            <a:r>
              <a:rPr lang="fi-FI" sz="24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valtakunnallinen kampanja huhtikuussa</a:t>
            </a:r>
          </a:p>
          <a:p>
            <a:pPr marL="342900" indent="-342900">
              <a:buClr>
                <a:srgbClr val="F5C719"/>
              </a:buClr>
              <a:buSzPct val="75000"/>
              <a:buFont typeface="Wingdings" panose="05000000000000000000" pitchFamily="2" charset="2"/>
              <a:buChar char="§"/>
            </a:pPr>
            <a:r>
              <a:rPr lang="fi-FI" sz="24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tavoitteena nostaa esille liikkumisen merkitystä kahdesta näkökulmasta:</a:t>
            </a:r>
          </a:p>
          <a:p>
            <a:pPr marL="800100" lvl="1" indent="-342900">
              <a:buClr>
                <a:srgbClr val="F5C719"/>
              </a:buClr>
              <a:buSzPct val="75000"/>
              <a:buFont typeface="Wingdings" panose="05000000000000000000" pitchFamily="2" charset="2"/>
              <a:buChar char="§"/>
            </a:pPr>
            <a:r>
              <a:rPr lang="fi-FI" sz="24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vihreän kädenjäljen kasvattaminen</a:t>
            </a:r>
          </a:p>
          <a:p>
            <a:pPr marL="800100" lvl="1" indent="-342900">
              <a:buClr>
                <a:srgbClr val="F5C719"/>
              </a:buClr>
              <a:buSzPct val="75000"/>
              <a:buFont typeface="Wingdings" panose="05000000000000000000" pitchFamily="2" charset="2"/>
              <a:buChar char="§"/>
            </a:pPr>
            <a:r>
              <a:rPr lang="fi-FI" sz="24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oman hyvinvoinnin parantaminen</a:t>
            </a:r>
          </a:p>
          <a:p>
            <a:pPr marL="342900" indent="-342900">
              <a:buClr>
                <a:srgbClr val="F5C719"/>
              </a:buClr>
              <a:buSzPct val="75000"/>
              <a:buFont typeface="Wingdings" panose="05000000000000000000" pitchFamily="2" charset="2"/>
              <a:buChar char="§"/>
            </a:pPr>
            <a:r>
              <a:rPr lang="fi-FI" sz="24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kampanjan voi omassa oppilaitoksessa toteuttaa:</a:t>
            </a:r>
          </a:p>
          <a:p>
            <a:pPr marL="800100" lvl="1" indent="-342900">
              <a:buClr>
                <a:srgbClr val="F5C719"/>
              </a:buClr>
              <a:buSzPct val="75000"/>
              <a:buFont typeface="Wingdings" panose="05000000000000000000" pitchFamily="2" charset="2"/>
              <a:buChar char="§"/>
            </a:pPr>
            <a:r>
              <a:rPr lang="fi-FI" sz="24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erilaisina teemapäivinä nostamalla vihreä kädenjäljen teemoja esille ja/tai</a:t>
            </a:r>
          </a:p>
          <a:p>
            <a:pPr marL="800100" lvl="1" indent="-342900">
              <a:buClr>
                <a:srgbClr val="F5C719"/>
              </a:buClr>
              <a:buSzPct val="75000"/>
              <a:buFont typeface="Wingdings" panose="05000000000000000000" pitchFamily="2" charset="2"/>
              <a:buChar char="§"/>
            </a:pPr>
            <a:r>
              <a:rPr lang="fi-FI" sz="24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lähtemällä mukaan valtakunnalliseen kolmen viikon liikuntahaasteeseen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0F5C7F0B-7E42-4680-A46B-88726F3757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3" y="1184544"/>
            <a:ext cx="5680105" cy="473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6202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6E7D1119-3939-4065-A8DE-25E285CCB3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7143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D6B993E5-ED0F-4917-ABE2-AC2E0593238F}"/>
              </a:ext>
            </a:extLst>
          </p:cNvPr>
          <p:cNvSpPr txBox="1"/>
          <p:nvPr/>
        </p:nvSpPr>
        <p:spPr>
          <a:xfrm>
            <a:off x="1889069" y="256375"/>
            <a:ext cx="98123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4000" dirty="0">
                <a:solidFill>
                  <a:srgbClr val="F5C719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Liikkuva amis -toiminnasta arkista aktiivisuutta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FBE012A2-F8DD-47F1-9C70-EFDD9AAF415E}"/>
              </a:ext>
            </a:extLst>
          </p:cNvPr>
          <p:cNvSpPr txBox="1"/>
          <p:nvPr/>
        </p:nvSpPr>
        <p:spPr>
          <a:xfrm>
            <a:off x="6511896" y="1729208"/>
            <a:ext cx="5332576" cy="489364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buClr>
                <a:srgbClr val="F5C719"/>
              </a:buClr>
              <a:buSzPct val="75000"/>
              <a:buFont typeface="Wingdings" panose="05000000000000000000" pitchFamily="2" charset="2"/>
              <a:buChar char="§"/>
            </a:pPr>
            <a:r>
              <a:rPr lang="fi-FI" sz="24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Liikkuva amis -polku toiminnan tukena </a:t>
            </a:r>
          </a:p>
          <a:p>
            <a:pPr marL="800100" lvl="1" indent="-342900">
              <a:buClr>
                <a:srgbClr val="F5C719"/>
              </a:buClr>
              <a:buSzPct val="75000"/>
              <a:buFont typeface="Wingdings" panose="05000000000000000000" pitchFamily="2" charset="2"/>
              <a:buChar char="§"/>
            </a:pPr>
            <a:r>
              <a:rPr lang="fi-FI" sz="24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tietoa liikkeen lisäämisestä, uusia ideoita</a:t>
            </a:r>
          </a:p>
          <a:p>
            <a:pPr marL="800100" lvl="1" indent="-342900">
              <a:buClr>
                <a:srgbClr val="F5C719"/>
              </a:buClr>
              <a:buSzPct val="75000"/>
              <a:buFont typeface="Wingdings" panose="05000000000000000000" pitchFamily="2" charset="2"/>
              <a:buChar char="§"/>
            </a:pPr>
            <a:r>
              <a:rPr lang="fi-FI" sz="24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verkosto kohtaa sekä etänä että ideoiden-vaihtopäivillä aina jossain oppilaitoksessa</a:t>
            </a:r>
          </a:p>
          <a:p>
            <a:pPr marL="342900" indent="-342900">
              <a:buClr>
                <a:srgbClr val="F5C719"/>
              </a:buClr>
              <a:buSzPct val="75000"/>
              <a:buFont typeface="Wingdings" panose="05000000000000000000" pitchFamily="2" charset="2"/>
              <a:buChar char="§"/>
            </a:pPr>
            <a:r>
              <a:rPr lang="fi-FI" sz="24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Liikkuva amis -sivusto</a:t>
            </a:r>
          </a:p>
          <a:p>
            <a:pPr marL="800100" lvl="1" indent="-342900">
              <a:buClr>
                <a:srgbClr val="F5C719"/>
              </a:buClr>
              <a:buSzPct val="75000"/>
              <a:buFont typeface="Wingdings" panose="05000000000000000000" pitchFamily="2" charset="2"/>
              <a:buChar char="§"/>
            </a:pPr>
            <a:r>
              <a:rPr lang="fi-FI" sz="24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ideapankki liikkeen lisäämiseen</a:t>
            </a:r>
          </a:p>
          <a:p>
            <a:pPr marL="800100" lvl="1" indent="-342900">
              <a:buClr>
                <a:srgbClr val="F5C719"/>
              </a:buClr>
              <a:buSzPct val="75000"/>
              <a:buFont typeface="Wingdings" panose="05000000000000000000" pitchFamily="2" charset="2"/>
              <a:buChar char="§"/>
            </a:pPr>
            <a:r>
              <a:rPr lang="fi-FI" sz="24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Liikkuva amis -työkalupakki</a:t>
            </a:r>
          </a:p>
          <a:p>
            <a:pPr marL="800100" lvl="1" indent="-342900">
              <a:buClr>
                <a:srgbClr val="F5C719"/>
              </a:buClr>
              <a:buSzPct val="75000"/>
              <a:buFont typeface="Wingdings" panose="05000000000000000000" pitchFamily="2" charset="2"/>
              <a:buChar char="§"/>
            </a:pPr>
            <a:r>
              <a:rPr lang="fi-FI" sz="24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Liikkuva amis -ideapajan materiaalit</a:t>
            </a:r>
          </a:p>
          <a:p>
            <a:pPr marL="800100" lvl="1" indent="-342900">
              <a:buClr>
                <a:srgbClr val="F5C719"/>
              </a:buClr>
              <a:buSzPct val="75000"/>
              <a:buFont typeface="Wingdings" panose="05000000000000000000" pitchFamily="2" charset="2"/>
              <a:buChar char="§"/>
            </a:pPr>
            <a:r>
              <a:rPr lang="fi-FI" sz="24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valmiit ideakartoituskyselyt</a:t>
            </a:r>
          </a:p>
          <a:p>
            <a:pPr marL="800100" lvl="1" indent="-342900">
              <a:buClr>
                <a:srgbClr val="F5C719"/>
              </a:buClr>
              <a:buSzPct val="75000"/>
              <a:buFont typeface="Wingdings" panose="05000000000000000000" pitchFamily="2" charset="2"/>
              <a:buChar char="§"/>
            </a:pPr>
            <a:r>
              <a:rPr lang="fi-FI" sz="24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julisteet, materiaalit ja videot</a:t>
            </a:r>
          </a:p>
          <a:p>
            <a:pPr marL="342900" indent="-342900">
              <a:buClr>
                <a:srgbClr val="F5C719"/>
              </a:buClr>
              <a:buSzPct val="75000"/>
              <a:buFont typeface="Wingdings" panose="05000000000000000000" pitchFamily="2" charset="2"/>
              <a:buChar char="§"/>
            </a:pPr>
            <a:r>
              <a:rPr lang="fi-FI" sz="24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koulutukset liikuntatutoreille</a:t>
            </a:r>
          </a:p>
          <a:p>
            <a:pPr marL="342900" indent="-342900">
              <a:buClr>
                <a:srgbClr val="F5C719"/>
              </a:buClr>
              <a:buSzPct val="75000"/>
              <a:buFont typeface="Wingdings" panose="05000000000000000000" pitchFamily="2" charset="2"/>
              <a:buChar char="§"/>
            </a:pPr>
            <a:r>
              <a:rPr lang="fi-FI" sz="24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puheenvuorot/työpajat henkilöstölle</a:t>
            </a:r>
          </a:p>
          <a:p>
            <a:pPr marL="342900" indent="-342900">
              <a:buClr>
                <a:srgbClr val="F5C719"/>
              </a:buClr>
              <a:buSzPct val="75000"/>
              <a:buFont typeface="Wingdings" panose="05000000000000000000" pitchFamily="2" charset="2"/>
              <a:buChar char="§"/>
            </a:pPr>
            <a:r>
              <a:rPr lang="fi-FI" sz="24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toiminnan juurruttamisen tuki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520CE9D9-2070-46E6-B06F-884C77F2B0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0" y="1271055"/>
            <a:ext cx="5670135" cy="472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7671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8731BB6E-5D63-448F-AF8D-5031E22E19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428" y="0"/>
            <a:ext cx="4576572" cy="6858000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C7FE0EF5-E1CE-4ADF-9347-C71ECAE15DD8}"/>
              </a:ext>
            </a:extLst>
          </p:cNvPr>
          <p:cNvSpPr txBox="1"/>
          <p:nvPr/>
        </p:nvSpPr>
        <p:spPr>
          <a:xfrm>
            <a:off x="7752373" y="1587271"/>
            <a:ext cx="4229772" cy="258532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i-FI" sz="5400" dirty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Työkykyisyyttä ja kestävää ammattitaitoa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114D7DA6-23F2-4EE4-85E1-99254D9B60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9" y="247823"/>
            <a:ext cx="7696343" cy="641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0057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8731BB6E-5D63-448F-AF8D-5031E22E19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428" y="0"/>
            <a:ext cx="4576572" cy="6858000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C7FE0EF5-E1CE-4ADF-9347-C71ECAE15DD8}"/>
              </a:ext>
            </a:extLst>
          </p:cNvPr>
          <p:cNvSpPr txBox="1"/>
          <p:nvPr/>
        </p:nvSpPr>
        <p:spPr>
          <a:xfrm>
            <a:off x="7752373" y="2418267"/>
            <a:ext cx="4229772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i-FI" sz="5400" dirty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Mitä?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7EE9BE35-CD8D-4206-B5A2-7AC67BAFE35A}"/>
              </a:ext>
            </a:extLst>
          </p:cNvPr>
          <p:cNvSpPr txBox="1"/>
          <p:nvPr/>
        </p:nvSpPr>
        <p:spPr>
          <a:xfrm>
            <a:off x="854580" y="2418267"/>
            <a:ext cx="5332576" cy="2677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buClr>
                <a:srgbClr val="5B5B5B"/>
              </a:buClr>
              <a:buSzPct val="75000"/>
              <a:buFont typeface="Wingdings" panose="05000000000000000000" pitchFamily="2" charset="2"/>
              <a:buChar char="§"/>
            </a:pPr>
            <a:r>
              <a:rPr lang="fi-FI" sz="24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Kestävä ammattitaito sisältää ammatillisen osaamisen, riittävän fyysisen toimintakyvyn ja taidot, joilla pärjää työelämässä. </a:t>
            </a:r>
          </a:p>
          <a:p>
            <a:pPr marL="342900" indent="-342900">
              <a:buClr>
                <a:srgbClr val="5B5B5B"/>
              </a:buClr>
              <a:buSzPct val="75000"/>
              <a:buFont typeface="Wingdings" panose="05000000000000000000" pitchFamily="2" charset="2"/>
              <a:buChar char="§"/>
            </a:pPr>
            <a:endParaRPr lang="fi-FI" sz="2400" dirty="0"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  <a:p>
            <a:pPr marL="342900" indent="-342900">
              <a:buClr>
                <a:srgbClr val="5B5B5B"/>
              </a:buClr>
              <a:buSzPct val="75000"/>
              <a:buFont typeface="Wingdings" panose="05000000000000000000" pitchFamily="2" charset="2"/>
              <a:buChar char="§"/>
            </a:pPr>
            <a:r>
              <a:rPr lang="fi-FI" sz="24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SAKU ry:n työkalut ja toiminta tukevat opiskelijoita kestävään ammattitaitoon liittyvän osaamisen hankkimisessa.</a:t>
            </a:r>
          </a:p>
        </p:txBody>
      </p:sp>
    </p:spTree>
    <p:extLst>
      <p:ext uri="{BB962C8B-B14F-4D97-AF65-F5344CB8AC3E}">
        <p14:creationId xmlns:p14="http://schemas.microsoft.com/office/powerpoint/2010/main" val="4327970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8731BB6E-5D63-448F-AF8D-5031E22E19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428" y="0"/>
            <a:ext cx="4576572" cy="6858000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C7FE0EF5-E1CE-4ADF-9347-C71ECAE15DD8}"/>
              </a:ext>
            </a:extLst>
          </p:cNvPr>
          <p:cNvSpPr txBox="1"/>
          <p:nvPr/>
        </p:nvSpPr>
        <p:spPr>
          <a:xfrm>
            <a:off x="7752373" y="2418267"/>
            <a:ext cx="4229772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i-FI" sz="5400" dirty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Miksi?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7EE9BE35-CD8D-4206-B5A2-7AC67BAFE35A}"/>
              </a:ext>
            </a:extLst>
          </p:cNvPr>
          <p:cNvSpPr txBox="1"/>
          <p:nvPr/>
        </p:nvSpPr>
        <p:spPr>
          <a:xfrm>
            <a:off x="888763" y="1113719"/>
            <a:ext cx="5486399" cy="4893647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>
              <a:buClr>
                <a:srgbClr val="5B5B5B"/>
              </a:buClr>
              <a:buSzPct val="75000"/>
            </a:pPr>
            <a:r>
              <a:rPr lang="fi-FI" sz="2400" i="1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Joka viides ammattiin opiskeleva nuori liikkuu erittäin vähän, korkeintaan tunnin kerran viikossa. </a:t>
            </a:r>
          </a:p>
          <a:p>
            <a:pPr>
              <a:buClr>
                <a:srgbClr val="5B5B5B"/>
              </a:buClr>
              <a:buSzPct val="75000"/>
            </a:pPr>
            <a:endParaRPr lang="fi-FI" sz="2400" i="1" dirty="0"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  <a:p>
            <a:pPr>
              <a:buClr>
                <a:srgbClr val="5B5B5B"/>
              </a:buClr>
              <a:buSzPct val="75000"/>
            </a:pPr>
            <a:r>
              <a:rPr lang="fi-FI" sz="2400" i="1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Koulu-uupumus, ahdistuneisuus ja masennus ovat lisääntyneet. Yli puolet opiskelijoista nukkuu liian vähän. </a:t>
            </a:r>
          </a:p>
          <a:p>
            <a:pPr>
              <a:buClr>
                <a:srgbClr val="5B5B5B"/>
              </a:buClr>
              <a:buSzPct val="75000"/>
            </a:pPr>
            <a:endParaRPr lang="fi-FI" sz="2400" i="1" dirty="0"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  <a:p>
            <a:pPr>
              <a:buClr>
                <a:srgbClr val="5B5B5B"/>
              </a:buClr>
              <a:buSzPct val="75000"/>
            </a:pPr>
            <a:r>
              <a:rPr lang="fi-FI" sz="2400" i="1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Työelämää huolettaa opiskelijoiden työkykyisyys suhteessa työn fyysisiin vaatimuksiin, lisääntyvä mielenterveyden oireilu, puutteet työelämätaidoissa sekä työelämäodotusten erot sukupolvien välillä.</a:t>
            </a:r>
          </a:p>
          <a:p>
            <a:pPr>
              <a:buClr>
                <a:srgbClr val="5B5B5B"/>
              </a:buClr>
              <a:buSzPct val="75000"/>
            </a:pPr>
            <a:endParaRPr lang="fi-FI" sz="2400" i="1" dirty="0"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  <a:p>
            <a:pPr>
              <a:buClr>
                <a:srgbClr val="5B5B5B"/>
              </a:buClr>
              <a:buSzPct val="75000"/>
            </a:pPr>
            <a:r>
              <a:rPr lang="fi-FI" sz="2400" dirty="0">
                <a:solidFill>
                  <a:srgbClr val="5B5B5B"/>
                </a:solidFill>
                <a:latin typeface="Open Sans Condensed Light"/>
                <a:ea typeface="Open Sans Condensed Light"/>
                <a:cs typeface="Open Sans Condensed Light"/>
              </a:rPr>
              <a:t>(Lähteet: LIKES 2019. Kouluterveyskysely 2021. Työelämäpuheenvuoro SAKU ry:n seminaarissa 2019.)</a:t>
            </a:r>
            <a:endParaRPr lang="fi-FI" sz="2400" i="1" dirty="0">
              <a:latin typeface="Open Sans Condensed Light"/>
              <a:ea typeface="Open Sans Condensed Light"/>
              <a:cs typeface="Open Sans Condensed Light"/>
            </a:endParaRPr>
          </a:p>
        </p:txBody>
      </p:sp>
    </p:spTree>
    <p:extLst>
      <p:ext uri="{BB962C8B-B14F-4D97-AF65-F5344CB8AC3E}">
        <p14:creationId xmlns:p14="http://schemas.microsoft.com/office/powerpoint/2010/main" val="20176605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4B686E0B-7BC4-4F1D-AD4E-229A3A8109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7143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3B89C2A7-FF8D-4E48-807A-5AB005A576E2}"/>
              </a:ext>
            </a:extLst>
          </p:cNvPr>
          <p:cNvSpPr txBox="1"/>
          <p:nvPr/>
        </p:nvSpPr>
        <p:spPr>
          <a:xfrm>
            <a:off x="116914" y="267477"/>
            <a:ext cx="117981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4000" dirty="0">
                <a:solidFill>
                  <a:srgbClr val="5B5B5B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Työkyvyn ja hyvinvoinnin edistämistä jo opintojen aikana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35FA5D74-AD99-49F8-A64A-6D8A47370678}"/>
              </a:ext>
            </a:extLst>
          </p:cNvPr>
          <p:cNvSpPr txBox="1"/>
          <p:nvPr/>
        </p:nvSpPr>
        <p:spPr>
          <a:xfrm>
            <a:off x="6511896" y="2098538"/>
            <a:ext cx="5332576" cy="41549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buClr>
                <a:srgbClr val="5B5B5B"/>
              </a:buClr>
              <a:buSzPct val="75000"/>
              <a:buFont typeface="Wingdings" panose="05000000000000000000" pitchFamily="2" charset="2"/>
              <a:buChar char="§"/>
            </a:pPr>
            <a:r>
              <a:rPr lang="fi-FI" sz="24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pedagoginen väline työkyvyn tukemiseen</a:t>
            </a:r>
          </a:p>
          <a:p>
            <a:pPr marL="342900" indent="-342900">
              <a:buClr>
                <a:srgbClr val="5B5B5B"/>
              </a:buClr>
              <a:buSzPct val="75000"/>
              <a:buFont typeface="Wingdings" panose="05000000000000000000" pitchFamily="2" charset="2"/>
              <a:buChar char="§"/>
            </a:pPr>
            <a:r>
              <a:rPr lang="fi-FI" sz="24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tavoitteena lisätä opiskelijoiden tietoja, taitoja ja motivaatiota huolehtia omasta työkyvystään ja hyvinvoinnistaan opiskelun aikana niin, että niiden ylläpitäminen on osa elämäntapaa </a:t>
            </a:r>
          </a:p>
          <a:p>
            <a:pPr marL="342900" indent="-342900">
              <a:buClr>
                <a:srgbClr val="5B5B5B"/>
              </a:buClr>
              <a:buSzPct val="75000"/>
              <a:buFont typeface="Wingdings" panose="05000000000000000000" pitchFamily="2" charset="2"/>
              <a:buChar char="§"/>
            </a:pPr>
            <a:r>
              <a:rPr lang="fi-FI" sz="24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neljä teemaa</a:t>
            </a:r>
          </a:p>
          <a:p>
            <a:pPr marL="800100" lvl="1" indent="-342900">
              <a:buClr>
                <a:srgbClr val="5B5B5B"/>
              </a:buClr>
              <a:buSzPct val="75000"/>
              <a:buFont typeface="Wingdings" panose="05000000000000000000" pitchFamily="2" charset="2"/>
              <a:buChar char="§"/>
            </a:pPr>
            <a:r>
              <a:rPr lang="fi-FI" sz="24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Ammatin työkykyvalmiudet</a:t>
            </a:r>
          </a:p>
          <a:p>
            <a:pPr marL="800100" lvl="1" indent="-342900">
              <a:buClr>
                <a:srgbClr val="5B5B5B"/>
              </a:buClr>
              <a:buSzPct val="75000"/>
              <a:buFont typeface="Wingdings" panose="05000000000000000000" pitchFamily="2" charset="2"/>
              <a:buChar char="§"/>
            </a:pPr>
            <a:r>
              <a:rPr lang="fi-FI" sz="24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Työkykyä edistävä liikunta</a:t>
            </a:r>
          </a:p>
          <a:p>
            <a:pPr marL="800100" lvl="1" indent="-342900">
              <a:buClr>
                <a:srgbClr val="5B5B5B"/>
              </a:buClr>
              <a:buSzPct val="75000"/>
              <a:buFont typeface="Wingdings" panose="05000000000000000000" pitchFamily="2" charset="2"/>
              <a:buChar char="§"/>
            </a:pPr>
            <a:r>
              <a:rPr lang="fi-FI" sz="24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Terveysosaaminen</a:t>
            </a:r>
          </a:p>
          <a:p>
            <a:pPr marL="800100" lvl="1" indent="-342900">
              <a:buClr>
                <a:srgbClr val="5B5B5B"/>
              </a:buClr>
              <a:buSzPct val="75000"/>
              <a:buFont typeface="Wingdings" panose="05000000000000000000" pitchFamily="2" charset="2"/>
              <a:buChar char="§"/>
            </a:pPr>
            <a:r>
              <a:rPr lang="fi-FI" sz="24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Harrastuneisuus ja yhteistyötaidot</a:t>
            </a:r>
          </a:p>
          <a:p>
            <a:pPr marL="342900" indent="-342900">
              <a:buClr>
                <a:srgbClr val="5B5B5B"/>
              </a:buClr>
              <a:buSzPct val="75000"/>
              <a:buFont typeface="Wingdings" panose="05000000000000000000" pitchFamily="2" charset="2"/>
              <a:buChar char="§"/>
            </a:pPr>
            <a:r>
              <a:rPr lang="fi-FI" sz="24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laajuus yhteensä 9 </a:t>
            </a:r>
            <a:r>
              <a:rPr lang="fi-FI" sz="2400" dirty="0" err="1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osp</a:t>
            </a:r>
            <a:r>
              <a:rPr lang="fi-FI" sz="24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.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CBD86748-D9C5-4B7C-B401-6179D5A19E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37" y="1241983"/>
            <a:ext cx="5358214" cy="446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9379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4B686E0B-7BC4-4F1D-AD4E-229A3A8109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7143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3B89C2A7-FF8D-4E48-807A-5AB005A576E2}"/>
              </a:ext>
            </a:extLst>
          </p:cNvPr>
          <p:cNvSpPr txBox="1"/>
          <p:nvPr/>
        </p:nvSpPr>
        <p:spPr>
          <a:xfrm>
            <a:off x="5441323" y="256375"/>
            <a:ext cx="62600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4000" dirty="0">
                <a:solidFill>
                  <a:srgbClr val="5B5B5B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SAKU ry työkykypassin tukena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35FA5D74-AD99-49F8-A64A-6D8A47370678}"/>
              </a:ext>
            </a:extLst>
          </p:cNvPr>
          <p:cNvSpPr txBox="1"/>
          <p:nvPr/>
        </p:nvSpPr>
        <p:spPr>
          <a:xfrm>
            <a:off x="6537533" y="1779687"/>
            <a:ext cx="5546220" cy="489364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buClr>
                <a:srgbClr val="5B5B5B"/>
              </a:buClr>
              <a:buSzPct val="75000"/>
              <a:buFont typeface="Wingdings" panose="05000000000000000000" pitchFamily="2" charset="2"/>
              <a:buChar char="§"/>
            </a:pPr>
            <a:r>
              <a:rPr lang="fi-FI" sz="24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www.työkykypassi.fi </a:t>
            </a:r>
          </a:p>
          <a:p>
            <a:pPr marL="800100" lvl="1" indent="-342900">
              <a:buClr>
                <a:srgbClr val="5B5B5B"/>
              </a:buClr>
              <a:buSzPct val="75000"/>
              <a:buFont typeface="Wingdings" panose="05000000000000000000" pitchFamily="2" charset="2"/>
              <a:buChar char="§"/>
            </a:pPr>
            <a:r>
              <a:rPr lang="fi-FI" sz="24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työkyvyn tietopankki opiskelijoille</a:t>
            </a:r>
          </a:p>
          <a:p>
            <a:pPr marL="800100" lvl="1" indent="-342900">
              <a:buClr>
                <a:srgbClr val="5B5B5B"/>
              </a:buClr>
              <a:buSzPct val="75000"/>
              <a:buFont typeface="Wingdings" panose="05000000000000000000" pitchFamily="2" charset="2"/>
              <a:buChar char="§"/>
            </a:pPr>
            <a:r>
              <a:rPr lang="fi-FI" sz="24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tehtäväkortit osaamisen hankkimisen tueksi</a:t>
            </a:r>
          </a:p>
          <a:p>
            <a:pPr marL="800100" lvl="1" indent="-342900">
              <a:buClr>
                <a:srgbClr val="5B5B5B"/>
              </a:buClr>
              <a:buSzPct val="75000"/>
              <a:buFont typeface="Wingdings" panose="05000000000000000000" pitchFamily="2" charset="2"/>
              <a:buChar char="§"/>
            </a:pPr>
            <a:r>
              <a:rPr lang="fi-FI" sz="24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suomi, ruotsi, englanti, selkosuomi</a:t>
            </a:r>
          </a:p>
          <a:p>
            <a:pPr marL="800100" lvl="1" indent="-342900">
              <a:buClr>
                <a:srgbClr val="5B5B5B"/>
              </a:buClr>
              <a:buSzPct val="75000"/>
              <a:buFont typeface="Wingdings" panose="05000000000000000000" pitchFamily="2" charset="2"/>
              <a:buChar char="§"/>
            </a:pPr>
            <a:r>
              <a:rPr lang="fi-FI" sz="24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työkykypassi-infot myös koulutuksen järjestäjälle ja opettajalle</a:t>
            </a:r>
          </a:p>
          <a:p>
            <a:pPr marL="342900" indent="-342900">
              <a:buClr>
                <a:srgbClr val="5B5B5B"/>
              </a:buClr>
              <a:buSzPct val="75000"/>
              <a:buFont typeface="Wingdings" panose="05000000000000000000" pitchFamily="2" charset="2"/>
              <a:buChar char="§"/>
            </a:pPr>
            <a:r>
              <a:rPr lang="fi-FI" sz="24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mobiilisovellus</a:t>
            </a:r>
          </a:p>
          <a:p>
            <a:pPr marL="800100" lvl="1" indent="-342900">
              <a:buClr>
                <a:srgbClr val="5B5B5B"/>
              </a:buClr>
              <a:buSzPct val="75000"/>
              <a:buFont typeface="Wingdings" panose="05000000000000000000" pitchFamily="2" charset="2"/>
              <a:buChar char="§"/>
            </a:pPr>
            <a:r>
              <a:rPr lang="fi-FI" sz="24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tehtäväkortit myös mobiililaitteissa</a:t>
            </a:r>
          </a:p>
          <a:p>
            <a:pPr marL="800100" lvl="1" indent="-342900">
              <a:buClr>
                <a:srgbClr val="5B5B5B"/>
              </a:buClr>
              <a:buSzPct val="75000"/>
              <a:buFont typeface="Wingdings" panose="05000000000000000000" pitchFamily="2" charset="2"/>
              <a:buChar char="§"/>
            </a:pPr>
            <a:r>
              <a:rPr lang="fi-FI" sz="24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opettajan käyttöliittymä palautteen antamiseen tietokoneen kautta</a:t>
            </a:r>
          </a:p>
          <a:p>
            <a:pPr marL="342900" indent="-342900">
              <a:buClr>
                <a:srgbClr val="5B5B5B"/>
              </a:buClr>
              <a:buSzPct val="75000"/>
              <a:buFont typeface="Wingdings" panose="05000000000000000000" pitchFamily="2" charset="2"/>
              <a:buChar char="§"/>
            </a:pPr>
            <a:r>
              <a:rPr lang="fi-FI" sz="24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työkykypassistartti ja käyttöönottopaja </a:t>
            </a:r>
            <a:r>
              <a:rPr lang="fi-FI" sz="2400" dirty="0" err="1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Teamsissa</a:t>
            </a:r>
            <a:endParaRPr lang="fi-FI" sz="2400" dirty="0"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  <a:p>
            <a:pPr marL="342900" indent="-342900">
              <a:buClr>
                <a:srgbClr val="5B5B5B"/>
              </a:buClr>
              <a:buSzPct val="75000"/>
              <a:buFont typeface="Wingdings" panose="05000000000000000000" pitchFamily="2" charset="2"/>
              <a:buChar char="§"/>
            </a:pPr>
            <a:r>
              <a:rPr lang="fi-FI" sz="24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mentoreiden valmennus</a:t>
            </a:r>
          </a:p>
          <a:p>
            <a:pPr marL="342900" indent="-342900">
              <a:buClr>
                <a:srgbClr val="5B5B5B"/>
              </a:buClr>
              <a:buSzPct val="75000"/>
              <a:buFont typeface="Wingdings" panose="05000000000000000000" pitchFamily="2" charset="2"/>
              <a:buChar char="§"/>
            </a:pPr>
            <a:r>
              <a:rPr lang="fi-FI" sz="24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verkostotoiminta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CBD86748-D9C5-4B7C-B401-6179D5A19E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37" y="1241983"/>
            <a:ext cx="5358214" cy="446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111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DB17E9E3-204E-4A4E-AC33-AED0C724AD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7143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463CA6BC-2FB8-4DFB-898A-1EA0FA40D715}"/>
              </a:ext>
            </a:extLst>
          </p:cNvPr>
          <p:cNvSpPr txBox="1"/>
          <p:nvPr/>
        </p:nvSpPr>
        <p:spPr>
          <a:xfrm>
            <a:off x="314921" y="256375"/>
            <a:ext cx="113864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4000" dirty="0">
                <a:solidFill>
                  <a:srgbClr val="0077C8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SAKU ry ammatillisen koulutuksen hyvinvoinnin tukena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1B160583-25EE-442D-8C24-7911E5716FE5}"/>
              </a:ext>
            </a:extLst>
          </p:cNvPr>
          <p:cNvSpPr txBox="1"/>
          <p:nvPr/>
        </p:nvSpPr>
        <p:spPr>
          <a:xfrm>
            <a:off x="6511896" y="2467871"/>
            <a:ext cx="5332576" cy="34163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buClr>
                <a:srgbClr val="0077C8"/>
              </a:buClr>
              <a:buSzPct val="75000"/>
              <a:buFont typeface="Wingdings" panose="05000000000000000000" pitchFamily="2" charset="2"/>
              <a:buChar char="§"/>
            </a:pPr>
            <a:r>
              <a:rPr lang="fi-FI" sz="24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ammatillisen koulutuksen oma liikunta- ja kulttuurijärjestö sekä hyvinvoinnin edistämisen yhteistyöorganisaatio</a:t>
            </a:r>
          </a:p>
          <a:p>
            <a:pPr marL="342900" indent="-342900">
              <a:buClr>
                <a:srgbClr val="0077C8"/>
              </a:buClr>
              <a:buSzPct val="75000"/>
              <a:buFont typeface="Wingdings" panose="05000000000000000000" pitchFamily="2" charset="2"/>
              <a:buChar char="§"/>
            </a:pPr>
            <a:r>
              <a:rPr lang="fi-FI" sz="24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perustettu 1949</a:t>
            </a:r>
          </a:p>
          <a:p>
            <a:pPr marL="342900" indent="-342900">
              <a:buClr>
                <a:srgbClr val="0077C8"/>
              </a:buClr>
              <a:buSzPct val="75000"/>
              <a:buFont typeface="Wingdings" panose="05000000000000000000" pitchFamily="2" charset="2"/>
              <a:buChar char="§"/>
            </a:pPr>
            <a:r>
              <a:rPr lang="fi-FI" sz="24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jäsenenä 68 ammatillisen koulutuksen järjestäjää</a:t>
            </a:r>
          </a:p>
          <a:p>
            <a:pPr marL="800100" lvl="1" indent="-342900">
              <a:buClr>
                <a:srgbClr val="0077C8"/>
              </a:buClr>
              <a:buSzPct val="75000"/>
              <a:buFont typeface="Wingdings" panose="05000000000000000000" pitchFamily="2" charset="2"/>
              <a:buChar char="§"/>
            </a:pPr>
            <a:r>
              <a:rPr lang="fi-FI" sz="24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toiminnan piirissä noin 85 % ammattiin opiskelevista</a:t>
            </a:r>
          </a:p>
          <a:p>
            <a:pPr marL="800100" lvl="1" indent="-342900">
              <a:buClr>
                <a:srgbClr val="0077C8"/>
              </a:buClr>
              <a:buSzPct val="75000"/>
              <a:buFont typeface="Wingdings" panose="05000000000000000000" pitchFamily="2" charset="2"/>
              <a:buChar char="§"/>
            </a:pPr>
            <a:r>
              <a:rPr lang="fi-FI" sz="24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oppilaitosten henkilöstöä noin 19 000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6E9412C8-1B4D-4681-9C41-E103A05D24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4708" y="-362512"/>
            <a:ext cx="7296399" cy="608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6153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4B686E0B-7BC4-4F1D-AD4E-229A3A8109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7143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3B89C2A7-FF8D-4E48-807A-5AB005A576E2}"/>
              </a:ext>
            </a:extLst>
          </p:cNvPr>
          <p:cNvSpPr txBox="1"/>
          <p:nvPr/>
        </p:nvSpPr>
        <p:spPr>
          <a:xfrm>
            <a:off x="252403" y="256375"/>
            <a:ext cx="114489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4000" dirty="0">
                <a:solidFill>
                  <a:srgbClr val="5B5B5B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Hyvinvointiosaamista opiskelijoiden virtuaalikahviloista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35FA5D74-AD99-49F8-A64A-6D8A47370678}"/>
              </a:ext>
            </a:extLst>
          </p:cNvPr>
          <p:cNvSpPr txBox="1"/>
          <p:nvPr/>
        </p:nvSpPr>
        <p:spPr>
          <a:xfrm>
            <a:off x="6511896" y="3021869"/>
            <a:ext cx="5332576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buClr>
                <a:srgbClr val="5B5B5B"/>
              </a:buClr>
              <a:buSzPct val="75000"/>
              <a:buFont typeface="Wingdings" panose="05000000000000000000" pitchFamily="2" charset="2"/>
              <a:buChar char="§"/>
            </a:pPr>
            <a:r>
              <a:rPr lang="fi-FI" sz="24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yleisteemoina liikunta, kulttuuriharrastukset, yhteisöllisyys ja osallisuus, mielen hyvinvointi sekä päihteet</a:t>
            </a:r>
          </a:p>
          <a:p>
            <a:pPr marL="342900" indent="-342900">
              <a:buClr>
                <a:srgbClr val="5B5B5B"/>
              </a:buClr>
              <a:buSzPct val="75000"/>
              <a:buFont typeface="Wingdings" panose="05000000000000000000" pitchFamily="2" charset="2"/>
              <a:buChar char="§"/>
            </a:pPr>
            <a:r>
              <a:rPr lang="fi-FI" sz="24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kussakin kahvilassa teemaa avataan 1–2 asiantuntijapuheenvuoron avulla</a:t>
            </a:r>
          </a:p>
          <a:p>
            <a:pPr marL="342900" indent="-342900">
              <a:buClr>
                <a:srgbClr val="5B5B5B"/>
              </a:buClr>
              <a:buSzPct val="75000"/>
              <a:buFont typeface="Wingdings" panose="05000000000000000000" pitchFamily="2" charset="2"/>
              <a:buChar char="§"/>
            </a:pPr>
            <a:r>
              <a:rPr lang="fi-FI" sz="24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livelähetyksen jälkeen keskustelu jatkuu luokissa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7E898967-94AD-4F44-8224-126B405F32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" y="1389746"/>
            <a:ext cx="5456204" cy="454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7969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B2602A2D-70E6-47AB-9D67-2A51570A59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428" y="0"/>
            <a:ext cx="4576572" cy="6858000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63BAA328-8EF7-47A8-8D4A-BA4D00E2A3CE}"/>
              </a:ext>
            </a:extLst>
          </p:cNvPr>
          <p:cNvSpPr txBox="1"/>
          <p:nvPr/>
        </p:nvSpPr>
        <p:spPr>
          <a:xfrm>
            <a:off x="7862131" y="525443"/>
            <a:ext cx="4120013" cy="470898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i-FI" sz="5000" dirty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Hyvinvoivaa</a:t>
            </a:r>
            <a:br>
              <a:rPr lang="fi-FI" sz="5000" dirty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</a:br>
            <a:r>
              <a:rPr lang="fi-FI" sz="5000" dirty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oppimis-ympäristöä</a:t>
            </a:r>
          </a:p>
          <a:p>
            <a:pPr algn="r"/>
            <a:r>
              <a:rPr lang="fi-FI" sz="5000" dirty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tukeva</a:t>
            </a:r>
            <a:br>
              <a:rPr lang="fi-FI" sz="5000" dirty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</a:br>
            <a:r>
              <a:rPr lang="fi-FI" sz="5000" dirty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henkilöstö-</a:t>
            </a:r>
            <a:br>
              <a:rPr lang="fi-FI" sz="5000" dirty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</a:br>
            <a:r>
              <a:rPr lang="fi-FI" sz="5000" dirty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toiminta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10A29469-15BB-4802-85E8-59220CD86B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0" y="256371"/>
            <a:ext cx="7573283" cy="6311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8060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B2602A2D-70E6-47AB-9D67-2A51570A59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428" y="0"/>
            <a:ext cx="4576572" cy="6858000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63BAA328-8EF7-47A8-8D4A-BA4D00E2A3CE}"/>
              </a:ext>
            </a:extLst>
          </p:cNvPr>
          <p:cNvSpPr txBox="1"/>
          <p:nvPr/>
        </p:nvSpPr>
        <p:spPr>
          <a:xfrm>
            <a:off x="7862131" y="2418268"/>
            <a:ext cx="412001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i-FI" sz="5400" dirty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Mitä?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47764D83-E9B9-4B4F-9E2A-C51CBFA61804}"/>
              </a:ext>
            </a:extLst>
          </p:cNvPr>
          <p:cNvSpPr txBox="1"/>
          <p:nvPr/>
        </p:nvSpPr>
        <p:spPr>
          <a:xfrm>
            <a:off x="1016951" y="2602934"/>
            <a:ext cx="5332576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buClr>
                <a:srgbClr val="8D5CA7"/>
              </a:buClr>
              <a:buSzPct val="75000"/>
              <a:buFont typeface="Wingdings" panose="05000000000000000000" pitchFamily="2" charset="2"/>
              <a:buChar char="§"/>
            </a:pPr>
            <a:r>
              <a:rPr lang="fi-FI" sz="24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Hyvinvoivan oppimisympäristön tukena ovat hyvinvoinnin asiantuntijapalvelut, mallit, materiaalit, verkostot ja tapahtumat. </a:t>
            </a:r>
          </a:p>
          <a:p>
            <a:pPr>
              <a:buClr>
                <a:srgbClr val="8D5CA7"/>
              </a:buClr>
              <a:buSzPct val="75000"/>
            </a:pPr>
            <a:endParaRPr lang="fi-FI" sz="2400" dirty="0"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  <a:p>
            <a:pPr marL="342900" indent="-342900">
              <a:buClr>
                <a:srgbClr val="8D5CA7"/>
              </a:buClr>
              <a:buSzPct val="75000"/>
              <a:buFont typeface="Wingdings" panose="05000000000000000000" pitchFamily="2" charset="2"/>
              <a:buChar char="§"/>
            </a:pPr>
            <a:r>
              <a:rPr lang="fi-FI" sz="24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Tarjoamme työkaluja myös henkilöstön hyvinvoinnin tukemiseen. </a:t>
            </a:r>
          </a:p>
        </p:txBody>
      </p:sp>
    </p:spTree>
    <p:extLst>
      <p:ext uri="{BB962C8B-B14F-4D97-AF65-F5344CB8AC3E}">
        <p14:creationId xmlns:p14="http://schemas.microsoft.com/office/powerpoint/2010/main" val="23485722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B2602A2D-70E6-47AB-9D67-2A51570A59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428" y="0"/>
            <a:ext cx="4576572" cy="6858000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63BAA328-8EF7-47A8-8D4A-BA4D00E2A3CE}"/>
              </a:ext>
            </a:extLst>
          </p:cNvPr>
          <p:cNvSpPr txBox="1"/>
          <p:nvPr/>
        </p:nvSpPr>
        <p:spPr>
          <a:xfrm>
            <a:off x="7862131" y="2418268"/>
            <a:ext cx="412001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i-FI" sz="5400" dirty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Miksi?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47764D83-E9B9-4B4F-9E2A-C51CBFA61804}"/>
              </a:ext>
            </a:extLst>
          </p:cNvPr>
          <p:cNvSpPr txBox="1"/>
          <p:nvPr/>
        </p:nvSpPr>
        <p:spPr>
          <a:xfrm>
            <a:off x="1034042" y="2418268"/>
            <a:ext cx="5332576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buClr>
                <a:srgbClr val="8D5CA7"/>
              </a:buClr>
              <a:buSzPct val="75000"/>
              <a:buFont typeface="Wingdings" panose="05000000000000000000" pitchFamily="2" charset="2"/>
              <a:buChar char="§"/>
            </a:pPr>
            <a:r>
              <a:rPr lang="fi-FI" sz="2400" i="1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Vain hyvinvoiva henkilöstö jaksaa huolehtia myös opiskelijoiden hyvinvoinnista.</a:t>
            </a:r>
          </a:p>
          <a:p>
            <a:pPr marL="342900" indent="-342900">
              <a:buClr>
                <a:srgbClr val="8D5CA7"/>
              </a:buClr>
              <a:buSzPct val="75000"/>
              <a:buFont typeface="Wingdings" panose="05000000000000000000" pitchFamily="2" charset="2"/>
              <a:buChar char="§"/>
            </a:pPr>
            <a:endParaRPr lang="fi-FI" sz="2400" i="1" dirty="0"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  <a:p>
            <a:pPr marL="342900" indent="-342900">
              <a:buClr>
                <a:srgbClr val="8D5CA7"/>
              </a:buClr>
              <a:buSzPct val="75000"/>
              <a:buFont typeface="Wingdings" panose="05000000000000000000" pitchFamily="2" charset="2"/>
              <a:buChar char="§"/>
            </a:pPr>
            <a:r>
              <a:rPr lang="fi-FI" sz="2400" i="1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Työhyvinvoinnin tukena ovat työtä tukevat uudet ideat ja kannustavat verkostot sekä liikunta- ja kulttuuritoiminta.</a:t>
            </a:r>
          </a:p>
        </p:txBody>
      </p:sp>
    </p:spTree>
    <p:extLst>
      <p:ext uri="{BB962C8B-B14F-4D97-AF65-F5344CB8AC3E}">
        <p14:creationId xmlns:p14="http://schemas.microsoft.com/office/powerpoint/2010/main" val="1249880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0F0040AA-0A32-4B30-9CDE-4444B05125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" y="0"/>
            <a:ext cx="12193524" cy="6858000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463CA6BC-2FB8-4DFB-898A-1EA0FA40D715}"/>
              </a:ext>
            </a:extLst>
          </p:cNvPr>
          <p:cNvSpPr txBox="1"/>
          <p:nvPr/>
        </p:nvSpPr>
        <p:spPr>
          <a:xfrm>
            <a:off x="6205956" y="256375"/>
            <a:ext cx="54954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4000" dirty="0">
                <a:solidFill>
                  <a:srgbClr val="8D5CA7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Hyvinvoiva amis -toiminta</a:t>
            </a:r>
            <a:endParaRPr lang="fi-FI" sz="4000" dirty="0">
              <a:solidFill>
                <a:srgbClr val="0077C8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1B160583-25EE-442D-8C24-7911E5716FE5}"/>
              </a:ext>
            </a:extLst>
          </p:cNvPr>
          <p:cNvSpPr txBox="1"/>
          <p:nvPr/>
        </p:nvSpPr>
        <p:spPr>
          <a:xfrm>
            <a:off x="6511896" y="2098539"/>
            <a:ext cx="5332576" cy="4154984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marL="342900" indent="-342900">
              <a:buClr>
                <a:srgbClr val="8D5CA7"/>
              </a:buClr>
              <a:buSzPct val="75000"/>
              <a:buFont typeface="Wingdings" panose="05000000000000000000" pitchFamily="2" charset="2"/>
              <a:buChar char="§"/>
            </a:pPr>
            <a:r>
              <a:rPr lang="fi-FI" sz="24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SAKU ry koordinoi Ammatillisen koulutuksen hyvinvointiverkoston toimintaa</a:t>
            </a:r>
          </a:p>
          <a:p>
            <a:pPr marL="800100" lvl="1" indent="-342900">
              <a:buClr>
                <a:srgbClr val="8D5CA7"/>
              </a:buClr>
              <a:buSzPct val="75000"/>
              <a:buFont typeface="Wingdings" panose="05000000000000000000" pitchFamily="2" charset="2"/>
              <a:buChar char="§"/>
            </a:pPr>
            <a:r>
              <a:rPr lang="fi-FI" sz="24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mukana 18 järjestöä ja asiantuntija-organisaatiota – koko verkoston osaaminen ammatillisen koulutuksen käytössä</a:t>
            </a:r>
          </a:p>
          <a:p>
            <a:pPr marL="800100" lvl="1" indent="-342900">
              <a:buClr>
                <a:srgbClr val="8D5CA7"/>
              </a:buClr>
              <a:buSzPct val="75000"/>
              <a:buFont typeface="Wingdings" panose="05000000000000000000" pitchFamily="2" charset="2"/>
              <a:buChar char="§"/>
            </a:pPr>
            <a:r>
              <a:rPr lang="fi-FI" sz="24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verkosto tukena SAKU ry:n tapahtumien ja teemaviikkojen sisällöissä</a:t>
            </a:r>
          </a:p>
          <a:p>
            <a:pPr marL="800100" lvl="1" indent="-342900">
              <a:buClr>
                <a:srgbClr val="8D5CA7"/>
              </a:buClr>
              <a:buSzPct val="75000"/>
              <a:buFont typeface="Wingdings" panose="05000000000000000000" pitchFamily="2" charset="2"/>
              <a:buChar char="§"/>
            </a:pPr>
            <a:r>
              <a:rPr lang="fi-FI" sz="24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toimintoja kokoava hyvinvoinnin vuosikello oppilaitosten hyvinvointityön suunnittelun apuna</a:t>
            </a:r>
          </a:p>
          <a:p>
            <a:pPr marL="342900" indent="-342900">
              <a:buClr>
                <a:srgbClr val="8D5CA7"/>
              </a:buClr>
              <a:buSzPct val="75000"/>
              <a:buFont typeface="Wingdings" panose="05000000000000000000" pitchFamily="2" charset="2"/>
              <a:buChar char="§"/>
            </a:pPr>
            <a:r>
              <a:rPr lang="fi-FI" sz="2400" dirty="0">
                <a:latin typeface="Open Sans Condensed Light"/>
                <a:ea typeface="Open Sans Condensed Light"/>
                <a:cs typeface="Open Sans Condensed Light"/>
              </a:rPr>
              <a:t>hyvien käytäntöjen ja mallien menetelmäpankki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0F7A6934-ED6C-469B-98B2-6329F0CDB7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697" y="1239140"/>
            <a:ext cx="5788922" cy="482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8026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0F0040AA-0A32-4B30-9CDE-4444B05125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" y="0"/>
            <a:ext cx="12193524" cy="6858000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463CA6BC-2FB8-4DFB-898A-1EA0FA40D715}"/>
              </a:ext>
            </a:extLst>
          </p:cNvPr>
          <p:cNvSpPr txBox="1"/>
          <p:nvPr/>
        </p:nvSpPr>
        <p:spPr>
          <a:xfrm>
            <a:off x="328065" y="256375"/>
            <a:ext cx="113733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4000" dirty="0">
                <a:solidFill>
                  <a:srgbClr val="8D5CA7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Verkostot ja valmennukset, kohtaamiset ja koulutukset</a:t>
            </a:r>
            <a:endParaRPr lang="fi-FI" sz="4000" dirty="0">
              <a:solidFill>
                <a:srgbClr val="0077C8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1B160583-25EE-442D-8C24-7911E5716FE5}"/>
              </a:ext>
            </a:extLst>
          </p:cNvPr>
          <p:cNvSpPr txBox="1"/>
          <p:nvPr/>
        </p:nvSpPr>
        <p:spPr>
          <a:xfrm>
            <a:off x="6511896" y="1913874"/>
            <a:ext cx="5332576" cy="452431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buClr>
                <a:srgbClr val="8D5CA7"/>
              </a:buClr>
              <a:buSzPct val="75000"/>
              <a:buFont typeface="Wingdings" panose="05000000000000000000" pitchFamily="2" charset="2"/>
              <a:buChar char="§"/>
            </a:pPr>
            <a:r>
              <a:rPr lang="fi-FI" sz="24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Ammatillisen koulutuksen opiskeluhyvinvoinnin kehittämispäivät</a:t>
            </a:r>
          </a:p>
          <a:p>
            <a:pPr marL="342900" indent="-342900">
              <a:buClr>
                <a:srgbClr val="8D5CA7"/>
              </a:buClr>
              <a:buSzPct val="75000"/>
              <a:buFont typeface="Wingdings" panose="05000000000000000000" pitchFamily="2" charset="2"/>
              <a:buChar char="§"/>
            </a:pPr>
            <a:r>
              <a:rPr lang="fi-FI" sz="24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Liikkuva amis -verkostokohtaamiset</a:t>
            </a:r>
          </a:p>
          <a:p>
            <a:pPr marL="342900" indent="-342900">
              <a:buClr>
                <a:srgbClr val="8D5CA7"/>
              </a:buClr>
              <a:buSzPct val="75000"/>
              <a:buFont typeface="Wingdings" panose="05000000000000000000" pitchFamily="2" charset="2"/>
              <a:buChar char="§"/>
            </a:pPr>
            <a:r>
              <a:rPr lang="fi-FI" sz="24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työkykypassin startit ja käyttöönottopajat</a:t>
            </a:r>
          </a:p>
          <a:p>
            <a:pPr marL="342900" indent="-342900">
              <a:buClr>
                <a:srgbClr val="8D5CA7"/>
              </a:buClr>
              <a:buSzPct val="75000"/>
              <a:buFont typeface="Wingdings" panose="05000000000000000000" pitchFamily="2" charset="2"/>
              <a:buChar char="§"/>
            </a:pPr>
            <a:r>
              <a:rPr lang="fi-FI" sz="24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työkykypassin vuosittaiset päivittelypäivät </a:t>
            </a:r>
          </a:p>
          <a:p>
            <a:pPr marL="342900" indent="-342900">
              <a:buClr>
                <a:srgbClr val="8D5CA7"/>
              </a:buClr>
              <a:buSzPct val="75000"/>
              <a:buFont typeface="Wingdings" panose="05000000000000000000" pitchFamily="2" charset="2"/>
              <a:buChar char="§"/>
            </a:pPr>
            <a:r>
              <a:rPr lang="fi-FI" sz="24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työkykypassimentoreiden verkostokohtaamiset</a:t>
            </a:r>
          </a:p>
          <a:p>
            <a:pPr marL="342900" indent="-342900">
              <a:buClr>
                <a:srgbClr val="8D5CA7"/>
              </a:buClr>
              <a:buSzPct val="75000"/>
              <a:buFont typeface="Wingdings" panose="05000000000000000000" pitchFamily="2" charset="2"/>
              <a:buChar char="§"/>
            </a:pPr>
            <a:r>
              <a:rPr lang="fi-FI" sz="24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asuntolaohjauksen valtakunnalliset päivät ja virtuaalikohtaamiset</a:t>
            </a:r>
          </a:p>
          <a:p>
            <a:pPr marL="342900" indent="-342900">
              <a:buClr>
                <a:srgbClr val="8D5CA7"/>
              </a:buClr>
              <a:buSzPct val="75000"/>
              <a:buFont typeface="Wingdings" panose="05000000000000000000" pitchFamily="2" charset="2"/>
              <a:buChar char="§"/>
            </a:pPr>
            <a:r>
              <a:rPr lang="fi-FI" sz="24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tutorohjaajien vertaistapahtumat</a:t>
            </a:r>
          </a:p>
          <a:p>
            <a:pPr marL="342900" indent="-342900">
              <a:buClr>
                <a:srgbClr val="8D5CA7"/>
              </a:buClr>
              <a:buSzPct val="75000"/>
              <a:buFont typeface="Wingdings" panose="05000000000000000000" pitchFamily="2" charset="2"/>
              <a:buChar char="§"/>
            </a:pPr>
            <a:r>
              <a:rPr lang="fi-FI" sz="24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hankeverkostojen kokoontumiset</a:t>
            </a:r>
          </a:p>
          <a:p>
            <a:pPr marL="342900" indent="-342900">
              <a:buClr>
                <a:srgbClr val="8D5CA7"/>
              </a:buClr>
              <a:buSzPct val="75000"/>
              <a:buFont typeface="Wingdings" panose="05000000000000000000" pitchFamily="2" charset="2"/>
              <a:buChar char="§"/>
            </a:pPr>
            <a:r>
              <a:rPr lang="fi-FI" sz="24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yhteyshenkilöiden virtuaalikahvit</a:t>
            </a:r>
          </a:p>
          <a:p>
            <a:pPr marL="342900" indent="-342900">
              <a:buClr>
                <a:srgbClr val="8D5CA7"/>
              </a:buClr>
              <a:buSzPct val="75000"/>
              <a:buFont typeface="Wingdings" panose="05000000000000000000" pitchFamily="2" charset="2"/>
              <a:buChar char="§"/>
            </a:pPr>
            <a:r>
              <a:rPr lang="fi-FI" sz="24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kehittämisryhmätoiminta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EC8ACCA3-B490-4069-B01D-5D95E8052F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84" y="1236173"/>
            <a:ext cx="5262785" cy="4385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2896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0F0040AA-0A32-4B30-9CDE-4444B05125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" y="0"/>
            <a:ext cx="12193524" cy="6858000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463CA6BC-2FB8-4DFB-898A-1EA0FA40D715}"/>
              </a:ext>
            </a:extLst>
          </p:cNvPr>
          <p:cNvSpPr txBox="1"/>
          <p:nvPr/>
        </p:nvSpPr>
        <p:spPr>
          <a:xfrm>
            <a:off x="1380917" y="256375"/>
            <a:ext cx="103204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4000" dirty="0">
                <a:solidFill>
                  <a:srgbClr val="8D5CA7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Liikunnan iloa ja kivoja kohtaamisia tapahtumissa</a:t>
            </a:r>
            <a:endParaRPr lang="fi-FI" sz="4000" dirty="0">
              <a:solidFill>
                <a:srgbClr val="0077C8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1B160583-25EE-442D-8C24-7911E5716FE5}"/>
              </a:ext>
            </a:extLst>
          </p:cNvPr>
          <p:cNvSpPr txBox="1"/>
          <p:nvPr/>
        </p:nvSpPr>
        <p:spPr>
          <a:xfrm>
            <a:off x="6511896" y="2098539"/>
            <a:ext cx="5332576" cy="41549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buClr>
                <a:srgbClr val="8D5CA7"/>
              </a:buClr>
              <a:buSzPct val="75000"/>
              <a:buFont typeface="Wingdings" panose="05000000000000000000" pitchFamily="2" charset="2"/>
              <a:buChar char="§"/>
            </a:pPr>
            <a:r>
              <a:rPr lang="fi-FI" sz="24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voittoja, osallistumisia, kohtaamisia ja liikunnan iloa henkilöstön valtakunnallisissa tapahtumissa</a:t>
            </a:r>
          </a:p>
          <a:p>
            <a:pPr marL="800100" lvl="1" indent="-342900">
              <a:buClr>
                <a:srgbClr val="8D5CA7"/>
              </a:buClr>
              <a:buSzPct val="75000"/>
              <a:buFont typeface="Wingdings" panose="05000000000000000000" pitchFamily="2" charset="2"/>
              <a:buChar char="§"/>
            </a:pPr>
            <a:r>
              <a:rPr lang="fi-FI" sz="24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lajeina </a:t>
            </a:r>
            <a:r>
              <a:rPr lang="fi-FI" sz="2400" dirty="0" err="1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beach</a:t>
            </a:r>
            <a:r>
              <a:rPr lang="fi-FI" sz="24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 volley, </a:t>
            </a:r>
            <a:r>
              <a:rPr lang="fi-FI" sz="2400" dirty="0" err="1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darts</a:t>
            </a:r>
            <a:r>
              <a:rPr lang="fi-FI" sz="24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, frisbeegolf, golf, hiihto, keilailu, lentopallo, maastojuoksu, </a:t>
            </a:r>
            <a:r>
              <a:rPr lang="fi-FI" sz="2400" dirty="0" err="1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padel</a:t>
            </a:r>
            <a:r>
              <a:rPr lang="fi-FI" sz="24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, pesäpallo, petankki, puolimaraton, pöytätennis, saappaanheitto, sähly, uinti ja yleisurheilu</a:t>
            </a:r>
          </a:p>
          <a:p>
            <a:pPr marL="342900" indent="-342900">
              <a:buClr>
                <a:srgbClr val="8D5CA7"/>
              </a:buClr>
              <a:buSzPct val="75000"/>
              <a:buFont typeface="Wingdings" panose="05000000000000000000" pitchFamily="2" charset="2"/>
              <a:buChar char="§"/>
            </a:pPr>
            <a:r>
              <a:rPr lang="fi-FI" sz="24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kotiradalla lajeina frisbeegolf, ilma-aseammunta, keilailu ja pyöräily</a:t>
            </a:r>
          </a:p>
          <a:p>
            <a:pPr marL="342900" indent="-342900">
              <a:buClr>
                <a:srgbClr val="8D5CA7"/>
              </a:buClr>
              <a:buSzPct val="75000"/>
              <a:buFont typeface="Wingdings" panose="05000000000000000000" pitchFamily="2" charset="2"/>
              <a:buChar char="§"/>
            </a:pPr>
            <a:r>
              <a:rPr lang="fi-FI" sz="24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SAKU-sarja Helsinki City Run -puolimaratonilla</a:t>
            </a:r>
          </a:p>
          <a:p>
            <a:pPr marL="342900" indent="-342900">
              <a:buClr>
                <a:srgbClr val="8D5CA7"/>
              </a:buClr>
              <a:buSzPct val="75000"/>
              <a:buFont typeface="Wingdings" panose="05000000000000000000" pitchFamily="2" charset="2"/>
              <a:buChar char="§"/>
            </a:pPr>
            <a:r>
              <a:rPr lang="fi-FI" sz="24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henkilöstölle oma sarja </a:t>
            </a:r>
            <a:r>
              <a:rPr lang="fi-FI" sz="2400" dirty="0" err="1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SAKUstars</a:t>
            </a:r>
            <a:r>
              <a:rPr lang="fi-FI" sz="24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-kisoissa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7EC63B54-A512-4C6B-B173-F228B18620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40" y="1469876"/>
            <a:ext cx="5265918" cy="438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7867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0F0040AA-0A32-4B30-9CDE-4444B05125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" y="0"/>
            <a:ext cx="12193524" cy="6858000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463CA6BC-2FB8-4DFB-898A-1EA0FA40D715}"/>
              </a:ext>
            </a:extLst>
          </p:cNvPr>
          <p:cNvSpPr txBox="1"/>
          <p:nvPr/>
        </p:nvSpPr>
        <p:spPr>
          <a:xfrm>
            <a:off x="1504348" y="256375"/>
            <a:ext cx="101970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4000" dirty="0">
                <a:solidFill>
                  <a:srgbClr val="8D5CA7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Liikkeelle.net-kampanjat kannustavat liikkumaan</a:t>
            </a:r>
            <a:endParaRPr lang="fi-FI" sz="4000" dirty="0">
              <a:solidFill>
                <a:srgbClr val="0077C8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1B160583-25EE-442D-8C24-7911E5716FE5}"/>
              </a:ext>
            </a:extLst>
          </p:cNvPr>
          <p:cNvSpPr txBox="1"/>
          <p:nvPr/>
        </p:nvSpPr>
        <p:spPr>
          <a:xfrm>
            <a:off x="6511896" y="2283205"/>
            <a:ext cx="5332576" cy="37856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buClr>
                <a:srgbClr val="8D5CA7"/>
              </a:buClr>
              <a:buSzPct val="75000"/>
              <a:buFont typeface="Wingdings" panose="05000000000000000000" pitchFamily="2" charset="2"/>
              <a:buChar char="§"/>
            </a:pPr>
            <a:r>
              <a:rPr lang="fi-FI" sz="24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syksyllä maksuton valtakunnallinen kampanja </a:t>
            </a:r>
          </a:p>
          <a:p>
            <a:pPr marL="342900" indent="-342900">
              <a:buClr>
                <a:srgbClr val="8D5CA7"/>
              </a:buClr>
              <a:buSzPct val="75000"/>
              <a:buFont typeface="Wingdings" panose="05000000000000000000" pitchFamily="2" charset="2"/>
              <a:buChar char="§"/>
            </a:pPr>
            <a:r>
              <a:rPr lang="fi-FI" sz="24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keväällä oppilaitoskohtaiset tilauskampanjat</a:t>
            </a:r>
          </a:p>
          <a:p>
            <a:pPr marL="342900" indent="-342900">
              <a:buClr>
                <a:srgbClr val="8D5CA7"/>
              </a:buClr>
              <a:buSzPct val="75000"/>
              <a:buFont typeface="Wingdings" panose="05000000000000000000" pitchFamily="2" charset="2"/>
              <a:buChar char="§"/>
            </a:pPr>
            <a:r>
              <a:rPr lang="fi-FI" sz="24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Liikkeelle.net-kampanjasivusto kokoaa liikuntasuoritukset </a:t>
            </a:r>
          </a:p>
          <a:p>
            <a:pPr marL="800100" lvl="1" indent="-342900">
              <a:buClr>
                <a:srgbClr val="8D5CA7"/>
              </a:buClr>
              <a:buSzPct val="75000"/>
              <a:buFont typeface="Wingdings" panose="05000000000000000000" pitchFamily="2" charset="2"/>
              <a:buChar char="§"/>
            </a:pPr>
            <a:r>
              <a:rPr lang="fi-FI" sz="24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minuutteja, askeleita, hyvän olon tekoja jne.</a:t>
            </a:r>
          </a:p>
          <a:p>
            <a:pPr marL="800100" lvl="1" indent="-342900">
              <a:buClr>
                <a:srgbClr val="8D5CA7"/>
              </a:buClr>
              <a:buSzPct val="75000"/>
              <a:buFont typeface="Wingdings" panose="05000000000000000000" pitchFamily="2" charset="2"/>
              <a:buChar char="§"/>
            </a:pPr>
            <a:r>
              <a:rPr lang="fi-FI" sz="24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tavoitteena vähintään terveysliikunnan suosituksen mukainen liikuntamäärä viikossa </a:t>
            </a:r>
          </a:p>
          <a:p>
            <a:pPr marL="342900" indent="-342900">
              <a:buClr>
                <a:srgbClr val="8D5CA7"/>
              </a:buClr>
              <a:buSzPct val="75000"/>
              <a:buFont typeface="Wingdings" panose="05000000000000000000" pitchFamily="2" charset="2"/>
              <a:buChar char="§"/>
            </a:pPr>
            <a:r>
              <a:rPr lang="fi-FI" sz="24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toteutetaan tiimeinä: liikettä, yhteisöllisyyttä ja positiivista porinaa yhdessä tekemisestä!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7EC63B54-A512-4C6B-B173-F228B18620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40" y="1469876"/>
            <a:ext cx="5265918" cy="438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7476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210EBCA5-5281-42DC-B8CC-C02C9A548A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428" y="0"/>
            <a:ext cx="4576572" cy="6858000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63BAA328-8EF7-47A8-8D4A-BA4D00E2A3CE}"/>
              </a:ext>
            </a:extLst>
          </p:cNvPr>
          <p:cNvSpPr txBox="1"/>
          <p:nvPr/>
        </p:nvSpPr>
        <p:spPr>
          <a:xfrm>
            <a:off x="7862131" y="1587271"/>
            <a:ext cx="4120013" cy="258532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i-FI" sz="5400" dirty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Tervetuloa mukaan toimintaan!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DD4C4BBB-D3E6-47D5-83DD-4B036B42C0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32" y="-679035"/>
            <a:ext cx="7296399" cy="608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4771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DB17E9E3-204E-4A4E-AC33-AED0C724AD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7143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463CA6BC-2FB8-4DFB-898A-1EA0FA40D715}"/>
              </a:ext>
            </a:extLst>
          </p:cNvPr>
          <p:cNvSpPr txBox="1"/>
          <p:nvPr/>
        </p:nvSpPr>
        <p:spPr>
          <a:xfrm>
            <a:off x="7730412" y="256375"/>
            <a:ext cx="39709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4000" dirty="0">
                <a:solidFill>
                  <a:srgbClr val="0077C8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Ollaan yhteydessä!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1B160583-25EE-442D-8C24-7911E5716FE5}"/>
              </a:ext>
            </a:extLst>
          </p:cNvPr>
          <p:cNvSpPr txBox="1"/>
          <p:nvPr/>
        </p:nvSpPr>
        <p:spPr>
          <a:xfrm>
            <a:off x="752955" y="1687536"/>
            <a:ext cx="4097934" cy="32316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buClr>
                <a:srgbClr val="0077C8"/>
              </a:buClr>
              <a:buSzPct val="75000"/>
            </a:pPr>
            <a:r>
              <a:rPr lang="fi-FI" sz="2000" b="1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Koulutuskoordinaattori Elisa Brusila</a:t>
            </a:r>
          </a:p>
          <a:p>
            <a:pPr marL="342900" indent="-342900">
              <a:buClr>
                <a:srgbClr val="0077C8"/>
              </a:buClr>
              <a:buSzPct val="75000"/>
              <a:buFont typeface="Wingdings" panose="05000000000000000000" pitchFamily="2" charset="2"/>
              <a:buChar char="§"/>
            </a:pPr>
            <a:r>
              <a:rPr lang="fi-FI" sz="20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tutorkoulutukset</a:t>
            </a:r>
          </a:p>
          <a:p>
            <a:pPr marL="342900" indent="-342900">
              <a:buClr>
                <a:srgbClr val="0077C8"/>
              </a:buClr>
              <a:buSzPct val="75000"/>
              <a:buFont typeface="Wingdings" panose="05000000000000000000" pitchFamily="2" charset="2"/>
              <a:buChar char="§"/>
            </a:pPr>
            <a:r>
              <a:rPr lang="fi-FI" sz="2000" dirty="0" err="1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Amistamo</a:t>
            </a:r>
            <a:endParaRPr lang="fi-FI" sz="2000" dirty="0"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  <a:p>
            <a:pPr marL="342900" indent="-342900">
              <a:buClr>
                <a:srgbClr val="0077C8"/>
              </a:buClr>
              <a:buSzPct val="75000"/>
              <a:buFont typeface="Wingdings" panose="05000000000000000000" pitchFamily="2" charset="2"/>
              <a:buChar char="§"/>
            </a:pPr>
            <a:endParaRPr lang="fi-FI" sz="800" dirty="0"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  <a:p>
            <a:pPr>
              <a:buClr>
                <a:srgbClr val="0077C8"/>
              </a:buClr>
              <a:buSzPct val="75000"/>
            </a:pPr>
            <a:r>
              <a:rPr lang="fi-FI" sz="2000" b="1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Verkostokoordinaattori Tiina Hasari </a:t>
            </a:r>
          </a:p>
          <a:p>
            <a:pPr marL="342900" indent="-342900">
              <a:buClr>
                <a:srgbClr val="0077C8"/>
              </a:buClr>
              <a:buSzPct val="75000"/>
              <a:buFont typeface="Wingdings" panose="05000000000000000000" pitchFamily="2" charset="2"/>
              <a:buChar char="§"/>
            </a:pPr>
            <a:r>
              <a:rPr lang="fi-FI" sz="20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Liikkuva amis- ja Hyvinvoiva amis -toiminta</a:t>
            </a:r>
          </a:p>
          <a:p>
            <a:pPr marL="342900" indent="-342900">
              <a:buClr>
                <a:srgbClr val="0077C8"/>
              </a:buClr>
              <a:buSzPct val="75000"/>
              <a:buFont typeface="Wingdings" panose="05000000000000000000" pitchFamily="2" charset="2"/>
              <a:buChar char="§"/>
            </a:pPr>
            <a:r>
              <a:rPr lang="fi-FI" sz="20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Liikevirtaa-kampanja</a:t>
            </a:r>
          </a:p>
          <a:p>
            <a:pPr>
              <a:buClr>
                <a:srgbClr val="0077C8"/>
              </a:buClr>
              <a:buSzPct val="75000"/>
            </a:pPr>
            <a:endParaRPr lang="fi-FI" sz="800" dirty="0"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  <a:p>
            <a:pPr>
              <a:buClr>
                <a:srgbClr val="0077C8"/>
              </a:buClr>
              <a:buSzPct val="75000"/>
            </a:pPr>
            <a:endParaRPr lang="fi-FI" sz="800" dirty="0"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  <a:p>
            <a:pPr>
              <a:buClr>
                <a:srgbClr val="0077C8"/>
              </a:buClr>
              <a:buSzPct val="75000"/>
            </a:pPr>
            <a:r>
              <a:rPr lang="fi-FI" sz="2000" b="1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Kehittämispäällikkö Maria Käkelä</a:t>
            </a:r>
          </a:p>
          <a:p>
            <a:pPr marL="342900" indent="-342900">
              <a:buClr>
                <a:srgbClr val="0077C8"/>
              </a:buClr>
              <a:buSzPct val="75000"/>
              <a:buFont typeface="Wingdings" panose="05000000000000000000" pitchFamily="2" charset="2"/>
              <a:buChar char="§"/>
            </a:pPr>
            <a:r>
              <a:rPr lang="fi-FI" sz="20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Ammattiosaajan työkykypassi</a:t>
            </a:r>
          </a:p>
          <a:p>
            <a:pPr marL="342900" indent="-342900">
              <a:buClr>
                <a:srgbClr val="0077C8"/>
              </a:buClr>
              <a:buSzPct val="75000"/>
              <a:buFont typeface="Wingdings" panose="05000000000000000000" pitchFamily="2" charset="2"/>
              <a:buChar char="§"/>
            </a:pPr>
            <a:r>
              <a:rPr lang="fi-FI" sz="20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kehittämishankkeet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5F29A478-E737-4EF0-A646-899F5FD20553}"/>
              </a:ext>
            </a:extLst>
          </p:cNvPr>
          <p:cNvSpPr txBox="1"/>
          <p:nvPr/>
        </p:nvSpPr>
        <p:spPr>
          <a:xfrm>
            <a:off x="6737661" y="2178188"/>
            <a:ext cx="5332576" cy="41549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buClr>
                <a:srgbClr val="0077C8"/>
              </a:buClr>
              <a:buSzPct val="75000"/>
            </a:pPr>
            <a:r>
              <a:rPr lang="fi-FI" sz="2000" b="1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Järjestösihteeri Terhi Lehmussaari 	</a:t>
            </a:r>
          </a:p>
          <a:p>
            <a:pPr marL="342900" indent="-342900">
              <a:buClr>
                <a:srgbClr val="0077C8"/>
              </a:buClr>
              <a:buSzPct val="75000"/>
              <a:buFont typeface="Wingdings" panose="05000000000000000000" pitchFamily="2" charset="2"/>
              <a:buChar char="§"/>
            </a:pPr>
            <a:r>
              <a:rPr lang="fi-FI" sz="20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kulttuuritoiminta</a:t>
            </a:r>
          </a:p>
          <a:p>
            <a:pPr marL="342900" indent="-342900">
              <a:buClr>
                <a:srgbClr val="0077C8"/>
              </a:buClr>
              <a:buSzPct val="75000"/>
              <a:buFont typeface="Wingdings" panose="05000000000000000000" pitchFamily="2" charset="2"/>
              <a:buChar char="§"/>
            </a:pPr>
            <a:r>
              <a:rPr lang="fi-FI" sz="20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taloushallinto</a:t>
            </a:r>
          </a:p>
          <a:p>
            <a:pPr marL="342900" indent="-342900">
              <a:buClr>
                <a:srgbClr val="0077C8"/>
              </a:buClr>
              <a:buSzPct val="75000"/>
              <a:buFont typeface="Wingdings" panose="05000000000000000000" pitchFamily="2" charset="2"/>
              <a:buChar char="§"/>
            </a:pPr>
            <a:endParaRPr lang="fi-FI" sz="800" dirty="0"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  <a:p>
            <a:pPr>
              <a:buClr>
                <a:srgbClr val="0077C8"/>
              </a:buClr>
              <a:buSzPct val="75000"/>
            </a:pPr>
            <a:r>
              <a:rPr lang="fi-FI" sz="2000" b="1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Tiedottaja Sari Mantila-Savolainen 	</a:t>
            </a:r>
          </a:p>
          <a:p>
            <a:pPr marL="342900" indent="-342900">
              <a:buClr>
                <a:srgbClr val="0077C8"/>
              </a:buClr>
              <a:buSzPct val="75000"/>
              <a:buFont typeface="Wingdings" panose="05000000000000000000" pitchFamily="2" charset="2"/>
              <a:buChar char="§"/>
            </a:pPr>
            <a:r>
              <a:rPr lang="fi-FI" sz="20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tiedotus ja viestintä</a:t>
            </a:r>
          </a:p>
          <a:p>
            <a:pPr marL="342900" indent="-342900">
              <a:buClr>
                <a:srgbClr val="0077C8"/>
              </a:buClr>
              <a:buSzPct val="75000"/>
              <a:buFont typeface="Wingdings" panose="05000000000000000000" pitchFamily="2" charset="2"/>
              <a:buChar char="§"/>
            </a:pPr>
            <a:r>
              <a:rPr lang="fi-FI" sz="20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Hyvinvointivirtaa-teemaviikko</a:t>
            </a:r>
          </a:p>
          <a:p>
            <a:pPr marL="342900" indent="-342900">
              <a:buClr>
                <a:srgbClr val="0077C8"/>
              </a:buClr>
              <a:buSzPct val="75000"/>
              <a:buFont typeface="Wingdings" panose="05000000000000000000" pitchFamily="2" charset="2"/>
              <a:buChar char="§"/>
            </a:pPr>
            <a:endParaRPr lang="fi-FI" sz="800" dirty="0"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  <a:p>
            <a:pPr>
              <a:buClr>
                <a:srgbClr val="0077C8"/>
              </a:buClr>
              <a:buSzPct val="75000"/>
            </a:pPr>
            <a:r>
              <a:rPr lang="fi-FI" sz="2000" b="1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Toiminnanjohtaja Saija Sippola </a:t>
            </a:r>
          </a:p>
          <a:p>
            <a:pPr marL="342900" indent="-342900">
              <a:buClr>
                <a:srgbClr val="0077C8"/>
              </a:buClr>
              <a:buSzPct val="75000"/>
              <a:buFont typeface="Wingdings" panose="05000000000000000000" pitchFamily="2" charset="2"/>
              <a:buChar char="§"/>
            </a:pPr>
            <a:r>
              <a:rPr lang="fi-FI" sz="20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järjestötoiminnan kehittäminen ja toiminnan rahoitus</a:t>
            </a:r>
          </a:p>
          <a:p>
            <a:pPr marL="342900" indent="-342900">
              <a:buClr>
                <a:srgbClr val="0077C8"/>
              </a:buClr>
              <a:buSzPct val="75000"/>
              <a:buFont typeface="Wingdings" panose="05000000000000000000" pitchFamily="2" charset="2"/>
              <a:buChar char="§"/>
            </a:pPr>
            <a:r>
              <a:rPr lang="fi-FI" sz="20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hallitustyöskentely</a:t>
            </a:r>
          </a:p>
          <a:p>
            <a:pPr>
              <a:buClr>
                <a:srgbClr val="0077C8"/>
              </a:buClr>
              <a:buSzPct val="75000"/>
            </a:pPr>
            <a:endParaRPr lang="fi-FI" sz="800" dirty="0"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  <a:p>
            <a:pPr>
              <a:buClr>
                <a:srgbClr val="0077C8"/>
              </a:buClr>
              <a:buSzPct val="75000"/>
            </a:pPr>
            <a:r>
              <a:rPr lang="fi-FI" sz="2000" b="1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Liikuntakoordinaattori Miia Uskalinmäki</a:t>
            </a:r>
          </a:p>
          <a:p>
            <a:pPr marL="342900" indent="-342900">
              <a:buClr>
                <a:srgbClr val="0077C8"/>
              </a:buClr>
              <a:buSzPct val="75000"/>
              <a:buFont typeface="Wingdings" panose="05000000000000000000" pitchFamily="2" charset="2"/>
              <a:buChar char="§"/>
            </a:pPr>
            <a:r>
              <a:rPr lang="fi-FI" sz="20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opiskelijoiden ja henkilöstön liikuntatapahtumat</a:t>
            </a:r>
          </a:p>
          <a:p>
            <a:pPr marL="342900" indent="-342900">
              <a:buClr>
                <a:srgbClr val="0077C8"/>
              </a:buClr>
              <a:buSzPct val="75000"/>
              <a:buFont typeface="Wingdings" panose="05000000000000000000" pitchFamily="2" charset="2"/>
              <a:buChar char="§"/>
            </a:pPr>
            <a:r>
              <a:rPr lang="fi-FI" sz="20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soveltavan liikunnan verkosto</a:t>
            </a:r>
          </a:p>
        </p:txBody>
      </p:sp>
    </p:spTree>
    <p:extLst>
      <p:ext uri="{BB962C8B-B14F-4D97-AF65-F5344CB8AC3E}">
        <p14:creationId xmlns:p14="http://schemas.microsoft.com/office/powerpoint/2010/main" val="1773007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DB17E9E3-204E-4A4E-AC33-AED0C724AD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7143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463CA6BC-2FB8-4DFB-898A-1EA0FA40D715}"/>
              </a:ext>
            </a:extLst>
          </p:cNvPr>
          <p:cNvSpPr txBox="1"/>
          <p:nvPr/>
        </p:nvSpPr>
        <p:spPr>
          <a:xfrm>
            <a:off x="6821381" y="256375"/>
            <a:ext cx="48799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4000" dirty="0">
                <a:solidFill>
                  <a:srgbClr val="0077C8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Toiminta-ajatus ja visio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1B160583-25EE-442D-8C24-7911E5716FE5}"/>
              </a:ext>
            </a:extLst>
          </p:cNvPr>
          <p:cNvSpPr txBox="1"/>
          <p:nvPr/>
        </p:nvSpPr>
        <p:spPr>
          <a:xfrm>
            <a:off x="6511896" y="2837203"/>
            <a:ext cx="5332576" cy="2677656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algn="ctr"/>
            <a:r>
              <a:rPr lang="fi-FI" sz="24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SAKU ry edistää </a:t>
            </a:r>
            <a:br>
              <a:rPr lang="fi-FI" sz="24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</a:br>
            <a:r>
              <a:rPr lang="fi-FI" sz="24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työ- ja toimintakykyisyyttä, hyvinvointia, </a:t>
            </a:r>
            <a:br>
              <a:rPr lang="fi-FI" sz="24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</a:br>
            <a:r>
              <a:rPr lang="fi-FI" sz="24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yhdessä tekemistä sekä elämäniloa </a:t>
            </a:r>
            <a:br>
              <a:rPr lang="fi-FI" sz="24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</a:br>
            <a:r>
              <a:rPr lang="fi-FI" sz="24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ammatillisessa koulutuksessa.</a:t>
            </a:r>
          </a:p>
          <a:p>
            <a:pPr algn="ctr"/>
            <a:endParaRPr lang="fi-FI" sz="2400" dirty="0"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  <a:p>
            <a:pPr algn="ctr"/>
            <a:endParaRPr lang="fi-FI" sz="2400" dirty="0"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  <a:p>
            <a:pPr algn="ctr"/>
            <a:r>
              <a:rPr lang="fi-FI" sz="2400" b="1" dirty="0">
                <a:solidFill>
                  <a:srgbClr val="0077C8"/>
                </a:solidFill>
                <a:latin typeface="Open Sans Condensed Light"/>
                <a:ea typeface="Open Sans Condensed Light"/>
                <a:cs typeface="Open Sans Condensed Light"/>
              </a:rPr>
              <a:t>Visio 2025: Osaava ja työkykyinen ammattilainen</a:t>
            </a:r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94A05A07-03B8-4AA9-AB81-33F4A019DB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08" y="1683521"/>
            <a:ext cx="1969504" cy="4336992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273BB541-69D7-47EF-AA4B-692E7B7624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827" y="1084458"/>
            <a:ext cx="1982625" cy="4336992"/>
          </a:xfrm>
          <a:prstGeom prst="rect">
            <a:avLst/>
          </a:prstGeom>
        </p:spPr>
      </p:pic>
      <p:pic>
        <p:nvPicPr>
          <p:cNvPr id="20" name="Kuva 19">
            <a:extLst>
              <a:ext uri="{FF2B5EF4-FFF2-40B4-BE49-F238E27FC236}">
                <a16:creationId xmlns:a16="http://schemas.microsoft.com/office/drawing/2014/main" id="{E98B09EA-83D5-4B9C-A850-A806FD15AC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580" y="1291270"/>
            <a:ext cx="2359128" cy="425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09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DB17E9E3-204E-4A4E-AC33-AED0C724AD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7143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463CA6BC-2FB8-4DFB-898A-1EA0FA40D715}"/>
              </a:ext>
            </a:extLst>
          </p:cNvPr>
          <p:cNvSpPr txBox="1"/>
          <p:nvPr/>
        </p:nvSpPr>
        <p:spPr>
          <a:xfrm>
            <a:off x="4793710" y="256375"/>
            <a:ext cx="69076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4000" dirty="0">
                <a:solidFill>
                  <a:srgbClr val="0077C8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Pysy ajan tasalla - tilaa uutiskirje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DA47CE22-4716-49E4-8F39-8C8DBE9AD7DE}"/>
              </a:ext>
            </a:extLst>
          </p:cNvPr>
          <p:cNvSpPr txBox="1"/>
          <p:nvPr/>
        </p:nvSpPr>
        <p:spPr>
          <a:xfrm>
            <a:off x="6528915" y="2361123"/>
            <a:ext cx="5500316" cy="37856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buClr>
                <a:srgbClr val="0077C8"/>
              </a:buClr>
              <a:buSzPct val="75000"/>
              <a:buFont typeface="Wingdings" panose="05000000000000000000" pitchFamily="2" charset="2"/>
              <a:buChar char="§"/>
            </a:pPr>
            <a:r>
              <a:rPr lang="fi-FI" sz="24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Tilaa SAKU ry:n uutiskirjeet sakury.net-sivustolta (etusivun alalaita)</a:t>
            </a:r>
          </a:p>
          <a:p>
            <a:pPr marL="800100" lvl="1" indent="-342900">
              <a:buClr>
                <a:srgbClr val="0077C8"/>
              </a:buClr>
              <a:buSzPct val="75000"/>
              <a:buFont typeface="Wingdings" panose="05000000000000000000" pitchFamily="2" charset="2"/>
              <a:buChar char="§"/>
            </a:pPr>
            <a:r>
              <a:rPr lang="fi-FI" sz="24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SAKU ry:n uutiskirje</a:t>
            </a:r>
          </a:p>
          <a:p>
            <a:pPr marL="800100" lvl="1" indent="-342900">
              <a:buClr>
                <a:srgbClr val="0077C8"/>
              </a:buClr>
              <a:buSzPct val="75000"/>
              <a:buFont typeface="Wingdings" panose="05000000000000000000" pitchFamily="2" charset="2"/>
              <a:buChar char="§"/>
            </a:pPr>
            <a:r>
              <a:rPr lang="fi-FI" sz="24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Yhtenäisyyttä tutortoimintaan -uutiskirje</a:t>
            </a:r>
          </a:p>
          <a:p>
            <a:pPr marL="800100" lvl="1" indent="-342900">
              <a:buClr>
                <a:srgbClr val="0077C8"/>
              </a:buClr>
              <a:buSzPct val="75000"/>
              <a:buFont typeface="Wingdings" panose="05000000000000000000" pitchFamily="2" charset="2"/>
              <a:buChar char="§"/>
            </a:pPr>
            <a:r>
              <a:rPr lang="fi-FI" sz="24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Asuntolaohjauksen uutiskirje</a:t>
            </a:r>
          </a:p>
          <a:p>
            <a:pPr marL="800100" lvl="1" indent="-342900">
              <a:buClr>
                <a:srgbClr val="0077C8"/>
              </a:buClr>
              <a:buSzPct val="75000"/>
              <a:buFont typeface="Wingdings" panose="05000000000000000000" pitchFamily="2" charset="2"/>
              <a:buChar char="§"/>
            </a:pPr>
            <a:r>
              <a:rPr lang="fi-FI" sz="24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Liikkuva amis -liikuntaimpulssi</a:t>
            </a:r>
          </a:p>
          <a:p>
            <a:pPr marL="342900" indent="-342900">
              <a:buClr>
                <a:srgbClr val="0077C8"/>
              </a:buClr>
              <a:buSzPct val="75000"/>
              <a:buFont typeface="Wingdings" panose="05000000000000000000" pitchFamily="2" charset="2"/>
              <a:buChar char="§"/>
            </a:pPr>
            <a:r>
              <a:rPr lang="fi-FI" sz="24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Tilaa hyvinvointiverkoston ja verkostohankkeiden uutiskirjeet hyvinvoivaamis.fi-sivustolta (etusivun alalaita)</a:t>
            </a:r>
          </a:p>
          <a:p>
            <a:pPr marL="800100" lvl="1" indent="-342900">
              <a:buClr>
                <a:srgbClr val="0077C8"/>
              </a:buClr>
              <a:buSzPct val="75000"/>
              <a:buFont typeface="Wingdings" panose="05000000000000000000" pitchFamily="2" charset="2"/>
              <a:buChar char="§"/>
            </a:pPr>
            <a:r>
              <a:rPr lang="fi-FI" sz="24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Hyvinvoiva amis -uutiskirje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4A57DE77-B11F-414A-9942-6C0270DDDE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69" y="2072308"/>
            <a:ext cx="5281699" cy="3051313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D944E269-CB16-4FA9-B941-8AEFD8A6E1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6644" y="3633399"/>
            <a:ext cx="417443" cy="41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8214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DB17E9E3-204E-4A4E-AC33-AED0C724AD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7143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463CA6BC-2FB8-4DFB-898A-1EA0FA40D715}"/>
              </a:ext>
            </a:extLst>
          </p:cNvPr>
          <p:cNvSpPr txBox="1"/>
          <p:nvPr/>
        </p:nvSpPr>
        <p:spPr>
          <a:xfrm>
            <a:off x="5840471" y="256375"/>
            <a:ext cx="58609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4000" dirty="0">
                <a:solidFill>
                  <a:srgbClr val="0077C8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Seuraa meitä myös somessa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DA47CE22-4716-49E4-8F39-8C8DBE9AD7DE}"/>
              </a:ext>
            </a:extLst>
          </p:cNvPr>
          <p:cNvSpPr txBox="1"/>
          <p:nvPr/>
        </p:nvSpPr>
        <p:spPr>
          <a:xfrm>
            <a:off x="8532591" y="2113865"/>
            <a:ext cx="3115599" cy="440120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buClr>
                <a:srgbClr val="0077C8"/>
              </a:buClr>
              <a:buSzPct val="75000"/>
              <a:buFont typeface="Wingdings" panose="05000000000000000000" pitchFamily="2" charset="2"/>
              <a:buChar char="§"/>
            </a:pPr>
            <a:r>
              <a:rPr lang="fi-FI" sz="24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SAKU ry</a:t>
            </a:r>
          </a:p>
          <a:p>
            <a:pPr marL="342900" indent="-342900">
              <a:buClr>
                <a:srgbClr val="0077C8"/>
              </a:buClr>
              <a:buSzPct val="75000"/>
              <a:buFont typeface="Wingdings" panose="05000000000000000000" pitchFamily="2" charset="2"/>
              <a:buChar char="§"/>
            </a:pPr>
            <a:r>
              <a:rPr lang="fi-FI" sz="2400" dirty="0" err="1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SAKUstars</a:t>
            </a:r>
            <a:endParaRPr lang="fi-FI" sz="2400" dirty="0"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  <a:p>
            <a:pPr marL="342900" indent="-342900">
              <a:buClr>
                <a:srgbClr val="0077C8"/>
              </a:buClr>
              <a:buSzPct val="75000"/>
              <a:buFont typeface="Wingdings" panose="05000000000000000000" pitchFamily="2" charset="2"/>
              <a:buChar char="§"/>
            </a:pPr>
            <a:r>
              <a:rPr lang="fi-FI" sz="24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Ammatillisen koulutuksen hyvinvointiverkosto</a:t>
            </a:r>
          </a:p>
          <a:p>
            <a:pPr marL="342900" indent="-342900">
              <a:buClr>
                <a:srgbClr val="0077C8"/>
              </a:buClr>
              <a:buSzPct val="75000"/>
              <a:buFont typeface="Wingdings" panose="05000000000000000000" pitchFamily="2" charset="2"/>
              <a:buChar char="§"/>
            </a:pPr>
            <a:r>
              <a:rPr lang="fi-FI" sz="24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SAKU ry:n kisat (ryhmä)</a:t>
            </a:r>
          </a:p>
          <a:p>
            <a:pPr marL="342900" indent="-342900">
              <a:buClr>
                <a:srgbClr val="0077C8"/>
              </a:buClr>
              <a:buSzPct val="75000"/>
              <a:buFont typeface="Wingdings" panose="05000000000000000000" pitchFamily="2" charset="2"/>
              <a:buChar char="§"/>
            </a:pPr>
            <a:r>
              <a:rPr lang="fi-FI" sz="24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Asuntolaohjaajat (ryhmä)</a:t>
            </a:r>
          </a:p>
          <a:p>
            <a:pPr marL="342900" indent="-342900">
              <a:buClr>
                <a:srgbClr val="0077C8"/>
              </a:buClr>
              <a:buSzPct val="75000"/>
              <a:buFont typeface="Wingdings" panose="05000000000000000000" pitchFamily="2" charset="2"/>
              <a:buChar char="§"/>
            </a:pPr>
            <a:endParaRPr lang="fi-FI" sz="1600" dirty="0"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  <a:p>
            <a:pPr marL="342900" indent="-342900">
              <a:buClr>
                <a:srgbClr val="0077C8"/>
              </a:buClr>
              <a:buSzPct val="75000"/>
              <a:buFont typeface="Wingdings" panose="05000000000000000000" pitchFamily="2" charset="2"/>
              <a:buChar char="§"/>
            </a:pPr>
            <a:endParaRPr lang="fi-FI" sz="1600" dirty="0"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  <a:p>
            <a:pPr marL="342900" indent="-342900">
              <a:buClr>
                <a:srgbClr val="0077C8"/>
              </a:buClr>
              <a:buSzPct val="75000"/>
              <a:buFont typeface="Wingdings" panose="05000000000000000000" pitchFamily="2" charset="2"/>
              <a:buChar char="§"/>
            </a:pPr>
            <a:r>
              <a:rPr lang="fi-FI" sz="24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SAKU ry</a:t>
            </a:r>
          </a:p>
          <a:p>
            <a:pPr marL="342900" indent="-342900">
              <a:buClr>
                <a:srgbClr val="0077C8"/>
              </a:buClr>
              <a:buSzPct val="75000"/>
              <a:buFont typeface="Wingdings" panose="05000000000000000000" pitchFamily="2" charset="2"/>
              <a:buChar char="§"/>
            </a:pPr>
            <a:r>
              <a:rPr lang="fi-FI" sz="2400" dirty="0" err="1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SAKUstars</a:t>
            </a:r>
            <a:endParaRPr lang="fi-FI" sz="2400" dirty="0"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  <a:p>
            <a:pPr marL="342900" indent="-342900">
              <a:buClr>
                <a:srgbClr val="0077C8"/>
              </a:buClr>
              <a:buSzPct val="75000"/>
              <a:buFont typeface="Wingdings" panose="05000000000000000000" pitchFamily="2" charset="2"/>
              <a:buChar char="§"/>
            </a:pPr>
            <a:endParaRPr lang="fi-FI" sz="1600" dirty="0"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  <a:p>
            <a:pPr marL="342900" indent="-342900">
              <a:buClr>
                <a:srgbClr val="0077C8"/>
              </a:buClr>
              <a:buSzPct val="75000"/>
              <a:buFont typeface="Wingdings" panose="05000000000000000000" pitchFamily="2" charset="2"/>
              <a:buChar char="§"/>
            </a:pPr>
            <a:endParaRPr lang="fi-FI" sz="1600" dirty="0"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  <a:p>
            <a:pPr marL="342900" indent="-342900">
              <a:buClr>
                <a:srgbClr val="0077C8"/>
              </a:buClr>
              <a:buSzPct val="75000"/>
              <a:buFont typeface="Wingdings" panose="05000000000000000000" pitchFamily="2" charset="2"/>
              <a:buChar char="§"/>
            </a:pPr>
            <a:r>
              <a:rPr lang="fi-FI" sz="24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@sakurynet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4A57DE77-B11F-414A-9942-6C0270DDDE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69" y="2072308"/>
            <a:ext cx="5281699" cy="3051313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8AE190BD-C376-41BB-B02C-8BDADCF900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1661" y="2831130"/>
            <a:ext cx="720000" cy="720000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EFFE5D8B-A47E-4F7E-8DA0-5942916A09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1661" y="5918181"/>
            <a:ext cx="720000" cy="72000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ED838BF9-BE62-4524-A599-EF77D10113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1661" y="4911083"/>
            <a:ext cx="720000" cy="72000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64C12579-62BB-4FB6-8DF3-87CE0F8A25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7499" y="3635103"/>
            <a:ext cx="421935" cy="42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1778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DB17E9E3-204E-4A4E-AC33-AED0C724AD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7143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463CA6BC-2FB8-4DFB-898A-1EA0FA40D715}"/>
              </a:ext>
            </a:extLst>
          </p:cNvPr>
          <p:cNvSpPr txBox="1"/>
          <p:nvPr/>
        </p:nvSpPr>
        <p:spPr>
          <a:xfrm>
            <a:off x="6669224" y="256375"/>
            <a:ext cx="50321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4000" dirty="0">
                <a:solidFill>
                  <a:srgbClr val="0077C8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Kaikki tieto nettisivuilta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DA47CE22-4716-49E4-8F39-8C8DBE9AD7DE}"/>
              </a:ext>
            </a:extLst>
          </p:cNvPr>
          <p:cNvSpPr txBox="1"/>
          <p:nvPr/>
        </p:nvSpPr>
        <p:spPr>
          <a:xfrm>
            <a:off x="6528915" y="1807125"/>
            <a:ext cx="5500316" cy="489364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buClr>
                <a:srgbClr val="0077C8"/>
              </a:buClr>
              <a:buSzPct val="75000"/>
              <a:buFont typeface="Wingdings" panose="05000000000000000000" pitchFamily="2" charset="2"/>
              <a:buChar char="§"/>
            </a:pPr>
            <a:r>
              <a:rPr lang="fi-FI" sz="24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sakury.net – järjestön yleissivusto</a:t>
            </a:r>
          </a:p>
          <a:p>
            <a:pPr marL="342900" indent="-342900">
              <a:buClr>
                <a:srgbClr val="0077C8"/>
              </a:buClr>
              <a:buSzPct val="75000"/>
              <a:buFont typeface="Wingdings" panose="05000000000000000000" pitchFamily="2" charset="2"/>
              <a:buChar char="§"/>
            </a:pPr>
            <a:r>
              <a:rPr lang="fi-FI" sz="24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sakustars.fi – kaikki </a:t>
            </a:r>
            <a:r>
              <a:rPr lang="fi-FI" sz="2400" dirty="0" err="1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SAKUstars</a:t>
            </a:r>
            <a:r>
              <a:rPr lang="fi-FI" sz="24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-tapahtumasta</a:t>
            </a:r>
          </a:p>
          <a:p>
            <a:pPr marL="342900" indent="-342900">
              <a:buClr>
                <a:srgbClr val="0077C8"/>
              </a:buClr>
              <a:buSzPct val="75000"/>
              <a:buFont typeface="Wingdings" panose="05000000000000000000" pitchFamily="2" charset="2"/>
              <a:buChar char="§"/>
            </a:pPr>
            <a:r>
              <a:rPr lang="fi-FI" sz="24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hyvinvoivaamis.fi – hyvinvointiverkoston ja hankeverkostojen sivusto</a:t>
            </a:r>
          </a:p>
          <a:p>
            <a:pPr marL="342900" indent="-342900">
              <a:buClr>
                <a:srgbClr val="0077C8"/>
              </a:buClr>
              <a:buSzPct val="75000"/>
              <a:buFont typeface="Wingdings" panose="05000000000000000000" pitchFamily="2" charset="2"/>
              <a:buChar char="§"/>
            </a:pPr>
            <a:r>
              <a:rPr lang="fi-FI" sz="24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liikkuvaamis.fi – ideat ja vinkit liikkeen lisäämiseen oppilaitoksen arkeen </a:t>
            </a:r>
          </a:p>
          <a:p>
            <a:pPr marL="342900" indent="-342900">
              <a:buClr>
                <a:srgbClr val="0077C8"/>
              </a:buClr>
              <a:buSzPct val="75000"/>
              <a:buFont typeface="Wingdings" panose="05000000000000000000" pitchFamily="2" charset="2"/>
              <a:buChar char="§"/>
            </a:pPr>
            <a:r>
              <a:rPr lang="fi-FI" sz="24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työkykypassi.fi – tietoa työkyvystä ja työkykypassin tehtäväkortit opiskelijalle, työkykypassi-infot myös opettajalle ja koulutuksen järjestäjälle</a:t>
            </a:r>
          </a:p>
          <a:p>
            <a:pPr marL="342900" indent="-342900">
              <a:buClr>
                <a:srgbClr val="0077C8"/>
              </a:buClr>
              <a:buSzPct val="75000"/>
              <a:buFont typeface="Wingdings" panose="05000000000000000000" pitchFamily="2" charset="2"/>
              <a:buChar char="§"/>
            </a:pPr>
            <a:r>
              <a:rPr lang="fi-FI" sz="24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liikkeelle.net – liikuntakampanjat sekä opiskelijoille että henkilöstölle</a:t>
            </a:r>
          </a:p>
          <a:p>
            <a:pPr marL="342900" indent="-342900">
              <a:buClr>
                <a:srgbClr val="0077C8"/>
              </a:buClr>
              <a:buSzPct val="75000"/>
              <a:buFont typeface="Wingdings" panose="05000000000000000000" pitchFamily="2" charset="2"/>
              <a:buChar char="§"/>
            </a:pPr>
            <a:r>
              <a:rPr lang="fi-FI" sz="24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asuntolaohjaajat.net – asuntolaohjauksen ajankohtaiset asiat ja tukimateriaalit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4A57DE77-B11F-414A-9942-6C0270DDDE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69" y="2072308"/>
            <a:ext cx="5281699" cy="3051313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3CE3A3CC-A753-4593-B893-D22BA6D812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0928" y="3670299"/>
            <a:ext cx="373447" cy="37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6382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DB17E9E3-204E-4A4E-AC33-AED0C724AD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7143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463CA6BC-2FB8-4DFB-898A-1EA0FA40D715}"/>
              </a:ext>
            </a:extLst>
          </p:cNvPr>
          <p:cNvSpPr txBox="1"/>
          <p:nvPr/>
        </p:nvSpPr>
        <p:spPr>
          <a:xfrm>
            <a:off x="8759540" y="256375"/>
            <a:ext cx="29418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4000" dirty="0">
                <a:solidFill>
                  <a:srgbClr val="0077C8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Lähdeluettelo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1B160583-25EE-442D-8C24-7911E5716FE5}"/>
              </a:ext>
            </a:extLst>
          </p:cNvPr>
          <p:cNvSpPr txBox="1"/>
          <p:nvPr/>
        </p:nvSpPr>
        <p:spPr>
          <a:xfrm>
            <a:off x="239282" y="492411"/>
            <a:ext cx="5215058" cy="526297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buClr>
                <a:srgbClr val="0077C8"/>
              </a:buClr>
              <a:buSzPct val="75000"/>
            </a:pPr>
            <a:r>
              <a:rPr lang="fi-FI" sz="16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Isola, A-M., Kaartinen, H., </a:t>
            </a:r>
            <a:r>
              <a:rPr lang="fi-FI" sz="1600" dirty="0" err="1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Leemann</a:t>
            </a:r>
            <a:r>
              <a:rPr lang="fi-FI" sz="16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, L., </a:t>
            </a:r>
            <a:r>
              <a:rPr lang="fi-FI" sz="1600" dirty="0" err="1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Lääperi</a:t>
            </a:r>
            <a:r>
              <a:rPr lang="fi-FI" sz="16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, R., </a:t>
            </a:r>
            <a:r>
              <a:rPr lang="fi-FI" sz="1600" dirty="0" err="1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Scneider</a:t>
            </a:r>
            <a:r>
              <a:rPr lang="fi-FI" sz="16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, T., </a:t>
            </a:r>
            <a:r>
              <a:rPr lang="fi-FI" sz="1600" dirty="0" err="1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Valtari</a:t>
            </a:r>
            <a:r>
              <a:rPr lang="fi-FI" sz="16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, S. &amp; Keto-Tokoi, A. (2017). Mitä osallisuus on? Osallisuuden viitekehystä rakentamassa. Työpaperi 33/2017. Terveyden ja hyvinvoinnin laitos. Helsinki: Juvenes </a:t>
            </a:r>
            <a:r>
              <a:rPr lang="fi-FI" sz="1600" dirty="0" err="1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Print</a:t>
            </a:r>
            <a:r>
              <a:rPr lang="fi-FI" sz="16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 – Suomen Yliopistopaino Oy. </a:t>
            </a:r>
          </a:p>
          <a:p>
            <a:pPr>
              <a:buClr>
                <a:srgbClr val="0077C8"/>
              </a:buClr>
              <a:buSzPct val="75000"/>
            </a:pPr>
            <a:endParaRPr lang="fi-FI" sz="1600" dirty="0"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  <a:p>
            <a:pPr>
              <a:buClr>
                <a:srgbClr val="0077C8"/>
              </a:buClr>
              <a:buSzPct val="75000"/>
            </a:pPr>
            <a:r>
              <a:rPr lang="fi-FI" sz="16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Kantomaa, Syväoja ja Tammelin (2013). LIKES.</a:t>
            </a:r>
          </a:p>
          <a:p>
            <a:pPr>
              <a:buClr>
                <a:srgbClr val="0077C8"/>
              </a:buClr>
              <a:buSzPct val="75000"/>
            </a:pPr>
            <a:endParaRPr lang="fi-FI" sz="1600" dirty="0"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  <a:p>
            <a:pPr>
              <a:buClr>
                <a:srgbClr val="0077C8"/>
              </a:buClr>
              <a:buSzPct val="75000"/>
            </a:pPr>
            <a:r>
              <a:rPr lang="fi-FI" sz="16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LIKES (2019). Lisää liikettä ammattiin opiskelun tueksi. Saatavilla osoitteesta https://www.liikkuvaopiskelu.fi/download/file/fid/136. Viitattu 24.2.2022.</a:t>
            </a:r>
          </a:p>
          <a:p>
            <a:pPr>
              <a:buClr>
                <a:srgbClr val="0077C8"/>
              </a:buClr>
              <a:buSzPct val="75000"/>
            </a:pPr>
            <a:endParaRPr lang="fi-FI" sz="1600" dirty="0"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  <a:p>
            <a:pPr>
              <a:buClr>
                <a:srgbClr val="0077C8"/>
              </a:buClr>
              <a:buSzPct val="75000"/>
            </a:pPr>
            <a:r>
              <a:rPr lang="fi-FI" sz="1600" dirty="0" err="1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Malmelin</a:t>
            </a:r>
            <a:r>
              <a:rPr lang="fi-FI" sz="16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 N. &amp; Poutanen, P. (2017). Luovuuden idea - Luovuus työssä, yhteisöissä ja organisaatioissa. E-kirja. Gaudeamus.</a:t>
            </a:r>
          </a:p>
          <a:p>
            <a:pPr>
              <a:buClr>
                <a:srgbClr val="0077C8"/>
              </a:buClr>
              <a:buSzPct val="75000"/>
            </a:pPr>
            <a:endParaRPr lang="fi-FI" sz="1600" dirty="0"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  <a:p>
            <a:pPr>
              <a:buClr>
                <a:srgbClr val="0077C8"/>
              </a:buClr>
              <a:buSzPct val="75000"/>
            </a:pPr>
            <a:r>
              <a:rPr lang="fi-FI" sz="16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Myllynen Sanna-Mari: Palvelukseen halutaan: Ammatistaan ylpeä ja työkyvystään kiinnostunut työntekijä. S-ryhmän työelämäpuheenvuoro SAKU ry:n juhlaseminaarissa 30.8.2019.</a:t>
            </a:r>
          </a:p>
          <a:p>
            <a:pPr>
              <a:buClr>
                <a:srgbClr val="0077C8"/>
              </a:buClr>
              <a:buSzPct val="75000"/>
            </a:pPr>
            <a:endParaRPr lang="fi-FI" sz="1600" dirty="0"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  <a:p>
            <a:pPr>
              <a:buClr>
                <a:srgbClr val="0077C8"/>
              </a:buClr>
              <a:buSzPct val="75000"/>
            </a:pPr>
            <a:r>
              <a:rPr lang="fi-FI" sz="16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Nenonen T. (2022). Kulttuurin harrastaminen tekee hyvää. Terveyden ja hyvinvoinnin laitos. Saatavilla osoitteesta https://thl.fi/fi/ajankohtaista/kampanjat/voi-hyvin-talvella/kulttuurin-harrastaminen-tekee-hyvaa. Viitattu 24.2.2022. 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5F29A478-E737-4EF0-A646-899F5FD20553}"/>
              </a:ext>
            </a:extLst>
          </p:cNvPr>
          <p:cNvSpPr txBox="1"/>
          <p:nvPr/>
        </p:nvSpPr>
        <p:spPr>
          <a:xfrm>
            <a:off x="6532562" y="2150816"/>
            <a:ext cx="5332576" cy="427809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buClr>
                <a:srgbClr val="0077C8"/>
              </a:buClr>
              <a:buSzPct val="75000"/>
            </a:pPr>
            <a:r>
              <a:rPr lang="fi-FI" sz="16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Opetushallitus (2021). Yhteisöllisyys. Saatavissa osoitteesta: https://www.oph.fi/fi/opettajat-ja-kasvattajat/yhteisollisyys. Viitattu 24.2.2022.</a:t>
            </a:r>
          </a:p>
          <a:p>
            <a:pPr>
              <a:buClr>
                <a:srgbClr val="0077C8"/>
              </a:buClr>
              <a:buSzPct val="75000"/>
            </a:pPr>
            <a:endParaRPr lang="fi-FI" sz="1600" dirty="0"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  <a:p>
            <a:pPr>
              <a:buClr>
                <a:srgbClr val="0077C8"/>
              </a:buClr>
              <a:buSzPct val="75000"/>
            </a:pPr>
            <a:r>
              <a:rPr lang="fi-FI" sz="16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Rajala, Turpeinen &amp; Laine (2013). LIKES.</a:t>
            </a:r>
          </a:p>
          <a:p>
            <a:pPr>
              <a:buClr>
                <a:srgbClr val="0077C8"/>
              </a:buClr>
              <a:buSzPct val="75000"/>
            </a:pPr>
            <a:endParaRPr lang="fi-FI" sz="1600" dirty="0"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  <a:p>
            <a:pPr>
              <a:buClr>
                <a:srgbClr val="0077C8"/>
              </a:buClr>
              <a:buSzPct val="75000"/>
            </a:pPr>
            <a:r>
              <a:rPr lang="fi-FI" sz="16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Syväoja, Kantomaa, Laine, Jaakkola, </a:t>
            </a:r>
            <a:r>
              <a:rPr lang="fi-FI" sz="1600" dirty="0" err="1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Pyhältö</a:t>
            </a:r>
            <a:r>
              <a:rPr lang="fi-FI" sz="16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 ja Tammelin (2012). LIKES.</a:t>
            </a:r>
          </a:p>
          <a:p>
            <a:pPr>
              <a:buClr>
                <a:srgbClr val="0077C8"/>
              </a:buClr>
              <a:buSzPct val="75000"/>
            </a:pPr>
            <a:endParaRPr lang="fi-FI" sz="1600" dirty="0"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  <a:p>
            <a:pPr>
              <a:buClr>
                <a:srgbClr val="0077C8"/>
              </a:buClr>
              <a:buSzPct val="75000"/>
            </a:pPr>
            <a:r>
              <a:rPr lang="fi-FI" sz="16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Terveyden ja hyvinvoinnin laitos 2021: Kouluterveyskyselyn tulokset. Saatavilla osoitteesta https://thl.fi/fi/tutkimus-ja-kehittaminen/tutkimukset-ja-hankkeet/kouluterveyskysely/kouluterveyskyselyn-tulokset. Viitattu 24.2.2022.</a:t>
            </a:r>
          </a:p>
          <a:p>
            <a:pPr>
              <a:buClr>
                <a:srgbClr val="0077C8"/>
              </a:buClr>
              <a:buSzPct val="75000"/>
            </a:pPr>
            <a:endParaRPr lang="fi-FI" sz="1600" dirty="0"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  <a:p>
            <a:pPr>
              <a:buClr>
                <a:srgbClr val="0077C8"/>
              </a:buClr>
              <a:buSzPct val="75000"/>
            </a:pPr>
            <a:r>
              <a:rPr lang="fi-FI" sz="16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UKK-instituutti. Smart </a:t>
            </a:r>
            <a:r>
              <a:rPr lang="fi-FI" sz="1600" dirty="0" err="1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Moves</a:t>
            </a:r>
            <a:r>
              <a:rPr lang="fi-FI" sz="16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 -hankkeen verkkosivut (2021). Liikunnan hyödyt. Saatavilla osoitteista: https://www.smartmoves.fi/liikkuminen/liikunnan-hyodyt/, https://www.smartmoves.fi/mielen-hyvinvointia-liikunnalla/liikunnan-vaikutukset-mielen-hyvinvointiin/ sekä https://www.smartmoves.fi/mielen-hyvinvointia-liikunnalla/liikunnan-merkitys-haastavissa-elamantilanteissa/. Viitattu 24.2.2022.</a:t>
            </a:r>
          </a:p>
        </p:txBody>
      </p:sp>
    </p:spTree>
    <p:extLst>
      <p:ext uri="{BB962C8B-B14F-4D97-AF65-F5344CB8AC3E}">
        <p14:creationId xmlns:p14="http://schemas.microsoft.com/office/powerpoint/2010/main" val="16699330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F6935335-6E18-436A-B3F4-AF23E799DD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12115800" cy="6858000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C5155E41-0106-45E7-B581-5344C892377D}"/>
              </a:ext>
            </a:extLst>
          </p:cNvPr>
          <p:cNvSpPr txBox="1"/>
          <p:nvPr/>
        </p:nvSpPr>
        <p:spPr>
          <a:xfrm>
            <a:off x="4098254" y="2305405"/>
            <a:ext cx="7883890" cy="120032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fi-FI" sz="7200" dirty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Kiitos – ja kuulemiin!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CED5DB4E-40AF-42DF-B187-81F8BBA4DC5B}"/>
              </a:ext>
            </a:extLst>
          </p:cNvPr>
          <p:cNvSpPr txBox="1"/>
          <p:nvPr/>
        </p:nvSpPr>
        <p:spPr>
          <a:xfrm>
            <a:off x="3827347" y="6067514"/>
            <a:ext cx="81547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2400" dirty="0">
                <a:solidFill>
                  <a:schemeClr val="bg1">
                    <a:lumMod val="65000"/>
                  </a:schemeClr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Etunimi Sukunimi </a:t>
            </a:r>
            <a:r>
              <a:rPr lang="fi-FI" sz="2400" dirty="0">
                <a:solidFill>
                  <a:schemeClr val="bg1">
                    <a:lumMod val="6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|</a:t>
            </a:r>
            <a:r>
              <a:rPr lang="fi-FI" sz="2400" dirty="0">
                <a:solidFill>
                  <a:schemeClr val="bg1">
                    <a:lumMod val="65000"/>
                  </a:schemeClr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 etunimi.sukunimi@sakury.net </a:t>
            </a:r>
            <a:r>
              <a:rPr lang="fi-FI" sz="2400" dirty="0">
                <a:solidFill>
                  <a:schemeClr val="bg1">
                    <a:lumMod val="6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|</a:t>
            </a:r>
            <a:r>
              <a:rPr lang="fi-FI" sz="2400" dirty="0">
                <a:solidFill>
                  <a:schemeClr val="bg1">
                    <a:lumMod val="65000"/>
                  </a:schemeClr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 044 1234 567</a:t>
            </a:r>
          </a:p>
        </p:txBody>
      </p:sp>
    </p:spTree>
    <p:extLst>
      <p:ext uri="{BB962C8B-B14F-4D97-AF65-F5344CB8AC3E}">
        <p14:creationId xmlns:p14="http://schemas.microsoft.com/office/powerpoint/2010/main" val="4291805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7A937332-5A9F-4F1A-8B79-77BF480912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" y="934814"/>
            <a:ext cx="6087454" cy="5072879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DB17E9E3-204E-4A4E-AC33-AED0C724AD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7143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463CA6BC-2FB8-4DFB-898A-1EA0FA40D715}"/>
              </a:ext>
            </a:extLst>
          </p:cNvPr>
          <p:cNvSpPr txBox="1"/>
          <p:nvPr/>
        </p:nvSpPr>
        <p:spPr>
          <a:xfrm>
            <a:off x="6831127" y="256375"/>
            <a:ext cx="48702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4000" dirty="0">
                <a:solidFill>
                  <a:srgbClr val="0077C8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Poimintoja strategiasta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1B160583-25EE-442D-8C24-7911E5716FE5}"/>
              </a:ext>
            </a:extLst>
          </p:cNvPr>
          <p:cNvSpPr txBox="1"/>
          <p:nvPr/>
        </p:nvSpPr>
        <p:spPr>
          <a:xfrm>
            <a:off x="6511896" y="1913873"/>
            <a:ext cx="5332576" cy="452431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buClr>
                <a:srgbClr val="0077C8"/>
              </a:buClr>
              <a:buSzPct val="75000"/>
              <a:buFont typeface="Wingdings" panose="05000000000000000000" pitchFamily="2" charset="2"/>
              <a:buChar char="§"/>
            </a:pPr>
            <a:r>
              <a:rPr lang="fi-FI" sz="24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toiminnan keskiössä opiskelija</a:t>
            </a:r>
          </a:p>
          <a:p>
            <a:pPr marL="800100" lvl="1" indent="-342900">
              <a:buClr>
                <a:srgbClr val="0077C8"/>
              </a:buClr>
              <a:buSzPct val="75000"/>
              <a:buFont typeface="Wingdings" panose="05000000000000000000" pitchFamily="2" charset="2"/>
              <a:buChar char="§"/>
            </a:pPr>
            <a:r>
              <a:rPr lang="fi-FI" sz="24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monipuoliset oppimisympäristöt</a:t>
            </a:r>
          </a:p>
          <a:p>
            <a:pPr marL="800100" lvl="1" indent="-342900">
              <a:buClr>
                <a:srgbClr val="0077C8"/>
              </a:buClr>
              <a:buSzPct val="75000"/>
              <a:buFont typeface="Wingdings" panose="05000000000000000000" pitchFamily="2" charset="2"/>
              <a:buChar char="§"/>
            </a:pPr>
            <a:r>
              <a:rPr lang="fi-FI" sz="24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opiskelijoiden moninaisuus</a:t>
            </a:r>
          </a:p>
          <a:p>
            <a:pPr marL="800100" lvl="1" indent="-342900">
              <a:buClr>
                <a:srgbClr val="0077C8"/>
              </a:buClr>
              <a:buSzPct val="75000"/>
              <a:buFont typeface="Wingdings" panose="05000000000000000000" pitchFamily="2" charset="2"/>
              <a:buChar char="§"/>
            </a:pPr>
            <a:r>
              <a:rPr lang="fi-FI" sz="2400" dirty="0" err="1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opinnollistaminen</a:t>
            </a:r>
            <a:endParaRPr lang="fi-FI" sz="2400" dirty="0"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  <a:p>
            <a:pPr marL="342900" indent="-342900">
              <a:buClr>
                <a:srgbClr val="0077C8"/>
              </a:buClr>
              <a:buSzPct val="75000"/>
              <a:buFont typeface="Wingdings" panose="05000000000000000000" pitchFamily="2" charset="2"/>
              <a:buChar char="§"/>
            </a:pPr>
            <a:r>
              <a:rPr lang="fi-FI" sz="24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toimimme henkilöstön kautta</a:t>
            </a:r>
          </a:p>
          <a:p>
            <a:pPr marL="800100" lvl="1" indent="-342900">
              <a:buClr>
                <a:srgbClr val="0077C8"/>
              </a:buClr>
              <a:buSzPct val="75000"/>
              <a:buFont typeface="Wingdings" panose="05000000000000000000" pitchFamily="2" charset="2"/>
              <a:buChar char="§"/>
            </a:pPr>
            <a:r>
              <a:rPr lang="fi-FI" sz="24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johdon motivointi ja sitoutuminen</a:t>
            </a:r>
          </a:p>
          <a:p>
            <a:pPr marL="800100" lvl="1" indent="-342900">
              <a:buClr>
                <a:srgbClr val="0077C8"/>
              </a:buClr>
              <a:buSzPct val="75000"/>
              <a:buFont typeface="Wingdings" panose="05000000000000000000" pitchFamily="2" charset="2"/>
              <a:buChar char="§"/>
            </a:pPr>
            <a:r>
              <a:rPr lang="fi-FI" sz="24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henkilöstön motivointi ja perehdyttäminen</a:t>
            </a:r>
          </a:p>
          <a:p>
            <a:pPr marL="800100" lvl="1" indent="-342900">
              <a:buClr>
                <a:srgbClr val="0077C8"/>
              </a:buClr>
              <a:buSzPct val="75000"/>
              <a:buFont typeface="Wingdings" panose="05000000000000000000" pitchFamily="2" charset="2"/>
              <a:buChar char="§"/>
            </a:pPr>
            <a:r>
              <a:rPr lang="fi-FI" sz="24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säännölliset SAKU-altistukset</a:t>
            </a:r>
          </a:p>
          <a:p>
            <a:pPr marL="342900" indent="-342900">
              <a:buClr>
                <a:srgbClr val="0077C8"/>
              </a:buClr>
              <a:buSzPct val="75000"/>
              <a:buFont typeface="Wingdings" panose="05000000000000000000" pitchFamily="2" charset="2"/>
              <a:buChar char="§"/>
            </a:pPr>
            <a:r>
              <a:rPr lang="fi-FI" sz="24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vahvat ja monipuoliset verkostot toiminnan tukena</a:t>
            </a:r>
          </a:p>
          <a:p>
            <a:pPr marL="342900" indent="-342900">
              <a:buClr>
                <a:srgbClr val="0077C8"/>
              </a:buClr>
              <a:buSzPct val="75000"/>
              <a:buFont typeface="Wingdings" panose="05000000000000000000" pitchFamily="2" charset="2"/>
              <a:buChar char="§"/>
            </a:pPr>
            <a:r>
              <a:rPr lang="fi-FI" sz="24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ydinviestien kiteytys toiminnan hyötyjen ympärille</a:t>
            </a:r>
          </a:p>
        </p:txBody>
      </p:sp>
    </p:spTree>
    <p:extLst>
      <p:ext uri="{BB962C8B-B14F-4D97-AF65-F5344CB8AC3E}">
        <p14:creationId xmlns:p14="http://schemas.microsoft.com/office/powerpoint/2010/main" val="1265111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DB17E9E3-204E-4A4E-AC33-AED0C724AD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7143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463CA6BC-2FB8-4DFB-898A-1EA0FA40D715}"/>
              </a:ext>
            </a:extLst>
          </p:cNvPr>
          <p:cNvSpPr txBox="1"/>
          <p:nvPr/>
        </p:nvSpPr>
        <p:spPr>
          <a:xfrm>
            <a:off x="3267523" y="256375"/>
            <a:ext cx="84338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4000" dirty="0">
                <a:solidFill>
                  <a:srgbClr val="0077C8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Toiminnan osa-alueet ja esityksen sisältö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1B160583-25EE-442D-8C24-7911E5716FE5}"/>
              </a:ext>
            </a:extLst>
          </p:cNvPr>
          <p:cNvSpPr txBox="1"/>
          <p:nvPr/>
        </p:nvSpPr>
        <p:spPr>
          <a:xfrm>
            <a:off x="6511896" y="2837203"/>
            <a:ext cx="5332576" cy="2677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buClr>
                <a:srgbClr val="0077C8"/>
              </a:buClr>
              <a:buSzPct val="75000"/>
              <a:buFont typeface="Wingdings" panose="05000000000000000000" pitchFamily="2" charset="2"/>
              <a:buChar char="§"/>
            </a:pPr>
            <a:r>
              <a:rPr lang="fi-FI" sz="24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Kulttuuria ja luovaa ilmaisua</a:t>
            </a:r>
          </a:p>
          <a:p>
            <a:pPr marL="342900" indent="-342900">
              <a:buClr>
                <a:srgbClr val="0077C8"/>
              </a:buClr>
              <a:buSzPct val="75000"/>
              <a:buFont typeface="Wingdings" panose="05000000000000000000" pitchFamily="2" charset="2"/>
              <a:buChar char="§"/>
            </a:pPr>
            <a:r>
              <a:rPr lang="fi-FI" sz="24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Yhteisöllisyyttä ja osallisuutta</a:t>
            </a:r>
          </a:p>
          <a:p>
            <a:pPr marL="342900" indent="-342900">
              <a:buClr>
                <a:srgbClr val="0077C8"/>
              </a:buClr>
              <a:buSzPct val="75000"/>
              <a:buFont typeface="Wingdings" panose="05000000000000000000" pitchFamily="2" charset="2"/>
              <a:buChar char="§"/>
            </a:pPr>
            <a:r>
              <a:rPr lang="fi-FI" sz="24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Fyysistä aktiivisuutta ja liikunnan iloa</a:t>
            </a:r>
          </a:p>
          <a:p>
            <a:pPr marL="342900" indent="-342900">
              <a:buClr>
                <a:srgbClr val="0077C8"/>
              </a:buClr>
              <a:buSzPct val="75000"/>
              <a:buFont typeface="Wingdings" panose="05000000000000000000" pitchFamily="2" charset="2"/>
              <a:buChar char="§"/>
            </a:pPr>
            <a:r>
              <a:rPr lang="fi-FI" sz="24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Työkykyisyyttä ja kestävää ammattitaitoa</a:t>
            </a:r>
          </a:p>
          <a:p>
            <a:pPr>
              <a:buClr>
                <a:srgbClr val="0077C8"/>
              </a:buClr>
              <a:buSzPct val="75000"/>
            </a:pPr>
            <a:endParaRPr lang="fi-FI" sz="2400" dirty="0"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  <a:p>
            <a:pPr marL="342900" indent="-342900">
              <a:buClr>
                <a:srgbClr val="0077C8"/>
              </a:buClr>
              <a:buSzPct val="75000"/>
              <a:buFont typeface="Wingdings" panose="05000000000000000000" pitchFamily="2" charset="2"/>
              <a:buChar char="§"/>
            </a:pPr>
            <a:r>
              <a:rPr lang="fi-FI" sz="24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Hyvinvoivaa oppimisympäristöä tukeva henkilöstötoiminta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0A3911B1-F79C-4605-867D-645E4EDE06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74" y="1298961"/>
            <a:ext cx="4261234" cy="4443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179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A470B7E6-A4FD-40B5-BDC3-5B54D95262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171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8B645C82-39C0-4E99-AF3D-BB06B1A818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428" y="0"/>
            <a:ext cx="4576572" cy="6858000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C81E37DC-C98B-43E0-B511-294E05F538EB}"/>
              </a:ext>
            </a:extLst>
          </p:cNvPr>
          <p:cNvSpPr txBox="1"/>
          <p:nvPr/>
        </p:nvSpPr>
        <p:spPr>
          <a:xfrm>
            <a:off x="7862131" y="1587270"/>
            <a:ext cx="4120013" cy="258532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i-FI" sz="5400" dirty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Kulttuuria </a:t>
            </a:r>
            <a:br>
              <a:rPr lang="fi-FI" sz="5400" dirty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</a:br>
            <a:r>
              <a:rPr lang="fi-FI" sz="5400" dirty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ja luovaa</a:t>
            </a:r>
          </a:p>
          <a:p>
            <a:pPr algn="r"/>
            <a:r>
              <a:rPr lang="fi-FI" sz="5400" dirty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ilmaisua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66E910B0-C4C1-4580-ACDF-A600171B05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698" y="172270"/>
            <a:ext cx="7679335" cy="639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512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8B645C82-39C0-4E99-AF3D-BB06B1A818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428" y="0"/>
            <a:ext cx="4576572" cy="6858000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C81E37DC-C98B-43E0-B511-294E05F538EB}"/>
              </a:ext>
            </a:extLst>
          </p:cNvPr>
          <p:cNvSpPr txBox="1"/>
          <p:nvPr/>
        </p:nvSpPr>
        <p:spPr>
          <a:xfrm>
            <a:off x="7862131" y="2418266"/>
            <a:ext cx="412001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i-FI" sz="5400" dirty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Mitä?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36CDB424-2030-402D-A415-E4390324A179}"/>
              </a:ext>
            </a:extLst>
          </p:cNvPr>
          <p:cNvSpPr txBox="1"/>
          <p:nvPr/>
        </p:nvSpPr>
        <p:spPr>
          <a:xfrm>
            <a:off x="948584" y="2602932"/>
            <a:ext cx="5332576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buClr>
                <a:srgbClr val="CF016B"/>
              </a:buClr>
              <a:buSzPct val="75000"/>
              <a:buFont typeface="Wingdings" panose="05000000000000000000" pitchFamily="2" charset="2"/>
              <a:buChar char="§"/>
            </a:pPr>
            <a:r>
              <a:rPr lang="fi-FI" sz="24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Kulttuuri kuuluu kaikille! </a:t>
            </a:r>
          </a:p>
          <a:p>
            <a:pPr>
              <a:buClr>
                <a:srgbClr val="CF016B"/>
              </a:buClr>
              <a:buSzPct val="75000"/>
            </a:pPr>
            <a:endParaRPr lang="fi-FI" sz="2400" dirty="0"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  <a:p>
            <a:pPr marL="342900" indent="-342900">
              <a:buClr>
                <a:srgbClr val="CF016B"/>
              </a:buClr>
              <a:buSzPct val="75000"/>
              <a:buFont typeface="Wingdings" panose="05000000000000000000" pitchFamily="2" charset="2"/>
              <a:buChar char="§"/>
            </a:pPr>
            <a:r>
              <a:rPr lang="fi-FI" sz="24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Toiminnan tavoitteena on tukea ammattiin opiskelevia heidän kulttuuriharrastuksissaan. </a:t>
            </a:r>
          </a:p>
        </p:txBody>
      </p:sp>
    </p:spTree>
    <p:extLst>
      <p:ext uri="{BB962C8B-B14F-4D97-AF65-F5344CB8AC3E}">
        <p14:creationId xmlns:p14="http://schemas.microsoft.com/office/powerpoint/2010/main" val="22835050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ksen-nimi_tekijä_SAKUry.potx" id="{74A975DC-66D3-41FD-AF89-DFCD4347EEFA}" vid="{F9B518E9-25BE-4B51-AD1F-8E7EC3DB7A7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516050066897E4484FDC67B63314AB7" ma:contentTypeVersion="3" ma:contentTypeDescription="Luo uusi asiakirja." ma:contentTypeScope="" ma:versionID="d48387f5a3e62fc290c3348304decfc5">
  <xsd:schema xmlns:xsd="http://www.w3.org/2001/XMLSchema" xmlns:xs="http://www.w3.org/2001/XMLSchema" xmlns:p="http://schemas.microsoft.com/office/2006/metadata/properties" xmlns:ns2="31e94555-e974-4b15-854f-f75b326ac926" targetNamespace="http://schemas.microsoft.com/office/2006/metadata/properties" ma:root="true" ma:fieldsID="46d4d719ba058adadea762fd689b777b" ns2:_="">
    <xsd:import namespace="31e94555-e974-4b15-854f-f75b326ac92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e94555-e974-4b15-854f-f75b326ac9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7D94FE2-617F-4A7A-B4DD-9A096585348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793F27E-D994-485D-87E6-9E5F8B7A7531}">
  <ds:schemaRefs>
    <ds:schemaRef ds:uri="http://purl.org/dc/elements/1.1/"/>
    <ds:schemaRef ds:uri="http://www.w3.org/XML/1998/namespace"/>
    <ds:schemaRef ds:uri="http://purl.org/dc/terms/"/>
    <ds:schemaRef ds:uri="http://schemas.openxmlformats.org/package/2006/metadata/core-properties"/>
    <ds:schemaRef ds:uri="31e94555-e974-4b15-854f-f75b326ac926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2395934-E3DC-4D1B-BC4F-C32FD59EBC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e94555-e974-4b15-854f-f75b326ac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esityksen-nimi_tekijä_SAKUry</Template>
  <TotalTime>1199</TotalTime>
  <Words>1834</Words>
  <Application>Microsoft Office PowerPoint</Application>
  <PresentationFormat>Laajakuva</PresentationFormat>
  <Paragraphs>297</Paragraphs>
  <Slides>44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44</vt:i4>
      </vt:variant>
    </vt:vector>
  </HeadingPairs>
  <TitlesOfParts>
    <vt:vector size="52" baseType="lpstr">
      <vt:lpstr>Open Sans Extrabold</vt:lpstr>
      <vt:lpstr>Wingdings</vt:lpstr>
      <vt:lpstr>Calibri Light</vt:lpstr>
      <vt:lpstr>Open Sans Condensed</vt:lpstr>
      <vt:lpstr>Arial</vt:lpstr>
      <vt:lpstr>Open Sans Condensed Light</vt:lpstr>
      <vt:lpstr>Calibri</vt:lpstr>
      <vt:lpstr>Office-teema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Kimmo Pitkänen</dc:creator>
  <cp:lastModifiedBy>Saija Sippola</cp:lastModifiedBy>
  <cp:revision>28</cp:revision>
  <dcterms:created xsi:type="dcterms:W3CDTF">2022-02-20T23:26:33Z</dcterms:created>
  <dcterms:modified xsi:type="dcterms:W3CDTF">2023-09-11T14:29:20Z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0x010100F516050066897E4484FDC67B63314AB7</vt:lpwstr>
  </property>
</Properties>
</file>