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83" r:id="rId7"/>
    <p:sldId id="267" r:id="rId8"/>
    <p:sldId id="284" r:id="rId9"/>
    <p:sldId id="301" r:id="rId10"/>
    <p:sldId id="269" r:id="rId11"/>
    <p:sldId id="299" r:id="rId12"/>
    <p:sldId id="300" r:id="rId13"/>
    <p:sldId id="290" r:id="rId14"/>
    <p:sldId id="265" r:id="rId15"/>
    <p:sldId id="295" r:id="rId16"/>
    <p:sldId id="298" r:id="rId17"/>
    <p:sldId id="271"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9074"/>
    <a:srgbClr val="B13679"/>
    <a:srgbClr val="3D80E9"/>
    <a:srgbClr val="FCAC23"/>
    <a:srgbClr val="E5C033"/>
    <a:srgbClr val="A29972"/>
    <a:srgbClr val="77D75A"/>
    <a:srgbClr val="ABE04A"/>
    <a:srgbClr val="367F6C"/>
    <a:srgbClr val="4AC9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4660"/>
  </p:normalViewPr>
  <p:slideViewPr>
    <p:cSldViewPr snapToGrid="0">
      <p:cViewPr varScale="1">
        <p:scale>
          <a:sx n="80" d="100"/>
          <a:sy n="80" d="100"/>
        </p:scale>
        <p:origin x="22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527328-9292-4D7A-B6DC-119F7DA5F54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E968C7D-E16F-44B3-B170-C11B236F4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CE1E992-19C3-45EE-AF66-64187E214DED}"/>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5" name="Alatunnisteen paikkamerkki 4">
            <a:extLst>
              <a:ext uri="{FF2B5EF4-FFF2-40B4-BE49-F238E27FC236}">
                <a16:creationId xmlns:a16="http://schemas.microsoft.com/office/drawing/2014/main" id="{45377E9D-2C6D-4E8F-B3A7-C87D012B527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87CA7CD-9096-4203-ABA5-D20ABD549C86}"/>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41450261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29D1BF-D798-4297-9024-B28728472EA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A361B02-101F-4A36-A0F1-77DC4AEB8C9B}"/>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910D5EB-AA41-47FE-8140-69B3D2F1A514}"/>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5" name="Alatunnisteen paikkamerkki 4">
            <a:extLst>
              <a:ext uri="{FF2B5EF4-FFF2-40B4-BE49-F238E27FC236}">
                <a16:creationId xmlns:a16="http://schemas.microsoft.com/office/drawing/2014/main" id="{F34B84B9-15DA-4E59-9BB8-F0B961598F1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FE2F097C-523C-452B-BE25-58AEF625AFE5}"/>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189290266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64A409A2-7BEF-4C25-B0C2-16B35F481DE6}"/>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A1CBCAA-0287-496D-B28D-FAFB45E58212}"/>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039F77C-8C73-4936-8EC1-FD695389FE9F}"/>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5" name="Alatunnisteen paikkamerkki 4">
            <a:extLst>
              <a:ext uri="{FF2B5EF4-FFF2-40B4-BE49-F238E27FC236}">
                <a16:creationId xmlns:a16="http://schemas.microsoft.com/office/drawing/2014/main" id="{494F42FC-4DD7-44E6-977C-A6B633243C2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904B451-9D45-4918-A074-9B7D2034396A}"/>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30067604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117A9D-D7E8-49DA-8A92-1FDD49E2ED0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C631DCA-E774-45D3-9459-6401B95B1F37}"/>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505D401-727A-4484-ABE9-F6C1DB72B785}"/>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5" name="Alatunnisteen paikkamerkki 4">
            <a:extLst>
              <a:ext uri="{FF2B5EF4-FFF2-40B4-BE49-F238E27FC236}">
                <a16:creationId xmlns:a16="http://schemas.microsoft.com/office/drawing/2014/main" id="{EF4000D5-0D27-4539-8AE6-657D3857ECF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F629B7D-1DB5-4468-8F1A-BD3062F5326F}"/>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400823309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8C2558-41C7-4CA1-B8FC-87C1C9FE0C4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7E2E5A5-D0B1-4AC5-86A9-692099230A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016A6593-2952-42A2-A9CB-552157033D88}"/>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5" name="Alatunnisteen paikkamerkki 4">
            <a:extLst>
              <a:ext uri="{FF2B5EF4-FFF2-40B4-BE49-F238E27FC236}">
                <a16:creationId xmlns:a16="http://schemas.microsoft.com/office/drawing/2014/main" id="{2665C7F8-28ED-470A-8102-2A7441804853}"/>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0ABD696C-64A6-48E8-B5F4-62905BFB485A}"/>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34259677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A28791-7D68-4CCC-A3DE-0309A10CBDF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494332-7C84-402B-A974-3B38A8051DCD}"/>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8107DFE-B752-470B-B9F1-563D7FEE049E}"/>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6204736-1812-49B6-B7C1-97BE985892FD}"/>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6" name="Alatunnisteen paikkamerkki 5">
            <a:extLst>
              <a:ext uri="{FF2B5EF4-FFF2-40B4-BE49-F238E27FC236}">
                <a16:creationId xmlns:a16="http://schemas.microsoft.com/office/drawing/2014/main" id="{B71C76B9-36A9-4442-BB43-3945EAEB44BE}"/>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28145834-05BF-44C8-9765-909B87A40A30}"/>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41617597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B7EB6-AA84-4D35-9F78-6A29A9FE523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2323C9B-8132-425C-AA2E-3C17DAF1B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8925B524-058F-40BC-AFAF-2962427B2FE9}"/>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EFDF073F-B43D-4836-A183-21F0749FC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4CA1F85A-D864-4023-AE7F-D086980775DE}"/>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7D0BD63-8982-471E-B01D-7E1AB71D8843}"/>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8" name="Alatunnisteen paikkamerkki 7">
            <a:extLst>
              <a:ext uri="{FF2B5EF4-FFF2-40B4-BE49-F238E27FC236}">
                <a16:creationId xmlns:a16="http://schemas.microsoft.com/office/drawing/2014/main" id="{EFADB9E7-A0DF-4FCC-8F6E-2092C8964CED}"/>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B6F8D61-3BC9-4A1E-BBDE-C6B270FEEB84}"/>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134689777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B785A0-3318-44EA-9D2B-DC8C49A2EC2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E07E886-4AEE-44E6-88DA-8794546970B9}"/>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4" name="Alatunnisteen paikkamerkki 3">
            <a:extLst>
              <a:ext uri="{FF2B5EF4-FFF2-40B4-BE49-F238E27FC236}">
                <a16:creationId xmlns:a16="http://schemas.microsoft.com/office/drawing/2014/main" id="{7DF034CE-7751-4D67-A308-2A3823B9A3FA}"/>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D7900055-F8F2-442D-9CBD-3FEE535073FB}"/>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38543758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2C324D3-7E4F-4534-858B-867F69449DD2}"/>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3" name="Alatunnisteen paikkamerkki 2">
            <a:extLst>
              <a:ext uri="{FF2B5EF4-FFF2-40B4-BE49-F238E27FC236}">
                <a16:creationId xmlns:a16="http://schemas.microsoft.com/office/drawing/2014/main" id="{E279B023-F19E-4BBD-9663-1B312F96597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0CEFF35D-ED60-4B9E-ACF2-3D02765E971A}"/>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2510175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3A9FF9-4A7E-4709-903C-3FEC78B59B3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9D011C6-1B8F-43F2-95C1-74CFD90F2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449D19B-81B8-4814-ABF5-42984CFDE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D5A85AD4-D02D-45B4-9583-C9E6B751DBC5}"/>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6" name="Alatunnisteen paikkamerkki 5">
            <a:extLst>
              <a:ext uri="{FF2B5EF4-FFF2-40B4-BE49-F238E27FC236}">
                <a16:creationId xmlns:a16="http://schemas.microsoft.com/office/drawing/2014/main" id="{46FAE0E6-E88D-4FAE-AB5D-BA6E083103E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5E8DFCD3-AFB7-4B08-8172-A3887D8DD55F}"/>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14031603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5BD737-A8F5-4055-BEAE-3A77666015D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082018F1-55DA-4635-939A-1A460DAF81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8B779C6B-DC78-4D46-A98D-B0F98012B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10FC37F4-6EE9-4DD1-9A0B-C23686FA5C8B}"/>
              </a:ext>
            </a:extLst>
          </p:cNvPr>
          <p:cNvSpPr>
            <a:spLocks noGrp="1"/>
          </p:cNvSpPr>
          <p:nvPr>
            <p:ph type="dt" sz="half" idx="10"/>
          </p:nvPr>
        </p:nvSpPr>
        <p:spPr/>
        <p:txBody>
          <a:bodyPr/>
          <a:lstStyle/>
          <a:p>
            <a:fld id="{935F42B3-5B85-4B99-8911-95811CA41415}" type="datetimeFigureOut">
              <a:rPr lang="fi-FI" smtClean="0"/>
              <a:t>24.2.2022</a:t>
            </a:fld>
            <a:endParaRPr lang="fi-FI" dirty="0"/>
          </a:p>
        </p:txBody>
      </p:sp>
      <p:sp>
        <p:nvSpPr>
          <p:cNvPr id="6" name="Alatunnisteen paikkamerkki 5">
            <a:extLst>
              <a:ext uri="{FF2B5EF4-FFF2-40B4-BE49-F238E27FC236}">
                <a16:creationId xmlns:a16="http://schemas.microsoft.com/office/drawing/2014/main" id="{8E09BC49-091A-4D09-AA51-ED1E4AF5EE4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6152667-9203-464C-9C6A-392499D686A9}"/>
              </a:ext>
            </a:extLst>
          </p:cNvPr>
          <p:cNvSpPr>
            <a:spLocks noGrp="1"/>
          </p:cNvSpPr>
          <p:nvPr>
            <p:ph type="sldNum" sz="quarter" idx="12"/>
          </p:nvPr>
        </p:nvSpPr>
        <p:spPr/>
        <p:txBody>
          <a:bodyPr/>
          <a:lstStyle/>
          <a:p>
            <a:fld id="{AB199582-FE40-4D40-ABA3-3053F70DA327}" type="slidenum">
              <a:rPr lang="fi-FI" smtClean="0"/>
              <a:t>‹#›</a:t>
            </a:fld>
            <a:endParaRPr lang="fi-FI" dirty="0"/>
          </a:p>
        </p:txBody>
      </p:sp>
    </p:spTree>
    <p:extLst>
      <p:ext uri="{BB962C8B-B14F-4D97-AF65-F5344CB8AC3E}">
        <p14:creationId xmlns:p14="http://schemas.microsoft.com/office/powerpoint/2010/main" val="22388895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48EABAC-650C-46C2-9F42-58A8E2C64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61CF2F9-50BF-4718-B330-2A605C477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A3662DD-061F-4785-9F8A-49BBBCD68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F42B3-5B85-4B99-8911-95811CA41415}" type="datetimeFigureOut">
              <a:rPr lang="fi-FI" smtClean="0"/>
              <a:t>24.2.2022</a:t>
            </a:fld>
            <a:endParaRPr lang="fi-FI" dirty="0"/>
          </a:p>
        </p:txBody>
      </p:sp>
      <p:sp>
        <p:nvSpPr>
          <p:cNvPr id="5" name="Alatunnisteen paikkamerkki 4">
            <a:extLst>
              <a:ext uri="{FF2B5EF4-FFF2-40B4-BE49-F238E27FC236}">
                <a16:creationId xmlns:a16="http://schemas.microsoft.com/office/drawing/2014/main" id="{2BF67FDE-0B65-4884-AE2A-4E1D1E6B16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A2A98CF3-249C-49F4-95CC-4D2226B57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99582-FE40-4D40-ABA3-3053F70DA327}" type="slidenum">
              <a:rPr lang="fi-FI" smtClean="0"/>
              <a:t>‹#›</a:t>
            </a:fld>
            <a:endParaRPr lang="fi-FI" dirty="0"/>
          </a:p>
        </p:txBody>
      </p:sp>
    </p:spTree>
    <p:extLst>
      <p:ext uri="{BB962C8B-B14F-4D97-AF65-F5344CB8AC3E}">
        <p14:creationId xmlns:p14="http://schemas.microsoft.com/office/powerpoint/2010/main" val="1968022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4378009" y="2484803"/>
            <a:ext cx="3264034" cy="1846659"/>
          </a:xfrm>
          <a:prstGeom prst="rect">
            <a:avLst/>
          </a:prstGeom>
          <a:noFill/>
        </p:spPr>
        <p:txBody>
          <a:bodyPr wrap="none" rtlCol="0" anchor="ctr">
            <a:spAutoFit/>
          </a:bodyPr>
          <a:lstStyle/>
          <a:p>
            <a:pPr algn="ctr"/>
            <a:r>
              <a:rPr lang="fi-FI" sz="3800" b="1" dirty="0">
                <a:solidFill>
                  <a:schemeClr val="bg1"/>
                </a:solidFill>
                <a:latin typeface="Tahoma" panose="020B0604030504040204" pitchFamily="34" charset="0"/>
                <a:ea typeface="Tahoma" panose="020B0604030504040204" pitchFamily="34" charset="0"/>
                <a:cs typeface="Tahoma" panose="020B0604030504040204" pitchFamily="34" charset="0"/>
              </a:rPr>
              <a:t>Hyvinvointia</a:t>
            </a:r>
          </a:p>
          <a:p>
            <a:pPr algn="ctr"/>
            <a:r>
              <a:rPr lang="fi-FI" sz="3800" b="1" dirty="0">
                <a:solidFill>
                  <a:schemeClr val="bg1"/>
                </a:solidFill>
                <a:latin typeface="Tahoma" panose="020B0604030504040204" pitchFamily="34" charset="0"/>
                <a:ea typeface="Tahoma" panose="020B0604030504040204" pitchFamily="34" charset="0"/>
                <a:cs typeface="Tahoma" panose="020B0604030504040204" pitchFamily="34" charset="0"/>
              </a:rPr>
              <a:t>yhdessä </a:t>
            </a:r>
          </a:p>
          <a:p>
            <a:pPr algn="ctr"/>
            <a:r>
              <a:rPr lang="fi-FI" sz="3800" b="1" dirty="0">
                <a:solidFill>
                  <a:schemeClr val="bg1"/>
                </a:solidFill>
                <a:latin typeface="Tahoma" panose="020B0604030504040204" pitchFamily="34" charset="0"/>
                <a:ea typeface="Tahoma" panose="020B0604030504040204" pitchFamily="34" charset="0"/>
                <a:cs typeface="Tahoma" panose="020B0604030504040204" pitchFamily="34" charset="0"/>
              </a:rPr>
              <a:t>tekemällä</a:t>
            </a:r>
          </a:p>
        </p:txBody>
      </p:sp>
      <p:sp>
        <p:nvSpPr>
          <p:cNvPr id="8" name="Tekstiruutu 7">
            <a:extLst>
              <a:ext uri="{FF2B5EF4-FFF2-40B4-BE49-F238E27FC236}">
                <a16:creationId xmlns:a16="http://schemas.microsoft.com/office/drawing/2014/main" id="{73CA9DFC-B7FF-4EA8-A436-75C7AF5DF314}"/>
              </a:ext>
            </a:extLst>
          </p:cNvPr>
          <p:cNvSpPr txBox="1"/>
          <p:nvPr/>
        </p:nvSpPr>
        <p:spPr>
          <a:xfrm>
            <a:off x="647699" y="1899723"/>
            <a:ext cx="1209675" cy="430887"/>
          </a:xfrm>
          <a:prstGeom prst="rect">
            <a:avLst/>
          </a:prstGeom>
          <a:noFill/>
        </p:spPr>
        <p:txBody>
          <a:bodyPr wrap="square" rtlCol="0" anchor="ctr">
            <a:spAutoFit/>
          </a:bodyPr>
          <a:lstStyle/>
          <a:p>
            <a:r>
              <a:rPr lang="fi-FI" sz="2200" b="1" dirty="0">
                <a:solidFill>
                  <a:schemeClr val="bg1"/>
                </a:solidFill>
                <a:latin typeface="Tahoma" panose="020B0604030504040204" pitchFamily="34" charset="0"/>
                <a:ea typeface="Tahoma" panose="020B0604030504040204" pitchFamily="34" charset="0"/>
                <a:cs typeface="Tahoma" panose="020B0604030504040204" pitchFamily="34" charset="0"/>
              </a:rPr>
              <a:t>2022</a:t>
            </a:r>
          </a:p>
        </p:txBody>
      </p:sp>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632" y="5671084"/>
            <a:ext cx="1587500" cy="660400"/>
          </a:xfrm>
          <a:prstGeom prst="rect">
            <a:avLst/>
          </a:prstGeom>
        </p:spPr>
      </p:pic>
      <p:sp>
        <p:nvSpPr>
          <p:cNvPr id="4" name="Suorakulmio 3"/>
          <p:cNvSpPr/>
          <p:nvPr/>
        </p:nvSpPr>
        <p:spPr>
          <a:xfrm>
            <a:off x="244007" y="5876438"/>
            <a:ext cx="1688284" cy="430887"/>
          </a:xfrm>
          <a:prstGeom prst="rect">
            <a:avLst/>
          </a:prstGeom>
        </p:spPr>
        <p:txBody>
          <a:bodyPr wrap="none">
            <a:spAutoFit/>
          </a:bodyPr>
          <a:lstStyle/>
          <a:p>
            <a:pPr algn="ctr"/>
            <a:r>
              <a:rPr lang="fi-FI" sz="2200" b="1" dirty="0">
                <a:solidFill>
                  <a:srgbClr val="E6007E"/>
                </a:solidFill>
                <a:latin typeface="Tahoma" panose="020B0604030504040204" pitchFamily="34" charset="0"/>
                <a:ea typeface="Tahoma" panose="020B0604030504040204" pitchFamily="34" charset="0"/>
                <a:cs typeface="Tahoma" panose="020B0604030504040204" pitchFamily="34" charset="0"/>
              </a:rPr>
              <a:t>sakury.net</a:t>
            </a:r>
            <a:endParaRPr lang="fi-FI" sz="2200" b="1" dirty="0">
              <a:solidFill>
                <a:srgbClr val="E6007E"/>
              </a:solidFill>
            </a:endParaRPr>
          </a:p>
        </p:txBody>
      </p:sp>
    </p:spTree>
    <p:extLst>
      <p:ext uri="{BB962C8B-B14F-4D97-AF65-F5344CB8AC3E}">
        <p14:creationId xmlns:p14="http://schemas.microsoft.com/office/powerpoint/2010/main" val="5630900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02" y="-120994"/>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5914151" y="934379"/>
            <a:ext cx="5555367" cy="584775"/>
          </a:xfrm>
          <a:prstGeom prst="rect">
            <a:avLst/>
          </a:prstGeom>
          <a:noFill/>
        </p:spPr>
        <p:txBody>
          <a:bodyPr wrap="none" rtlCol="0">
            <a:spAutoFit/>
          </a:bodyPr>
          <a:lstStyle/>
          <a:p>
            <a:pPr algn="r"/>
            <a:r>
              <a:rPr lang="fi-FI" sz="3200" dirty="0">
                <a:solidFill>
                  <a:schemeClr val="bg1"/>
                </a:solidFill>
                <a:latin typeface="Tahoma" panose="020B0604030504040204" pitchFamily="34" charset="0"/>
                <a:ea typeface="Tahoma" panose="020B0604030504040204" pitchFamily="34" charset="0"/>
                <a:cs typeface="Tahoma" panose="020B0604030504040204" pitchFamily="34" charset="0"/>
              </a:rPr>
              <a:t>Tapahtumia! Hyvinvointivirtaa</a:t>
            </a:r>
          </a:p>
        </p:txBody>
      </p:sp>
      <p:sp>
        <p:nvSpPr>
          <p:cNvPr id="12" name="Tekstiruutu 11">
            <a:extLst>
              <a:ext uri="{FF2B5EF4-FFF2-40B4-BE49-F238E27FC236}">
                <a16:creationId xmlns:a16="http://schemas.microsoft.com/office/drawing/2014/main" id="{2867598C-B6F2-4580-B59A-5F9154E8517B}"/>
              </a:ext>
            </a:extLst>
          </p:cNvPr>
          <p:cNvSpPr txBox="1"/>
          <p:nvPr/>
        </p:nvSpPr>
        <p:spPr>
          <a:xfrm>
            <a:off x="5783994" y="1384325"/>
            <a:ext cx="6236372" cy="4939814"/>
          </a:xfrm>
          <a:prstGeom prst="rect">
            <a:avLst/>
          </a:prstGeom>
          <a:noFill/>
        </p:spPr>
        <p:txBody>
          <a:bodyPr wrap="square" rtlCol="0">
            <a:spAutoFit/>
          </a:bodyPr>
          <a:lstStyle/>
          <a:p>
            <a:pPr marL="342900" indent="-342900">
              <a:buClr>
                <a:srgbClr val="B99074"/>
              </a:buClr>
              <a:buFont typeface="Arial" panose="020B0604020202020204" pitchFamily="34" charset="0"/>
              <a:buChar char="•"/>
            </a:pPr>
            <a:endParaRPr lang="fi-FI" dirty="0">
              <a:latin typeface="Tahoma" panose="020B0604030504040204" pitchFamily="34" charset="0"/>
              <a:ea typeface="Tahoma" panose="020B0604030504040204" pitchFamily="34" charset="0"/>
              <a:cs typeface="Tahoma" panose="020B0604030504040204" pitchFamily="34" charset="0"/>
            </a:endParaRPr>
          </a:p>
          <a:p>
            <a:pPr>
              <a:buClr>
                <a:srgbClr val="B99074"/>
              </a:buClr>
            </a:pPr>
            <a:r>
              <a:rPr lang="fi-FI" sz="1600" b="1" dirty="0">
                <a:latin typeface="Tahoma" panose="020B0604030504040204" pitchFamily="34" charset="0"/>
                <a:ea typeface="Tahoma" panose="020B0604030504040204" pitchFamily="34" charset="0"/>
                <a:cs typeface="Tahoma" panose="020B0604030504040204" pitchFamily="34" charset="0"/>
              </a:rPr>
              <a:t>Oppilaitoksissa viikolla 40</a:t>
            </a:r>
          </a:p>
          <a:p>
            <a:pPr>
              <a:buClr>
                <a:srgbClr val="B99074"/>
              </a:buClr>
            </a:pPr>
            <a:endParaRPr lang="fi-FI" sz="1600" b="1"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B99074"/>
              </a:buClr>
              <a:buFont typeface="Arial" panose="020B0604020202020204" pitchFamily="34" charset="0"/>
              <a:buChar char="•"/>
            </a:pPr>
            <a:r>
              <a:rPr lang="fi-FI" dirty="0">
                <a:latin typeface="Tahoma" panose="020B0604030504040204" pitchFamily="34" charset="0"/>
                <a:ea typeface="Tahoma" panose="020B0604030504040204" pitchFamily="34" charset="0"/>
                <a:cs typeface="Tahoma" panose="020B0604030504040204" pitchFamily="34" charset="0"/>
              </a:rPr>
              <a:t>teemoina terveys, turvallisuus ja viihtyvyys</a:t>
            </a:r>
          </a:p>
          <a:p>
            <a:pPr marL="342900" indent="-342900">
              <a:buClr>
                <a:srgbClr val="B99074"/>
              </a:buClr>
              <a:buFont typeface="Arial" panose="020B0604020202020204" pitchFamily="34" charset="0"/>
              <a:buChar char="•"/>
            </a:pPr>
            <a:r>
              <a:rPr lang="fi-FI" dirty="0">
                <a:latin typeface="Tahoma" panose="020B0604030504040204" pitchFamily="34" charset="0"/>
                <a:ea typeface="Tahoma" panose="020B0604030504040204" pitchFamily="34" charset="0"/>
                <a:cs typeface="Tahoma" panose="020B0604030504040204" pitchFamily="34" charset="0"/>
              </a:rPr>
              <a:t>toiminnallisuus!</a:t>
            </a:r>
          </a:p>
          <a:p>
            <a:pPr marL="342900" indent="-342900">
              <a:buClr>
                <a:srgbClr val="B99074"/>
              </a:buClr>
              <a:buFont typeface="Arial" panose="020B0604020202020204" pitchFamily="34" charset="0"/>
              <a:buChar char="•"/>
            </a:pPr>
            <a:r>
              <a:rPr lang="fi-FI" dirty="0">
                <a:latin typeface="Tahoma" panose="020B0604030504040204" pitchFamily="34" charset="0"/>
                <a:ea typeface="Tahoma" panose="020B0604030504040204" pitchFamily="34" charset="0"/>
                <a:cs typeface="Tahoma" panose="020B0604030504040204" pitchFamily="34" charset="0"/>
              </a:rPr>
              <a:t>teemaviikolla järjestetään esim. messuja, toiminta- ja työkyvyn testipisteitä, pyörähdysauton testausta, harrastustoiminnan esittelyjä, hemmotteluhoitoja ja julkkisvierailuja</a:t>
            </a:r>
          </a:p>
          <a:p>
            <a:pPr marL="342900" indent="-342900">
              <a:buClr>
                <a:srgbClr val="B99074"/>
              </a:buClr>
              <a:buFont typeface="Arial" panose="020B0604020202020204" pitchFamily="34" charset="0"/>
              <a:buChar char="•"/>
            </a:pPr>
            <a:r>
              <a:rPr lang="fi-FI" dirty="0">
                <a:latin typeface="Tahoma" panose="020B0604030504040204" pitchFamily="34" charset="0"/>
                <a:ea typeface="Tahoma" panose="020B0604030504040204" pitchFamily="34" charset="0"/>
                <a:cs typeface="Tahoma" panose="020B0604030504040204" pitchFamily="34" charset="0"/>
              </a:rPr>
              <a:t>opiskelijoiden osaaminen esillä</a:t>
            </a:r>
          </a:p>
          <a:p>
            <a:pPr marL="342900" indent="-342900">
              <a:buClr>
                <a:srgbClr val="B99074"/>
              </a:buClr>
              <a:buFont typeface="Arial" panose="020B0604020202020204" pitchFamily="34" charset="0"/>
              <a:buChar char="•"/>
            </a:pPr>
            <a:endParaRPr lang="fi-FI" sz="1600" dirty="0">
              <a:latin typeface="Tahoma" panose="020B0604030504040204" pitchFamily="34" charset="0"/>
              <a:ea typeface="Tahoma" panose="020B0604030504040204" pitchFamily="34" charset="0"/>
              <a:cs typeface="Tahoma" panose="020B0604030504040204" pitchFamily="34" charset="0"/>
            </a:endParaRPr>
          </a:p>
          <a:p>
            <a:pPr>
              <a:buClr>
                <a:srgbClr val="B99074"/>
              </a:buClr>
            </a:pPr>
            <a:r>
              <a:rPr lang="fi-FI" sz="1600" b="1" dirty="0">
                <a:latin typeface="Tahoma" panose="020B0604030504040204" pitchFamily="34" charset="0"/>
                <a:ea typeface="Tahoma" panose="020B0604030504040204" pitchFamily="34" charset="0"/>
                <a:cs typeface="Tahoma" panose="020B0604030504040204" pitchFamily="34" charset="0"/>
              </a:rPr>
              <a:t> #Amistekeehyvää-tempaukset jatkuvat!</a:t>
            </a:r>
          </a:p>
          <a:p>
            <a:pPr marL="285750" indent="-285750">
              <a:buClr>
                <a:srgbClr val="B99074"/>
              </a:buClr>
              <a:buFont typeface="Arial" panose="020B0604020202020204" pitchFamily="34" charset="0"/>
              <a:buChar char="•"/>
            </a:pPr>
            <a:r>
              <a:rPr lang="fi-FI" sz="1600" dirty="0">
                <a:latin typeface="Tahoma" panose="020B0604030504040204" pitchFamily="34" charset="0"/>
                <a:ea typeface="Tahoma" panose="020B0604030504040204" pitchFamily="34" charset="0"/>
                <a:cs typeface="Tahoma" panose="020B0604030504040204" pitchFamily="34" charset="0"/>
              </a:rPr>
              <a:t>toteutetaan hyvää mieltä ja apua tuottavia pop </a:t>
            </a:r>
            <a:r>
              <a:rPr lang="fi-FI" sz="1600" dirty="0" err="1">
                <a:latin typeface="Tahoma" panose="020B0604030504040204" pitchFamily="34" charset="0"/>
                <a:ea typeface="Tahoma" panose="020B0604030504040204" pitchFamily="34" charset="0"/>
                <a:cs typeface="Tahoma" panose="020B0604030504040204" pitchFamily="34" charset="0"/>
              </a:rPr>
              <a:t>up</a:t>
            </a:r>
            <a:r>
              <a:rPr lang="fi-FI" sz="1600" dirty="0">
                <a:latin typeface="Tahoma" panose="020B0604030504040204" pitchFamily="34" charset="0"/>
                <a:ea typeface="Tahoma" panose="020B0604030504040204" pitchFamily="34" charset="0"/>
                <a:cs typeface="Tahoma" panose="020B0604030504040204" pitchFamily="34" charset="0"/>
              </a:rPr>
              <a:t> –tempauksia oppilaitoksessa ja sen lähiympäristössä</a:t>
            </a:r>
          </a:p>
          <a:p>
            <a:pPr marL="285750" indent="-285750">
              <a:buClr>
                <a:srgbClr val="B99074"/>
              </a:buClr>
              <a:buFont typeface="Arial" panose="020B0604020202020204" pitchFamily="34" charset="0"/>
              <a:buChar char="•"/>
            </a:pPr>
            <a:endParaRPr lang="fi-FI" sz="1600" dirty="0">
              <a:latin typeface="Tahoma" panose="020B0604030504040204" pitchFamily="34" charset="0"/>
              <a:ea typeface="Tahoma" panose="020B0604030504040204" pitchFamily="34" charset="0"/>
              <a:cs typeface="Tahoma" panose="020B0604030504040204" pitchFamily="34" charset="0"/>
            </a:endParaRPr>
          </a:p>
          <a:p>
            <a:pPr marL="285750" indent="-285750">
              <a:buClr>
                <a:srgbClr val="B99074"/>
              </a:buClr>
              <a:buFont typeface="Arial" panose="020B0604020202020204" pitchFamily="34" charset="0"/>
              <a:buChar char="•"/>
            </a:pPr>
            <a:endParaRPr lang="fi-FI" sz="1600" dirty="0">
              <a:latin typeface="Tahoma" panose="020B0604030504040204" pitchFamily="34" charset="0"/>
              <a:ea typeface="Tahoma" panose="020B0604030504040204" pitchFamily="34" charset="0"/>
              <a:cs typeface="Tahoma" panose="020B0604030504040204" pitchFamily="34" charset="0"/>
            </a:endParaRPr>
          </a:p>
          <a:p>
            <a:pPr>
              <a:buClr>
                <a:srgbClr val="B99074"/>
              </a:buClr>
            </a:pPr>
            <a:endParaRPr lang="fi-FI" sz="1600" b="1" dirty="0">
              <a:latin typeface="Tahoma" panose="020B0604030504040204" pitchFamily="34" charset="0"/>
              <a:ea typeface="Tahoma" panose="020B0604030504040204" pitchFamily="34" charset="0"/>
              <a:cs typeface="Tahoma" panose="020B0604030504040204" pitchFamily="34" charset="0"/>
            </a:endParaRPr>
          </a:p>
          <a:p>
            <a:pPr>
              <a:buClr>
                <a:srgbClr val="B99074"/>
              </a:buClr>
            </a:pPr>
            <a:endParaRPr lang="fi-FI" sz="1600" b="1"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B99074"/>
              </a:buClr>
              <a:buFont typeface="Arial" panose="020B0604020202020204" pitchFamily="34" charset="0"/>
              <a:buChar char="•"/>
            </a:pPr>
            <a:endParaRPr lang="fi-FI" sz="1100" b="1" dirty="0">
              <a:latin typeface="Tahoma" panose="020B0604030504040204" pitchFamily="34" charset="0"/>
              <a:ea typeface="Tahoma" panose="020B0604030504040204" pitchFamily="34" charset="0"/>
              <a:cs typeface="Tahoma" panose="020B0604030504040204" pitchFamily="34" charset="0"/>
            </a:endParaRPr>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p:spPr>
        <p:txBody>
          <a:bodyPr wrap="square">
            <a:spAutoFit/>
          </a:bodyPr>
          <a:lstStyle/>
          <a:p>
            <a:pPr algn="ctr"/>
            <a:endParaRPr lang="fi-FI" sz="1600" b="1" dirty="0">
              <a:solidFill>
                <a:srgbClr val="A29972"/>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A29972"/>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A29972"/>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sp>
        <p:nvSpPr>
          <p:cNvPr id="3" name="Nuoli: Oikea 2">
            <a:extLst>
              <a:ext uri="{FF2B5EF4-FFF2-40B4-BE49-F238E27FC236}">
                <a16:creationId xmlns:a16="http://schemas.microsoft.com/office/drawing/2014/main" id="{A32D5AA2-D5FD-4776-A9DF-C9C20A44CDEE}"/>
              </a:ext>
            </a:extLst>
          </p:cNvPr>
          <p:cNvSpPr/>
          <p:nvPr/>
        </p:nvSpPr>
        <p:spPr>
          <a:xfrm>
            <a:off x="13706573" y="1338606"/>
            <a:ext cx="4713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1C6524F7-FC12-438B-B0C4-9454849D1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5354" y="5176565"/>
            <a:ext cx="2592329" cy="1147574"/>
          </a:xfrm>
          <a:prstGeom prst="rect">
            <a:avLst/>
          </a:prstGeom>
        </p:spPr>
      </p:pic>
    </p:spTree>
    <p:extLst>
      <p:ext uri="{BB962C8B-B14F-4D97-AF65-F5344CB8AC3E}">
        <p14:creationId xmlns:p14="http://schemas.microsoft.com/office/powerpoint/2010/main" val="21579951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02" y="-87743"/>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7000601" y="934379"/>
            <a:ext cx="4468917" cy="584775"/>
          </a:xfrm>
          <a:prstGeom prst="rect">
            <a:avLst/>
          </a:prstGeom>
          <a:noFill/>
        </p:spPr>
        <p:txBody>
          <a:bodyPr wrap="none" rtlCol="0">
            <a:spAutoFit/>
          </a:bodyPr>
          <a:lstStyle/>
          <a:p>
            <a:pPr algn="r"/>
            <a:r>
              <a:rPr lang="fi-FI" sz="3200" dirty="0">
                <a:solidFill>
                  <a:schemeClr val="bg1"/>
                </a:solidFill>
                <a:latin typeface="Tahoma" panose="020B0604030504040204" pitchFamily="34" charset="0"/>
                <a:ea typeface="Tahoma" panose="020B0604030504040204" pitchFamily="34" charset="0"/>
                <a:cs typeface="Tahoma" panose="020B0604030504040204" pitchFamily="34" charset="0"/>
              </a:rPr>
              <a:t> Tapahtumia! </a:t>
            </a:r>
            <a:r>
              <a:rPr lang="fi-FI" sz="3200" dirty="0" err="1">
                <a:solidFill>
                  <a:schemeClr val="bg1"/>
                </a:solidFill>
                <a:latin typeface="Tahoma" panose="020B0604030504040204" pitchFamily="34" charset="0"/>
                <a:ea typeface="Tahoma" panose="020B0604030504040204" pitchFamily="34" charset="0"/>
                <a:cs typeface="Tahoma" panose="020B0604030504040204" pitchFamily="34" charset="0"/>
              </a:rPr>
              <a:t>Amistamo</a:t>
            </a:r>
            <a:endParaRPr lang="fi-FI"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kstiruutu 11">
            <a:extLst>
              <a:ext uri="{FF2B5EF4-FFF2-40B4-BE49-F238E27FC236}">
                <a16:creationId xmlns:a16="http://schemas.microsoft.com/office/drawing/2014/main" id="{2867598C-B6F2-4580-B59A-5F9154E8517B}"/>
              </a:ext>
            </a:extLst>
          </p:cNvPr>
          <p:cNvSpPr txBox="1"/>
          <p:nvPr/>
        </p:nvSpPr>
        <p:spPr>
          <a:xfrm>
            <a:off x="5508786" y="2208994"/>
            <a:ext cx="6683214" cy="3616375"/>
          </a:xfrm>
          <a:prstGeom prst="rect">
            <a:avLst/>
          </a:prstGeom>
          <a:noFill/>
        </p:spPr>
        <p:txBody>
          <a:bodyPr wrap="square" rtlCol="0">
            <a:spAutoFit/>
          </a:bodyPr>
          <a:lstStyle/>
          <a:p>
            <a:pPr marL="342900" indent="-342900">
              <a:buClr>
                <a:srgbClr val="B99074"/>
              </a:buClr>
              <a:buFont typeface="Arial" panose="020B0604020202020204" pitchFamily="34" charset="0"/>
              <a:buChar char="•"/>
            </a:pPr>
            <a:endParaRPr lang="fi-FI" dirty="0">
              <a:latin typeface="Tahoma" panose="020B0604030504040204" pitchFamily="34" charset="0"/>
              <a:ea typeface="Tahoma" panose="020B0604030504040204" pitchFamily="34" charset="0"/>
              <a:cs typeface="Tahoma" panose="020B0604030504040204" pitchFamily="34" charset="0"/>
            </a:endParaRPr>
          </a:p>
          <a:p>
            <a:pPr>
              <a:buClr>
                <a:srgbClr val="B99074"/>
              </a:buClr>
            </a:pPr>
            <a:endParaRPr lang="fi-FI" sz="1600" b="1" dirty="0">
              <a:latin typeface="Tahoma" panose="020B0604030504040204" pitchFamily="34" charset="0"/>
              <a:ea typeface="Tahoma" panose="020B0604030504040204" pitchFamily="34" charset="0"/>
              <a:cs typeface="Tahoma" panose="020B0604030504040204" pitchFamily="34" charset="0"/>
            </a:endParaRPr>
          </a:p>
          <a:p>
            <a:pPr>
              <a:buClr>
                <a:srgbClr val="B99074"/>
              </a:buClr>
            </a:pPr>
            <a:endParaRPr lang="fi-FI" sz="1200" b="1"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B99074"/>
              </a:buClr>
              <a:buFont typeface="Arial" panose="020B0604020202020204" pitchFamily="34" charset="0"/>
              <a:buChar char="•"/>
            </a:pPr>
            <a:r>
              <a:rPr lang="fi-FI" dirty="0" err="1">
                <a:latin typeface="Tahoma" panose="020B0604030504040204" pitchFamily="34" charset="0"/>
                <a:ea typeface="Tahoma" panose="020B0604030504040204" pitchFamily="34" charset="0"/>
                <a:cs typeface="Tahoma" panose="020B0604030504040204" pitchFamily="34" charset="0"/>
              </a:rPr>
              <a:t>ryhmäyttämisen</a:t>
            </a:r>
            <a:r>
              <a:rPr lang="fi-FI" dirty="0">
                <a:latin typeface="Tahoma" panose="020B0604030504040204" pitchFamily="34" charset="0"/>
                <a:ea typeface="Tahoma" panose="020B0604030504040204" pitchFamily="34" charset="0"/>
                <a:cs typeface="Tahoma" panose="020B0604030504040204" pitchFamily="34" charset="0"/>
              </a:rPr>
              <a:t> ideoita, liikuttavia ideoita</a:t>
            </a:r>
          </a:p>
          <a:p>
            <a:pPr marL="342900" indent="-342900">
              <a:buClr>
                <a:srgbClr val="B99074"/>
              </a:buClr>
              <a:buFont typeface="Arial" panose="020B0604020202020204" pitchFamily="34" charset="0"/>
              <a:buChar char="•"/>
            </a:pPr>
            <a:r>
              <a:rPr lang="fi-FI" dirty="0">
                <a:latin typeface="Tahoma" panose="020B0604030504040204" pitchFamily="34" charset="0"/>
                <a:ea typeface="Tahoma" panose="020B0604030504040204" pitchFamily="34" charset="0"/>
                <a:cs typeface="Tahoma" panose="020B0604030504040204" pitchFamily="34" charset="0"/>
              </a:rPr>
              <a:t>tutoreille, tutoreiksi aikoville ja opiskelijakunnan jäsenille</a:t>
            </a:r>
          </a:p>
          <a:p>
            <a:pPr marL="342900" indent="-342900">
              <a:buClr>
                <a:srgbClr val="B99074"/>
              </a:buClr>
              <a:buFont typeface="Arial" panose="020B0604020202020204" pitchFamily="34" charset="0"/>
              <a:buChar char="•"/>
            </a:pPr>
            <a:r>
              <a:rPr lang="fi-FI" dirty="0">
                <a:latin typeface="Tahoma" panose="020B0604030504040204" pitchFamily="34" charset="0"/>
                <a:ea typeface="Tahoma" panose="020B0604030504040204" pitchFamily="34" charset="0"/>
                <a:cs typeface="Tahoma" panose="020B0604030504040204" pitchFamily="34" charset="0"/>
              </a:rPr>
              <a:t>ideat tutuksi itse testaamalla ja edelleen omassa oppilaitoksessa toteutettavaksi</a:t>
            </a:r>
          </a:p>
          <a:p>
            <a:pPr marL="342900" indent="-342900">
              <a:buClr>
                <a:srgbClr val="B99074"/>
              </a:buClr>
              <a:buFont typeface="Arial" panose="020B0604020202020204" pitchFamily="34" charset="0"/>
              <a:buChar char="•"/>
            </a:pPr>
            <a:endParaRPr lang="fi-FI" dirty="0">
              <a:latin typeface="Tahoma" panose="020B0604030504040204" pitchFamily="34" charset="0"/>
              <a:ea typeface="Tahoma" panose="020B0604030504040204" pitchFamily="34" charset="0"/>
              <a:cs typeface="Tahoma" panose="020B0604030504040204" pitchFamily="34" charset="0"/>
            </a:endParaRPr>
          </a:p>
          <a:p>
            <a:pPr>
              <a:buClr>
                <a:srgbClr val="B99074"/>
              </a:buClr>
            </a:pPr>
            <a:r>
              <a:rPr lang="fi-FI" b="1" dirty="0">
                <a:latin typeface="Tahoma" panose="020B0604030504040204" pitchFamily="34" charset="0"/>
                <a:ea typeface="Tahoma" panose="020B0604030504040204" pitchFamily="34" charset="0"/>
                <a:cs typeface="Tahoma" panose="020B0604030504040204" pitchFamily="34" charset="0"/>
              </a:rPr>
              <a:t>Tutorkoulutukset</a:t>
            </a:r>
          </a:p>
          <a:p>
            <a:pPr marL="342900" indent="-342900">
              <a:buClr>
                <a:srgbClr val="B99074"/>
              </a:buClr>
              <a:buFont typeface="Arial" panose="020B0604020202020204" pitchFamily="34" charset="0"/>
              <a:buChar char="•"/>
            </a:pPr>
            <a:r>
              <a:rPr lang="fi-FI" dirty="0">
                <a:latin typeface="Tahoma" panose="020B0604030504040204" pitchFamily="34" charset="0"/>
                <a:ea typeface="Tahoma" panose="020B0604030504040204" pitchFamily="34" charset="0"/>
                <a:cs typeface="Tahoma" panose="020B0604030504040204" pitchFamily="34" charset="0"/>
              </a:rPr>
              <a:t>sisältöinä tutorina toimiminen, tapahtuman järjestäminen ja ryhmän ohjaaminen</a:t>
            </a:r>
          </a:p>
          <a:p>
            <a:pPr lvl="1">
              <a:buClr>
                <a:srgbClr val="B99074"/>
              </a:buClr>
            </a:pPr>
            <a:endParaRPr lang="fi-FI" sz="1400" b="1"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B99074"/>
              </a:buClr>
              <a:buFont typeface="Arial" panose="020B0604020202020204" pitchFamily="34" charset="0"/>
              <a:buChar char="•"/>
            </a:pPr>
            <a:endParaRPr lang="fi-FI" sz="1400" b="1"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B99074"/>
              </a:buClr>
              <a:buFont typeface="Arial" panose="020B0604020202020204" pitchFamily="34" charset="0"/>
              <a:buChar char="•"/>
            </a:pPr>
            <a:endParaRPr lang="fi-FI" sz="1100" b="1" dirty="0">
              <a:latin typeface="Tahoma" panose="020B0604030504040204" pitchFamily="34" charset="0"/>
              <a:ea typeface="Tahoma" panose="020B0604030504040204" pitchFamily="34" charset="0"/>
              <a:cs typeface="Tahoma" panose="020B0604030504040204" pitchFamily="34" charset="0"/>
            </a:endParaRPr>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p:spPr>
        <p:txBody>
          <a:bodyPr wrap="square">
            <a:spAutoFit/>
          </a:bodyPr>
          <a:lstStyle/>
          <a:p>
            <a:pPr algn="ctr"/>
            <a:endParaRPr lang="fi-FI" sz="1600" b="1" dirty="0">
              <a:solidFill>
                <a:srgbClr val="A29972"/>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A29972"/>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A29972"/>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sp>
        <p:nvSpPr>
          <p:cNvPr id="3" name="Nuoli: Oikea 2">
            <a:extLst>
              <a:ext uri="{FF2B5EF4-FFF2-40B4-BE49-F238E27FC236}">
                <a16:creationId xmlns:a16="http://schemas.microsoft.com/office/drawing/2014/main" id="{A32D5AA2-D5FD-4776-A9DF-C9C20A44CDEE}"/>
              </a:ext>
            </a:extLst>
          </p:cNvPr>
          <p:cNvSpPr/>
          <p:nvPr/>
        </p:nvSpPr>
        <p:spPr>
          <a:xfrm>
            <a:off x="13706573" y="1338606"/>
            <a:ext cx="4713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748786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4605902" y="1000366"/>
            <a:ext cx="7441012" cy="584775"/>
          </a:xfrm>
          <a:prstGeom prst="rect">
            <a:avLst/>
          </a:prstGeom>
          <a:noFill/>
        </p:spPr>
        <p:txBody>
          <a:bodyPr wrap="none" rtlCol="0">
            <a:spAutoFit/>
          </a:bodyPr>
          <a:lstStyle/>
          <a:p>
            <a:pPr algn="r"/>
            <a:r>
              <a:rPr lang="fi-FI" sz="3200" dirty="0">
                <a:solidFill>
                  <a:schemeClr val="bg1"/>
                </a:solidFill>
                <a:latin typeface="Tahoma" panose="020B0604030504040204" pitchFamily="34" charset="0"/>
                <a:ea typeface="Tahoma" panose="020B0604030504040204" pitchFamily="34" charset="0"/>
                <a:cs typeface="Tahoma" panose="020B0604030504040204" pitchFamily="34" charset="0"/>
              </a:rPr>
              <a:t>Työkykyä! Ammattiosaajan työkykypassi</a:t>
            </a:r>
          </a:p>
        </p:txBody>
      </p:sp>
      <p:sp>
        <p:nvSpPr>
          <p:cNvPr id="12" name="Tekstiruutu 11">
            <a:extLst>
              <a:ext uri="{FF2B5EF4-FFF2-40B4-BE49-F238E27FC236}">
                <a16:creationId xmlns:a16="http://schemas.microsoft.com/office/drawing/2014/main" id="{2867598C-B6F2-4580-B59A-5F9154E8517B}"/>
              </a:ext>
            </a:extLst>
          </p:cNvPr>
          <p:cNvSpPr txBox="1"/>
          <p:nvPr/>
        </p:nvSpPr>
        <p:spPr>
          <a:xfrm>
            <a:off x="6096000" y="1726693"/>
            <a:ext cx="6096000" cy="7448193"/>
          </a:xfrm>
          <a:prstGeom prst="rect">
            <a:avLst/>
          </a:prstGeom>
          <a:noFill/>
        </p:spPr>
        <p:txBody>
          <a:bodyPr wrap="square" rtlCol="0">
            <a:spAutoFit/>
          </a:bodyPr>
          <a:lstStyle/>
          <a:p>
            <a:pPr lvl="0">
              <a:buClr>
                <a:srgbClr val="E6007E"/>
              </a:buClr>
            </a:pPr>
            <a:endParaRPr lang="fi-FI"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77D75A"/>
              </a:buClr>
            </a:pPr>
            <a:endParaRPr lang="fi-FI" sz="2000" b="1" dirty="0">
              <a:ea typeface="Tahoma" panose="020B0604030504040204" pitchFamily="34" charset="0"/>
              <a:cs typeface="Tahoma" panose="020B0604030504040204" pitchFamily="34" charset="0"/>
            </a:endParaRPr>
          </a:p>
          <a:p>
            <a:pPr marL="342900" indent="-342900">
              <a:buClr>
                <a:srgbClr val="77D75A"/>
              </a:buClr>
              <a:buFont typeface="Arial" panose="020B0604020202020204" pitchFamily="34" charset="0"/>
              <a:buChar char="•"/>
            </a:pPr>
            <a:endParaRPr lang="fi-FI" sz="2000" dirty="0">
              <a:ea typeface="Tahoma" panose="020B0604030504040204" pitchFamily="34" charset="0"/>
              <a:cs typeface="Tahoma" panose="020B0604030504040204" pitchFamily="34" charset="0"/>
            </a:endParaRPr>
          </a:p>
          <a:p>
            <a:pPr marL="800100" lvl="1" indent="-342900">
              <a:buClr>
                <a:srgbClr val="77D75A"/>
              </a:buClr>
              <a:buFont typeface="Arial" panose="020B0604020202020204" pitchFamily="34" charset="0"/>
              <a:buChar char="•"/>
            </a:pPr>
            <a:r>
              <a:rPr lang="fi-FI" sz="2000" dirty="0">
                <a:ea typeface="Tahoma" panose="020B0604030504040204" pitchFamily="34" charset="0"/>
                <a:cs typeface="Tahoma" panose="020B0604030504040204" pitchFamily="34" charset="0"/>
              </a:rPr>
              <a:t>Työkykypassi kertoo työnantajalle, että hallitset työkykyysi ja työhyvinvointiisi liittyviä asioita</a:t>
            </a:r>
          </a:p>
          <a:p>
            <a:pPr marL="800100" lvl="1" indent="-342900">
              <a:buClr>
                <a:srgbClr val="77D75A"/>
              </a:buClr>
              <a:buFont typeface="Arial" panose="020B0604020202020204" pitchFamily="34" charset="0"/>
              <a:buChar char="•"/>
            </a:pPr>
            <a:r>
              <a:rPr lang="fi-FI" sz="2000" dirty="0">
                <a:ea typeface="Tahoma" panose="020B0604030504040204" pitchFamily="34" charset="0"/>
                <a:cs typeface="Tahoma" panose="020B0604030504040204" pitchFamily="34" charset="0"/>
              </a:rPr>
              <a:t>sisällöt lisäävät tietoja, taitoja ja motivaatiota huolehtia omasta terveydestäsi ja hyvinvoinnistasi opintojen aikana sekä niiden jälkeen</a:t>
            </a:r>
          </a:p>
          <a:p>
            <a:pPr marL="800100" lvl="1" indent="-342900">
              <a:buClr>
                <a:srgbClr val="77D75A"/>
              </a:buClr>
              <a:buFont typeface="Arial" panose="020B0604020202020204" pitchFamily="34" charset="0"/>
              <a:buChar char="•"/>
            </a:pPr>
            <a:r>
              <a:rPr lang="fi-FI" sz="2000" dirty="0">
                <a:ea typeface="Tahoma" panose="020B0604030504040204" pitchFamily="34" charset="0"/>
                <a:cs typeface="Tahoma" panose="020B0604030504040204" pitchFamily="34" charset="0"/>
              </a:rPr>
              <a:t>Työkykypassissa on neljä teemaa: ammatin työkykyvalmiudet, työkykyä edistävä liikunta,</a:t>
            </a:r>
          </a:p>
          <a:p>
            <a:pPr lvl="1">
              <a:buClr>
                <a:srgbClr val="77D75A"/>
              </a:buClr>
            </a:pPr>
            <a:r>
              <a:rPr lang="fi-FI" sz="2000" dirty="0">
                <a:ea typeface="Tahoma" panose="020B0604030504040204" pitchFamily="34" charset="0"/>
                <a:cs typeface="Tahoma" panose="020B0604030504040204" pitchFamily="34" charset="0"/>
              </a:rPr>
              <a:t>      terveysosaaminen sekä harrastuneisuus ja        	yhteistyötaidot</a:t>
            </a:r>
          </a:p>
          <a:p>
            <a:pPr lvl="1">
              <a:buClr>
                <a:srgbClr val="77D75A"/>
              </a:buClr>
            </a:pPr>
            <a:endParaRPr lang="fi-FI" sz="2000" dirty="0">
              <a:ea typeface="Tahoma" panose="020B0604030504040204" pitchFamily="34" charset="0"/>
              <a:cs typeface="Tahoma" panose="020B0604030504040204" pitchFamily="34" charset="0"/>
            </a:endParaRPr>
          </a:p>
          <a:p>
            <a:pPr lvl="1">
              <a:buClr>
                <a:srgbClr val="77D75A"/>
              </a:buClr>
            </a:pPr>
            <a:endParaRPr lang="fi-FI" sz="2000" dirty="0">
              <a:ea typeface="Tahoma" panose="020B0604030504040204" pitchFamily="34" charset="0"/>
              <a:cs typeface="Tahoma" panose="020B0604030504040204" pitchFamily="34" charset="0"/>
            </a:endParaRPr>
          </a:p>
          <a:p>
            <a:pPr lvl="1">
              <a:buClr>
                <a:srgbClr val="77D75A"/>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marL="800100" lvl="1" indent="-342900">
              <a:buClr>
                <a:srgbClr val="77D75A"/>
              </a:buClr>
              <a:buFont typeface="Wingdings" panose="05000000000000000000" pitchFamily="2" charset="2"/>
              <a:buChar char="§"/>
            </a:pPr>
            <a:endParaRPr lang="fi-FI" sz="2200"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77D75A"/>
              </a:buClr>
              <a:buFont typeface="Wingdings" panose="05000000000000000000" pitchFamily="2" charset="2"/>
              <a:buChar cha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r>
              <a:rPr lang="fi-FI" sz="2200" dirty="0">
                <a:latin typeface="Tahoma" panose="020B0604030504040204" pitchFamily="34" charset="0"/>
                <a:ea typeface="Tahoma" panose="020B0604030504040204" pitchFamily="34" charset="0"/>
                <a:cs typeface="Tahoma" panose="020B0604030504040204" pitchFamily="34" charset="0"/>
              </a:rPr>
              <a:t>​</a:t>
            </a: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p:spPr>
        <p:txBody>
          <a:bodyPr wrap="square">
            <a:spAutoFit/>
          </a:bodyPr>
          <a:lstStyle/>
          <a:p>
            <a:pPr algn="ctr"/>
            <a:endParaRPr lang="fi-FI" sz="1600" b="1" dirty="0">
              <a:solidFill>
                <a:srgbClr val="77D75A"/>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77D75A"/>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77D75A"/>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pic>
        <p:nvPicPr>
          <p:cNvPr id="4" name="Kuva 3">
            <a:extLst>
              <a:ext uri="{FF2B5EF4-FFF2-40B4-BE49-F238E27FC236}">
                <a16:creationId xmlns:a16="http://schemas.microsoft.com/office/drawing/2014/main" id="{09B115EF-9C29-4C8A-B1FA-89AC2AB66C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99" y="5591579"/>
            <a:ext cx="1792725" cy="1042022"/>
          </a:xfrm>
          <a:prstGeom prst="rect">
            <a:avLst/>
          </a:prstGeom>
        </p:spPr>
      </p:pic>
    </p:spTree>
    <p:extLst>
      <p:ext uri="{BB962C8B-B14F-4D97-AF65-F5344CB8AC3E}">
        <p14:creationId xmlns:p14="http://schemas.microsoft.com/office/powerpoint/2010/main" val="3826671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8147705" y="1000366"/>
            <a:ext cx="3899209" cy="584775"/>
          </a:xfrm>
          <a:prstGeom prst="rect">
            <a:avLst/>
          </a:prstGeom>
          <a:noFill/>
        </p:spPr>
        <p:txBody>
          <a:bodyPr wrap="none" rtlCol="0">
            <a:spAutoFit/>
          </a:bodyPr>
          <a:lstStyle/>
          <a:p>
            <a:pPr algn="r"/>
            <a:r>
              <a:rPr lang="fi-FI" sz="3200" dirty="0">
                <a:solidFill>
                  <a:schemeClr val="bg1"/>
                </a:solidFill>
                <a:latin typeface="Tahoma" panose="020B0604030504040204" pitchFamily="34" charset="0"/>
                <a:ea typeface="Tahoma" panose="020B0604030504040204" pitchFamily="34" charset="0"/>
                <a:cs typeface="Tahoma" panose="020B0604030504040204" pitchFamily="34" charset="0"/>
              </a:rPr>
              <a:t>Liikuntaa! Liikevirtaa</a:t>
            </a:r>
          </a:p>
        </p:txBody>
      </p:sp>
      <p:sp>
        <p:nvSpPr>
          <p:cNvPr id="12" name="Tekstiruutu 11">
            <a:extLst>
              <a:ext uri="{FF2B5EF4-FFF2-40B4-BE49-F238E27FC236}">
                <a16:creationId xmlns:a16="http://schemas.microsoft.com/office/drawing/2014/main" id="{2867598C-B6F2-4580-B59A-5F9154E8517B}"/>
              </a:ext>
            </a:extLst>
          </p:cNvPr>
          <p:cNvSpPr txBox="1"/>
          <p:nvPr/>
        </p:nvSpPr>
        <p:spPr>
          <a:xfrm>
            <a:off x="6096000" y="1726693"/>
            <a:ext cx="6096000" cy="5909310"/>
          </a:xfrm>
          <a:prstGeom prst="rect">
            <a:avLst/>
          </a:prstGeom>
          <a:noFill/>
        </p:spPr>
        <p:txBody>
          <a:bodyPr wrap="square" rtlCol="0">
            <a:spAutoFit/>
          </a:bodyPr>
          <a:lstStyle/>
          <a:p>
            <a:pPr lvl="0">
              <a:buClr>
                <a:srgbClr val="E6007E"/>
              </a:buClr>
            </a:pPr>
            <a:endParaRPr lang="fi-FI"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77D75A"/>
              </a:buClr>
            </a:pPr>
            <a:endParaRPr lang="fi-FI" sz="2000" b="1" dirty="0">
              <a:ea typeface="Tahoma" panose="020B0604030504040204" pitchFamily="34" charset="0"/>
              <a:cs typeface="Tahoma" panose="020B0604030504040204" pitchFamily="34" charset="0"/>
            </a:endParaRPr>
          </a:p>
          <a:p>
            <a:pPr marL="342900" indent="-342900">
              <a:buClr>
                <a:srgbClr val="77D75A"/>
              </a:buClr>
              <a:buFont typeface="Arial" panose="020B0604020202020204" pitchFamily="34" charset="0"/>
              <a:buChar char="•"/>
            </a:pPr>
            <a:endParaRPr lang="fi-FI" sz="2000" dirty="0">
              <a:ea typeface="Tahoma" panose="020B0604030504040204" pitchFamily="34" charset="0"/>
              <a:cs typeface="Tahoma" panose="020B0604030504040204" pitchFamily="34" charset="0"/>
            </a:endParaRPr>
          </a:p>
          <a:p>
            <a:pPr marL="800100" lvl="1" indent="-342900">
              <a:buClr>
                <a:srgbClr val="77D75A"/>
              </a:buClr>
              <a:buFont typeface="Arial" panose="020B0604020202020204" pitchFamily="34" charset="0"/>
              <a:buChar char="•"/>
            </a:pPr>
            <a:r>
              <a:rPr lang="fi-FI" sz="2000" dirty="0">
                <a:ea typeface="Tahoma" panose="020B0604030504040204" pitchFamily="34" charset="0"/>
                <a:cs typeface="Tahoma" panose="020B0604030504040204" pitchFamily="34" charset="0"/>
              </a:rPr>
              <a:t>Liikevirtaa-kampanja nostaa esille liikkumisen valintoja oman hyvinvoinnin parantamiseksi</a:t>
            </a:r>
          </a:p>
          <a:p>
            <a:pPr marL="800100" lvl="1" indent="-342900">
              <a:buClr>
                <a:srgbClr val="77D75A"/>
              </a:buClr>
              <a:buFont typeface="Arial" panose="020B0604020202020204" pitchFamily="34" charset="0"/>
              <a:buChar char="•"/>
            </a:pPr>
            <a:r>
              <a:rPr lang="fi-FI" sz="2000" dirty="0">
                <a:ea typeface="Tahoma" panose="020B0604030504040204" pitchFamily="34" charset="0"/>
                <a:cs typeface="Tahoma" panose="020B0604030504040204" pitchFamily="34" charset="0"/>
              </a:rPr>
              <a:t>Kampanja toteutetaan huhtikuussa</a:t>
            </a:r>
          </a:p>
          <a:p>
            <a:pPr marL="800100" lvl="1" indent="-342900">
              <a:buClr>
                <a:srgbClr val="77D75A"/>
              </a:buClr>
              <a:buFont typeface="Arial" panose="020B0604020202020204" pitchFamily="34" charset="0"/>
              <a:buChar char="•"/>
            </a:pPr>
            <a:r>
              <a:rPr lang="fi-FI" sz="2000" dirty="0">
                <a:ea typeface="Tahoma" panose="020B0604030504040204" pitchFamily="34" charset="0"/>
                <a:cs typeface="Tahoma" panose="020B0604030504040204" pitchFamily="34" charset="0"/>
              </a:rPr>
              <a:t>pienimuotoisia tempauksia tai teemaviikkoja, joissa tavoitteena tuottaa liikettä itseä ja ympäristöä huomioiden</a:t>
            </a:r>
          </a:p>
          <a:p>
            <a:pPr lvl="1">
              <a:buClr>
                <a:srgbClr val="77D75A"/>
              </a:buClr>
            </a:pPr>
            <a:endParaRPr lang="fi-FI" sz="2000" dirty="0">
              <a:ea typeface="Tahoma" panose="020B0604030504040204" pitchFamily="34" charset="0"/>
              <a:cs typeface="Tahoma" panose="020B0604030504040204" pitchFamily="34" charset="0"/>
            </a:endParaRPr>
          </a:p>
          <a:p>
            <a:pPr lvl="1">
              <a:buClr>
                <a:srgbClr val="77D75A"/>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marL="800100" lvl="1" indent="-342900">
              <a:buClr>
                <a:srgbClr val="77D75A"/>
              </a:buClr>
              <a:buFont typeface="Wingdings" panose="05000000000000000000" pitchFamily="2" charset="2"/>
              <a:buChar char="§"/>
            </a:pPr>
            <a:endParaRPr lang="fi-FI" sz="2200"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77D75A"/>
              </a:buClr>
              <a:buFont typeface="Wingdings" panose="05000000000000000000" pitchFamily="2" charset="2"/>
              <a:buChar cha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r>
              <a:rPr lang="fi-FI" sz="2200" dirty="0">
                <a:latin typeface="Tahoma" panose="020B0604030504040204" pitchFamily="34" charset="0"/>
                <a:ea typeface="Tahoma" panose="020B0604030504040204" pitchFamily="34" charset="0"/>
                <a:cs typeface="Tahoma" panose="020B0604030504040204" pitchFamily="34" charset="0"/>
              </a:rPr>
              <a:t>​</a:t>
            </a: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p:spPr>
        <p:txBody>
          <a:bodyPr wrap="square">
            <a:spAutoFit/>
          </a:bodyPr>
          <a:lstStyle/>
          <a:p>
            <a:pPr algn="ctr"/>
            <a:endParaRPr lang="fi-FI" sz="1600" b="1" dirty="0">
              <a:solidFill>
                <a:srgbClr val="77D75A"/>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77D75A"/>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77D75A"/>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spTree>
    <p:extLst>
      <p:ext uri="{BB962C8B-B14F-4D97-AF65-F5344CB8AC3E}">
        <p14:creationId xmlns:p14="http://schemas.microsoft.com/office/powerpoint/2010/main" val="23267061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3786239" y="2213282"/>
            <a:ext cx="4415081" cy="2431435"/>
          </a:xfrm>
          <a:prstGeom prst="rect">
            <a:avLst/>
          </a:prstGeom>
          <a:noFill/>
        </p:spPr>
        <p:txBody>
          <a:bodyPr wrap="square" rtlCol="0" anchor="ctr">
            <a:spAutoFit/>
          </a:bodyPr>
          <a:lstStyle/>
          <a:p>
            <a:pPr algn="ctr"/>
            <a:endParaRPr lang="fi-FI" sz="3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fi-FI" sz="3800" b="1" dirty="0">
                <a:solidFill>
                  <a:schemeClr val="bg1"/>
                </a:solidFill>
                <a:latin typeface="Tahoma" panose="020B0604030504040204" pitchFamily="34" charset="0"/>
                <a:ea typeface="Tahoma" panose="020B0604030504040204" pitchFamily="34" charset="0"/>
                <a:cs typeface="Tahoma" panose="020B0604030504040204" pitchFamily="34" charset="0"/>
              </a:rPr>
              <a:t>Kiitos! </a:t>
            </a:r>
          </a:p>
          <a:p>
            <a:pPr algn="ctr"/>
            <a:endParaRPr lang="fi-FI" sz="3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fi-FI" sz="3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Kuv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632" y="5671084"/>
            <a:ext cx="1587500" cy="660400"/>
          </a:xfrm>
          <a:prstGeom prst="rect">
            <a:avLst/>
          </a:prstGeom>
        </p:spPr>
      </p:pic>
      <p:sp>
        <p:nvSpPr>
          <p:cNvPr id="4" name="Suorakulmio 3"/>
          <p:cNvSpPr/>
          <p:nvPr/>
        </p:nvSpPr>
        <p:spPr>
          <a:xfrm>
            <a:off x="244007" y="5876438"/>
            <a:ext cx="1688284" cy="430887"/>
          </a:xfrm>
          <a:prstGeom prst="rect">
            <a:avLst/>
          </a:prstGeom>
        </p:spPr>
        <p:txBody>
          <a:bodyPr wrap="none">
            <a:spAutoFit/>
          </a:bodyPr>
          <a:lstStyle/>
          <a:p>
            <a:pPr algn="ctr"/>
            <a:r>
              <a:rPr lang="fi-FI" sz="2200" b="1" dirty="0">
                <a:solidFill>
                  <a:srgbClr val="E6007E"/>
                </a:solidFill>
                <a:latin typeface="Tahoma" panose="020B0604030504040204" pitchFamily="34" charset="0"/>
                <a:ea typeface="Tahoma" panose="020B0604030504040204" pitchFamily="34" charset="0"/>
                <a:cs typeface="Tahoma" panose="020B0604030504040204" pitchFamily="34" charset="0"/>
              </a:rPr>
              <a:t>sakury.net</a:t>
            </a:r>
            <a:endParaRPr lang="fi-FI" sz="2200" b="1" dirty="0">
              <a:solidFill>
                <a:srgbClr val="E6007E"/>
              </a:solidFill>
            </a:endParaRPr>
          </a:p>
        </p:txBody>
      </p:sp>
    </p:spTree>
    <p:extLst>
      <p:ext uri="{BB962C8B-B14F-4D97-AF65-F5344CB8AC3E}">
        <p14:creationId xmlns:p14="http://schemas.microsoft.com/office/powerpoint/2010/main" val="2162902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8575215" y="979365"/>
            <a:ext cx="3189078" cy="584775"/>
          </a:xfrm>
          <a:prstGeom prst="rect">
            <a:avLst/>
          </a:prstGeom>
          <a:noFill/>
        </p:spPr>
        <p:txBody>
          <a:bodyPr wrap="none" rtlCol="0">
            <a:spAutoFit/>
          </a:bodyPr>
          <a:lstStyle/>
          <a:p>
            <a:pPr algn="r"/>
            <a:r>
              <a:rPr lang="fi-FI" sz="3200" dirty="0">
                <a:solidFill>
                  <a:schemeClr val="bg1"/>
                </a:solidFill>
                <a:latin typeface="Tahoma" panose="020B0604030504040204" pitchFamily="34" charset="0"/>
                <a:ea typeface="Tahoma" panose="020B0604030504040204" pitchFamily="34" charset="0"/>
                <a:cs typeface="Tahoma" panose="020B0604030504040204" pitchFamily="34" charset="0"/>
              </a:rPr>
              <a:t>Mikä on SAKU ry</a:t>
            </a:r>
          </a:p>
        </p:txBody>
      </p:sp>
      <p:sp>
        <p:nvSpPr>
          <p:cNvPr id="12" name="Tekstiruutu 11">
            <a:extLst>
              <a:ext uri="{FF2B5EF4-FFF2-40B4-BE49-F238E27FC236}">
                <a16:creationId xmlns:a16="http://schemas.microsoft.com/office/drawing/2014/main" id="{2867598C-B6F2-4580-B59A-5F9154E8517B}"/>
              </a:ext>
            </a:extLst>
          </p:cNvPr>
          <p:cNvSpPr txBox="1"/>
          <p:nvPr/>
        </p:nvSpPr>
        <p:spPr>
          <a:xfrm>
            <a:off x="6169981" y="2110151"/>
            <a:ext cx="5841505" cy="2308324"/>
          </a:xfrm>
          <a:prstGeom prst="rect">
            <a:avLst/>
          </a:prstGeom>
          <a:noFill/>
        </p:spPr>
        <p:txBody>
          <a:bodyPr wrap="square" rtlCol="0">
            <a:spAutoFit/>
          </a:bodyPr>
          <a:lstStyle/>
          <a:p>
            <a:endParaRPr lang="fi-FI" b="1" dirty="0">
              <a:ea typeface="Tahoma" panose="020B0604030504040204" pitchFamily="34" charset="0"/>
              <a:cs typeface="Tahoma" panose="020B0604030504040204" pitchFamily="34" charset="0"/>
            </a:endParaRPr>
          </a:p>
          <a:p>
            <a:endParaRPr lang="fi-FI" b="1" dirty="0">
              <a:ea typeface="Tahoma" panose="020B0604030504040204" pitchFamily="34" charset="0"/>
              <a:cs typeface="Tahoma" panose="020B0604030504040204" pitchFamily="34" charset="0"/>
            </a:endParaRPr>
          </a:p>
          <a:p>
            <a:endParaRPr lang="fi-FI" b="1" dirty="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i-FI" dirty="0">
                <a:ea typeface="Tahoma" panose="020B0604030504040204" pitchFamily="34" charset="0"/>
                <a:cs typeface="Tahoma" panose="020B0604030504040204" pitchFamily="34" charset="0"/>
              </a:rPr>
              <a:t>SAKU ry on ammatillisen koulutuksen oma liikunta- </a:t>
            </a:r>
          </a:p>
          <a:p>
            <a:r>
              <a:rPr lang="fi-FI" dirty="0">
                <a:ea typeface="Tahoma" panose="020B0604030504040204" pitchFamily="34" charset="0"/>
                <a:cs typeface="Tahoma" panose="020B0604030504040204" pitchFamily="34" charset="0"/>
              </a:rPr>
              <a:t>      ja kulttuurijärjestö </a:t>
            </a:r>
          </a:p>
          <a:p>
            <a:pPr marL="285750" indent="-285750">
              <a:buFont typeface="Arial" panose="020B0604020202020204" pitchFamily="34" charset="0"/>
              <a:buChar char="•"/>
            </a:pPr>
            <a:r>
              <a:rPr lang="fi-FI" dirty="0">
                <a:ea typeface="Tahoma" panose="020B0604030504040204" pitchFamily="34" charset="0"/>
                <a:cs typeface="Tahoma" panose="020B0604030504040204" pitchFamily="34" charset="0"/>
              </a:rPr>
              <a:t>perustettu jo vuonna 1949</a:t>
            </a:r>
          </a:p>
          <a:p>
            <a:pPr marL="285750" indent="-285750">
              <a:buFont typeface="Arial" panose="020B0604020202020204" pitchFamily="34" charset="0"/>
              <a:buChar char="•"/>
            </a:pPr>
            <a:r>
              <a:rPr lang="fi-FI" dirty="0">
                <a:ea typeface="Tahoma" panose="020B0604030504040204" pitchFamily="34" charset="0"/>
                <a:cs typeface="Tahoma" panose="020B0604030504040204" pitchFamily="34" charset="0"/>
              </a:rPr>
              <a:t>jäsenenä on 66 ammatillisen koulutuksen järjestäjää</a:t>
            </a:r>
          </a:p>
          <a:p>
            <a:pPr marL="285750" indent="-285750">
              <a:buFont typeface="Arial" panose="020B0604020202020204" pitchFamily="34" charset="0"/>
              <a:buChar char="•"/>
            </a:pPr>
            <a:r>
              <a:rPr lang="fi-FI" dirty="0">
                <a:ea typeface="Tahoma" panose="020B0604030504040204" pitchFamily="34" charset="0"/>
                <a:cs typeface="Tahoma" panose="020B0604030504040204" pitchFamily="34" charset="0"/>
              </a:rPr>
              <a:t>kattaa noin 85 % ammatillisen koulutuksen kentästä</a:t>
            </a:r>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p:spPr>
        <p:txBody>
          <a:bodyPr wrap="square">
            <a:spAutoFit/>
          </a:bodyPr>
          <a:lstStyle/>
          <a:p>
            <a:pPr algn="ctr"/>
            <a:endParaRPr lang="fi-FI" sz="1600" b="1" dirty="0">
              <a:solidFill>
                <a:srgbClr val="52BEE6"/>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52BEE6"/>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52BEE6"/>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spTree>
    <p:extLst>
      <p:ext uri="{BB962C8B-B14F-4D97-AF65-F5344CB8AC3E}">
        <p14:creationId xmlns:p14="http://schemas.microsoft.com/office/powerpoint/2010/main" val="30523145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5715000" y="988931"/>
            <a:ext cx="6270171" cy="584775"/>
          </a:xfrm>
          <a:prstGeom prst="rect">
            <a:avLst/>
          </a:prstGeom>
          <a:noFill/>
        </p:spPr>
        <p:txBody>
          <a:bodyPr wrap="square" rtlCol="0">
            <a:spAutoFit/>
          </a:bodyPr>
          <a:lstStyle/>
          <a:p>
            <a:pPr algn="r"/>
            <a:r>
              <a:rPr lang="fi-FI" sz="3200" dirty="0">
                <a:solidFill>
                  <a:schemeClr val="bg1"/>
                </a:solidFill>
                <a:latin typeface="Tahoma" panose="020B0604030504040204" pitchFamily="34" charset="0"/>
                <a:ea typeface="Tahoma" panose="020B0604030504040204" pitchFamily="34" charset="0"/>
                <a:cs typeface="Tahoma" panose="020B0604030504040204" pitchFamily="34" charset="0"/>
              </a:rPr>
              <a:t>Kulttuuria! </a:t>
            </a:r>
            <a:r>
              <a:rPr lang="fi-FI" sz="3200" dirty="0" err="1">
                <a:solidFill>
                  <a:schemeClr val="bg1"/>
                </a:solidFill>
                <a:latin typeface="Tahoma" panose="020B0604030504040204" pitchFamily="34" charset="0"/>
                <a:ea typeface="Tahoma" panose="020B0604030504040204" pitchFamily="34" charset="0"/>
                <a:cs typeface="Tahoma" panose="020B0604030504040204" pitchFamily="34" charset="0"/>
              </a:rPr>
              <a:t>SAKUstars</a:t>
            </a:r>
            <a:endParaRPr lang="fi-FI"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kstiruutu 11">
            <a:extLst>
              <a:ext uri="{FF2B5EF4-FFF2-40B4-BE49-F238E27FC236}">
                <a16:creationId xmlns:a16="http://schemas.microsoft.com/office/drawing/2014/main" id="{2867598C-B6F2-4580-B59A-5F9154E8517B}"/>
              </a:ext>
            </a:extLst>
          </p:cNvPr>
          <p:cNvSpPr txBox="1"/>
          <p:nvPr/>
        </p:nvSpPr>
        <p:spPr>
          <a:xfrm>
            <a:off x="6052711" y="2642536"/>
            <a:ext cx="6139289" cy="2308324"/>
          </a:xfrm>
          <a:prstGeom prst="rect">
            <a:avLst/>
          </a:prstGeom>
          <a:noFill/>
        </p:spPr>
        <p:txBody>
          <a:bodyPr wrap="square" rtlCol="0">
            <a:spAutoFit/>
          </a:bodyPr>
          <a:lstStyle/>
          <a:p>
            <a:pPr marL="285750" indent="-285750">
              <a:buClr>
                <a:srgbClr val="E6007E"/>
              </a:buClr>
              <a:buFont typeface="Arial" panose="020B0604020202020204" pitchFamily="34" charset="0"/>
              <a:buChar char="•"/>
            </a:pPr>
            <a:r>
              <a:rPr lang="fi-FI" dirty="0"/>
              <a:t>ammattiin opiskelevien kolmipäiväiset kulttuurikilpailut</a:t>
            </a:r>
          </a:p>
          <a:p>
            <a:pPr marL="285750" indent="-285750">
              <a:buClr>
                <a:srgbClr val="E6007E"/>
              </a:buClr>
              <a:buFont typeface="Arial" panose="020B0604020202020204" pitchFamily="34" charset="0"/>
              <a:buChar char="•"/>
            </a:pPr>
            <a:r>
              <a:rPr lang="fi-FI" dirty="0"/>
              <a:t>vuosittainen tapahtuma kokoaa noin 500 opiskelijaa paikan päälle</a:t>
            </a:r>
          </a:p>
          <a:p>
            <a:pPr marL="285750" indent="-285750">
              <a:buClr>
                <a:srgbClr val="E6007E"/>
              </a:buClr>
              <a:buFont typeface="Arial" panose="020B0604020202020204" pitchFamily="34" charset="0"/>
              <a:buChar char="•"/>
            </a:pPr>
            <a:r>
              <a:rPr lang="fi-FI" dirty="0"/>
              <a:t>ennakkotöitä ja livelajeja noin 40 sarjassa: laulua, soittoa, tanssia, talenttia, luovaa ilmaisua, shakkia…</a:t>
            </a:r>
          </a:p>
          <a:p>
            <a:pPr marL="285750" indent="-285750">
              <a:buClr>
                <a:srgbClr val="E6007E"/>
              </a:buClr>
              <a:buFont typeface="Arial" panose="020B0604020202020204" pitchFamily="34" charset="0"/>
              <a:buChar char="•"/>
            </a:pPr>
            <a:r>
              <a:rPr lang="fi-FI" dirty="0"/>
              <a:t>osassa oppilaitoksia järjestetään myös alueellisia karsintoja tai katselmuksia ennen kevään kisoja</a:t>
            </a:r>
          </a:p>
          <a:p>
            <a:pPr marL="285750" indent="-285750">
              <a:buClr>
                <a:srgbClr val="E6007E"/>
              </a:buClr>
              <a:buFont typeface="Arial" panose="020B0604020202020204" pitchFamily="34" charset="0"/>
              <a:buChar char="•"/>
            </a:pPr>
            <a:endParaRPr lang="fi-FI" dirty="0"/>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a:ln>
            <a:noFill/>
          </a:ln>
        </p:spPr>
        <p:txBody>
          <a:bodyPr wrap="square">
            <a:spAutoFit/>
          </a:bodyPr>
          <a:lstStyle/>
          <a:p>
            <a:pPr algn="ctr"/>
            <a:endParaRPr lang="fi-FI" sz="1600" b="1" dirty="0">
              <a:solidFill>
                <a:srgbClr val="FF73E8"/>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FF73E8"/>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FF73E8"/>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pic>
        <p:nvPicPr>
          <p:cNvPr id="7" name="Kuva 6">
            <a:extLst>
              <a:ext uri="{FF2B5EF4-FFF2-40B4-BE49-F238E27FC236}">
                <a16:creationId xmlns:a16="http://schemas.microsoft.com/office/drawing/2014/main" id="{672B56EF-E0C6-4332-9DBD-C61CC9521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881" y="4429391"/>
            <a:ext cx="2075692" cy="1869952"/>
          </a:xfrm>
          <a:prstGeom prst="rect">
            <a:avLst/>
          </a:prstGeom>
        </p:spPr>
      </p:pic>
    </p:spTree>
    <p:extLst>
      <p:ext uri="{BB962C8B-B14F-4D97-AF65-F5344CB8AC3E}">
        <p14:creationId xmlns:p14="http://schemas.microsoft.com/office/powerpoint/2010/main" val="9154452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11675835" y="1026999"/>
            <a:ext cx="184731" cy="584775"/>
          </a:xfrm>
          <a:prstGeom prst="rect">
            <a:avLst/>
          </a:prstGeom>
          <a:noFill/>
        </p:spPr>
        <p:txBody>
          <a:bodyPr wrap="none" rtlCol="0">
            <a:spAutoFit/>
          </a:bodyPr>
          <a:lstStyle/>
          <a:p>
            <a:pPr algn="r"/>
            <a:endParaRPr lang="fi-FI"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kstiruutu 11">
            <a:extLst>
              <a:ext uri="{FF2B5EF4-FFF2-40B4-BE49-F238E27FC236}">
                <a16:creationId xmlns:a16="http://schemas.microsoft.com/office/drawing/2014/main" id="{2867598C-B6F2-4580-B59A-5F9154E8517B}"/>
              </a:ext>
            </a:extLst>
          </p:cNvPr>
          <p:cNvSpPr txBox="1"/>
          <p:nvPr/>
        </p:nvSpPr>
        <p:spPr>
          <a:xfrm>
            <a:off x="6258756" y="1896051"/>
            <a:ext cx="5726097" cy="3416320"/>
          </a:xfrm>
          <a:prstGeom prst="rect">
            <a:avLst/>
          </a:prstGeom>
          <a:noFill/>
        </p:spPr>
        <p:txBody>
          <a:bodyPr wrap="square" rtlCol="0">
            <a:spAutoFit/>
          </a:bodyPr>
          <a:lstStyle/>
          <a:p>
            <a:endParaRPr lang="fi-FI" b="1" dirty="0"/>
          </a:p>
          <a:p>
            <a:endParaRPr lang="fi-FI" b="1" dirty="0"/>
          </a:p>
          <a:p>
            <a:endParaRPr lang="fi-FI" b="1" dirty="0"/>
          </a:p>
          <a:p>
            <a:r>
              <a:rPr lang="fi-FI" dirty="0"/>
              <a:t>” Olin kyllä tosi otettu ja meinasin pyörtyä tuomarina olleen Hanna Pakarisen sanoista. Olen fanittanut </a:t>
            </a:r>
            <a:r>
              <a:rPr lang="fi-FI" dirty="0" err="1"/>
              <a:t>Rihannaa</a:t>
            </a:r>
            <a:r>
              <a:rPr lang="fi-FI" dirty="0"/>
              <a:t> lapsuudesta asti ja halusin antaa esitykselläni kunniaa hänen musiikilleen. Kommentit kannustavat eteenpäin ja antavat uskoa omaan tekemiseen.”</a:t>
            </a:r>
          </a:p>
          <a:p>
            <a:endParaRPr lang="fi-FI" dirty="0"/>
          </a:p>
          <a:p>
            <a:r>
              <a:rPr lang="fi-FI" dirty="0"/>
              <a:t>			</a:t>
            </a:r>
            <a:r>
              <a:rPr lang="fi-FI" i="1" dirty="0"/>
              <a:t>Linda Mikkonen,</a:t>
            </a:r>
          </a:p>
          <a:p>
            <a:r>
              <a:rPr lang="fi-FI" i="1" dirty="0"/>
              <a:t>			Yksinlaulut-sarjan voittaja</a:t>
            </a:r>
            <a:br>
              <a:rPr lang="fi-FI" i="1" dirty="0"/>
            </a:br>
            <a:r>
              <a:rPr lang="fi-FI" i="1" dirty="0"/>
              <a:t>                                                     2020</a:t>
            </a:r>
            <a:endParaRPr lang="fi-FI" dirty="0"/>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p:spPr>
        <p:txBody>
          <a:bodyPr wrap="square">
            <a:spAutoFit/>
          </a:bodyPr>
          <a:lstStyle/>
          <a:p>
            <a:pPr algn="ctr"/>
            <a:endParaRPr lang="fi-FI" sz="1600" b="1" dirty="0">
              <a:solidFill>
                <a:srgbClr val="FCAC23"/>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FCAC23"/>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FCAC23"/>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spTree>
    <p:extLst>
      <p:ext uri="{BB962C8B-B14F-4D97-AF65-F5344CB8AC3E}">
        <p14:creationId xmlns:p14="http://schemas.microsoft.com/office/powerpoint/2010/main" val="9322418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9973526" y="1000366"/>
            <a:ext cx="2073388" cy="584775"/>
          </a:xfrm>
          <a:prstGeom prst="rect">
            <a:avLst/>
          </a:prstGeom>
          <a:noFill/>
        </p:spPr>
        <p:txBody>
          <a:bodyPr wrap="none" rtlCol="0">
            <a:spAutoFit/>
          </a:bodyPr>
          <a:lstStyle/>
          <a:p>
            <a:pPr algn="r"/>
            <a:r>
              <a:rPr lang="fi-FI" sz="3200" dirty="0">
                <a:solidFill>
                  <a:schemeClr val="bg1"/>
                </a:solidFill>
                <a:latin typeface="Tahoma" panose="020B0604030504040204" pitchFamily="34" charset="0"/>
                <a:ea typeface="Tahoma" panose="020B0604030504040204" pitchFamily="34" charset="0"/>
                <a:cs typeface="Tahoma" panose="020B0604030504040204" pitchFamily="34" charset="0"/>
              </a:rPr>
              <a:t>Liikuntaa! </a:t>
            </a:r>
          </a:p>
        </p:txBody>
      </p:sp>
      <p:sp>
        <p:nvSpPr>
          <p:cNvPr id="12" name="Tekstiruutu 11">
            <a:extLst>
              <a:ext uri="{FF2B5EF4-FFF2-40B4-BE49-F238E27FC236}">
                <a16:creationId xmlns:a16="http://schemas.microsoft.com/office/drawing/2014/main" id="{2867598C-B6F2-4580-B59A-5F9154E8517B}"/>
              </a:ext>
            </a:extLst>
          </p:cNvPr>
          <p:cNvSpPr txBox="1"/>
          <p:nvPr/>
        </p:nvSpPr>
        <p:spPr>
          <a:xfrm>
            <a:off x="6096000" y="1726693"/>
            <a:ext cx="6096000" cy="4985980"/>
          </a:xfrm>
          <a:prstGeom prst="rect">
            <a:avLst/>
          </a:prstGeom>
          <a:noFill/>
        </p:spPr>
        <p:txBody>
          <a:bodyPr wrap="square" rtlCol="0">
            <a:spAutoFit/>
          </a:bodyPr>
          <a:lstStyle/>
          <a:p>
            <a:pPr>
              <a:buClr>
                <a:srgbClr val="77D75A"/>
              </a:buClr>
            </a:pPr>
            <a:endParaRPr lang="fi-FI"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77D75A"/>
              </a:buClr>
            </a:pPr>
            <a:endParaRPr lang="fi-FI" sz="2000" dirty="0">
              <a:ea typeface="Tahoma" panose="020B0604030504040204" pitchFamily="34" charset="0"/>
              <a:cs typeface="Tahoma" panose="020B0604030504040204" pitchFamily="34" charset="0"/>
            </a:endParaRPr>
          </a:p>
          <a:p>
            <a:pPr lvl="1">
              <a:buClr>
                <a:srgbClr val="77D75A"/>
              </a:buClr>
            </a:pPr>
            <a:r>
              <a:rPr lang="fi-FI" sz="2000" dirty="0">
                <a:ea typeface="Tahoma" panose="020B0604030504040204" pitchFamily="34" charset="0"/>
                <a:cs typeface="Tahoma" panose="020B0604030504040204" pitchFamily="34" charset="0"/>
              </a:rPr>
              <a:t>Tiesitkö, että SAKU ry on muutakin kuin</a:t>
            </a:r>
          </a:p>
          <a:p>
            <a:pPr lvl="1">
              <a:buClr>
                <a:srgbClr val="77D75A"/>
              </a:buClr>
            </a:pPr>
            <a:r>
              <a:rPr lang="fi-FI" sz="2000" dirty="0" err="1">
                <a:ea typeface="Tahoma" panose="020B0604030504040204" pitchFamily="34" charset="0"/>
                <a:cs typeface="Tahoma" panose="020B0604030504040204" pitchFamily="34" charset="0"/>
              </a:rPr>
              <a:t>SAKUstars</a:t>
            </a:r>
            <a:r>
              <a:rPr lang="fi-FI" sz="2000" dirty="0">
                <a:ea typeface="Tahoma" panose="020B0604030504040204" pitchFamily="34" charset="0"/>
                <a:cs typeface="Tahoma" panose="020B0604030504040204" pitchFamily="34" charset="0"/>
              </a:rPr>
              <a:t>?</a:t>
            </a:r>
          </a:p>
          <a:p>
            <a:pPr lvl="1">
              <a:buClr>
                <a:srgbClr val="77D75A"/>
              </a:buClr>
            </a:pPr>
            <a:endParaRPr lang="fi-FI" sz="2000" dirty="0">
              <a:ea typeface="Tahoma" panose="020B0604030504040204" pitchFamily="34" charset="0"/>
              <a:cs typeface="Tahoma" panose="020B0604030504040204" pitchFamily="34" charset="0"/>
            </a:endParaRPr>
          </a:p>
          <a:p>
            <a:pPr lvl="1">
              <a:buClr>
                <a:srgbClr val="77D75A"/>
              </a:buClr>
            </a:pPr>
            <a:r>
              <a:rPr lang="fi-FI" sz="2000" dirty="0">
                <a:ea typeface="Tahoma" panose="020B0604030504040204" pitchFamily="34" charset="0"/>
                <a:cs typeface="Tahoma" panose="020B0604030504040204" pitchFamily="34" charset="0"/>
              </a:rPr>
              <a:t>https://www.youtube.com/watch?v=APQieSkfE7o		</a:t>
            </a:r>
          </a:p>
          <a:p>
            <a:pPr lvl="1">
              <a:buClr>
                <a:srgbClr val="77D75A"/>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marL="800100" lvl="1" indent="-342900">
              <a:buClr>
                <a:srgbClr val="77D75A"/>
              </a:buClr>
              <a:buFont typeface="Wingdings" panose="05000000000000000000" pitchFamily="2" charset="2"/>
              <a:buChar char="§"/>
            </a:pPr>
            <a:endParaRPr lang="fi-FI" sz="2200"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77D75A"/>
              </a:buClr>
              <a:buFont typeface="Wingdings" panose="05000000000000000000" pitchFamily="2" charset="2"/>
              <a:buChar cha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r>
              <a:rPr lang="fi-FI" sz="2200" dirty="0">
                <a:latin typeface="Tahoma" panose="020B0604030504040204" pitchFamily="34" charset="0"/>
                <a:ea typeface="Tahoma" panose="020B0604030504040204" pitchFamily="34" charset="0"/>
                <a:cs typeface="Tahoma" panose="020B0604030504040204" pitchFamily="34" charset="0"/>
              </a:rPr>
              <a:t>​</a:t>
            </a: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p:spPr>
        <p:txBody>
          <a:bodyPr wrap="square">
            <a:spAutoFit/>
          </a:bodyPr>
          <a:lstStyle/>
          <a:p>
            <a:pPr algn="ctr"/>
            <a:endParaRPr lang="fi-FI" sz="1600" b="1" dirty="0">
              <a:solidFill>
                <a:srgbClr val="77D75A"/>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77D75A"/>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77D75A"/>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spTree>
    <p:extLst>
      <p:ext uri="{BB962C8B-B14F-4D97-AF65-F5344CB8AC3E}">
        <p14:creationId xmlns:p14="http://schemas.microsoft.com/office/powerpoint/2010/main" val="89360843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7697069" y="1000366"/>
            <a:ext cx="4349845" cy="584775"/>
          </a:xfrm>
          <a:prstGeom prst="rect">
            <a:avLst/>
          </a:prstGeom>
          <a:noFill/>
        </p:spPr>
        <p:txBody>
          <a:bodyPr wrap="none" rtlCol="0">
            <a:spAutoFit/>
          </a:bodyPr>
          <a:lstStyle/>
          <a:p>
            <a:pPr algn="r"/>
            <a:r>
              <a:rPr lang="fi-FI" sz="3200" dirty="0">
                <a:solidFill>
                  <a:schemeClr val="bg1"/>
                </a:solidFill>
                <a:latin typeface="Tahoma" panose="020B0604030504040204" pitchFamily="34" charset="0"/>
                <a:ea typeface="Tahoma" panose="020B0604030504040204" pitchFamily="34" charset="0"/>
                <a:cs typeface="Tahoma" panose="020B0604030504040204" pitchFamily="34" charset="0"/>
              </a:rPr>
              <a:t>Liikuntaa! Palloilusarjat</a:t>
            </a:r>
          </a:p>
        </p:txBody>
      </p:sp>
      <p:sp>
        <p:nvSpPr>
          <p:cNvPr id="12" name="Tekstiruutu 11">
            <a:extLst>
              <a:ext uri="{FF2B5EF4-FFF2-40B4-BE49-F238E27FC236}">
                <a16:creationId xmlns:a16="http://schemas.microsoft.com/office/drawing/2014/main" id="{2867598C-B6F2-4580-B59A-5F9154E8517B}"/>
              </a:ext>
            </a:extLst>
          </p:cNvPr>
          <p:cNvSpPr txBox="1"/>
          <p:nvPr/>
        </p:nvSpPr>
        <p:spPr>
          <a:xfrm>
            <a:off x="6096000" y="1726693"/>
            <a:ext cx="6096000" cy="7140416"/>
          </a:xfrm>
          <a:prstGeom prst="rect">
            <a:avLst/>
          </a:prstGeom>
          <a:noFill/>
        </p:spPr>
        <p:txBody>
          <a:bodyPr wrap="square" rtlCol="0">
            <a:spAutoFit/>
          </a:bodyPr>
          <a:lstStyle/>
          <a:p>
            <a:pPr>
              <a:buClr>
                <a:srgbClr val="77D75A"/>
              </a:buClr>
            </a:pPr>
            <a:endParaRPr lang="fi-FI"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buClr>
                <a:srgbClr val="77D75A"/>
              </a:buClr>
            </a:pPr>
            <a:endParaRPr lang="fi-FI" sz="2000" dirty="0">
              <a:ea typeface="Tahoma" panose="020B0604030504040204" pitchFamily="34" charset="0"/>
              <a:cs typeface="Tahoma" panose="020B0604030504040204" pitchFamily="34" charset="0"/>
            </a:endParaRPr>
          </a:p>
          <a:p>
            <a:pPr lvl="1">
              <a:buClr>
                <a:srgbClr val="77D75A"/>
              </a:buClr>
            </a:pPr>
            <a:r>
              <a:rPr lang="fi-FI" sz="2000" b="1" dirty="0">
                <a:ea typeface="Tahoma" panose="020B0604030504040204" pitchFamily="34" charset="0"/>
                <a:cs typeface="Tahoma" panose="020B0604030504040204" pitchFamily="34" charset="0"/>
              </a:rPr>
              <a:t>Valtakunnalliset mestaruuskilpailut, sarjat ja liikuntatapahtumat vuosittain noin 20 lajissa.</a:t>
            </a:r>
          </a:p>
          <a:p>
            <a:pPr lvl="1">
              <a:buClr>
                <a:srgbClr val="77D75A"/>
              </a:buClr>
            </a:pPr>
            <a:endParaRPr lang="fi-FI" sz="2000" b="1" dirty="0">
              <a:ea typeface="Tahoma" panose="020B0604030504040204" pitchFamily="34" charset="0"/>
              <a:cs typeface="Tahoma" panose="020B0604030504040204" pitchFamily="34" charset="0"/>
            </a:endParaRPr>
          </a:p>
          <a:p>
            <a:pPr marL="800100" lvl="1" indent="-342900">
              <a:buClr>
                <a:srgbClr val="77D75A"/>
              </a:buClr>
              <a:buFont typeface="Arial" panose="020B0604020202020204" pitchFamily="34" charset="0"/>
              <a:buChar char="•"/>
            </a:pPr>
            <a:r>
              <a:rPr lang="fi-FI" sz="2000" dirty="0">
                <a:ea typeface="Tahoma" panose="020B0604030504040204" pitchFamily="34" charset="0"/>
                <a:cs typeface="Tahoma" panose="020B0604030504040204" pitchFamily="34" charset="0"/>
              </a:rPr>
              <a:t>Palloilusarjoina mukana</a:t>
            </a:r>
          </a:p>
          <a:p>
            <a:pPr marL="1257300" lvl="2" indent="-342900">
              <a:buClr>
                <a:srgbClr val="77D75A"/>
              </a:buClr>
              <a:buFont typeface="Wingdings" panose="05000000000000000000" pitchFamily="2" charset="2"/>
              <a:buChar char="ü"/>
            </a:pPr>
            <a:r>
              <a:rPr lang="fi-FI" sz="2000" dirty="0">
                <a:ea typeface="Tahoma" panose="020B0604030504040204" pitchFamily="34" charset="0"/>
                <a:cs typeface="Tahoma" panose="020B0604030504040204" pitchFamily="34" charset="0"/>
              </a:rPr>
              <a:t>jalkapallo</a:t>
            </a:r>
          </a:p>
          <a:p>
            <a:pPr marL="1257300" lvl="2" indent="-342900">
              <a:buClr>
                <a:srgbClr val="77D75A"/>
              </a:buClr>
              <a:buFont typeface="Wingdings" panose="05000000000000000000" pitchFamily="2" charset="2"/>
              <a:buChar char="ü"/>
            </a:pPr>
            <a:r>
              <a:rPr lang="fi-FI" sz="2000" dirty="0">
                <a:ea typeface="Tahoma" panose="020B0604030504040204" pitchFamily="34" charset="0"/>
                <a:cs typeface="Tahoma" panose="020B0604030504040204" pitchFamily="34" charset="0"/>
              </a:rPr>
              <a:t>salibandy</a:t>
            </a:r>
          </a:p>
          <a:p>
            <a:pPr marL="1257300" lvl="2" indent="-342900">
              <a:buClr>
                <a:srgbClr val="77D75A"/>
              </a:buClr>
              <a:buFont typeface="Wingdings" panose="05000000000000000000" pitchFamily="2" charset="2"/>
              <a:buChar char="ü"/>
            </a:pPr>
            <a:r>
              <a:rPr lang="fi-FI" sz="2000" dirty="0">
                <a:ea typeface="Tahoma" panose="020B0604030504040204" pitchFamily="34" charset="0"/>
                <a:cs typeface="Tahoma" panose="020B0604030504040204" pitchFamily="34" charset="0"/>
              </a:rPr>
              <a:t>koripallo</a:t>
            </a:r>
          </a:p>
          <a:p>
            <a:pPr marL="1257300" lvl="2" indent="-342900">
              <a:buClr>
                <a:srgbClr val="77D75A"/>
              </a:buClr>
              <a:buFont typeface="Wingdings" panose="05000000000000000000" pitchFamily="2" charset="2"/>
              <a:buChar char="ü"/>
            </a:pPr>
            <a:r>
              <a:rPr lang="fi-FI" sz="2000" dirty="0">
                <a:ea typeface="Tahoma" panose="020B0604030504040204" pitchFamily="34" charset="0"/>
                <a:cs typeface="Tahoma" panose="020B0604030504040204" pitchFamily="34" charset="0"/>
              </a:rPr>
              <a:t>futsal</a:t>
            </a:r>
          </a:p>
          <a:p>
            <a:pPr marL="1257300" lvl="2" indent="-342900">
              <a:buClr>
                <a:srgbClr val="77D75A"/>
              </a:buClr>
              <a:buFont typeface="Wingdings" panose="05000000000000000000" pitchFamily="2" charset="2"/>
              <a:buChar char="ü"/>
            </a:pPr>
            <a:r>
              <a:rPr lang="fi-FI" sz="2000" dirty="0">
                <a:ea typeface="Tahoma" panose="020B0604030504040204" pitchFamily="34" charset="0"/>
                <a:cs typeface="Tahoma" panose="020B0604030504040204" pitchFamily="34" charset="0"/>
              </a:rPr>
              <a:t>kaukalopallo</a:t>
            </a:r>
          </a:p>
          <a:p>
            <a:pPr marL="1257300" lvl="2" indent="-342900">
              <a:buClr>
                <a:srgbClr val="77D75A"/>
              </a:buClr>
              <a:buFont typeface="Wingdings" panose="05000000000000000000" pitchFamily="2" charset="2"/>
              <a:buChar char="ü"/>
            </a:pPr>
            <a:r>
              <a:rPr lang="fi-FI" sz="2000" dirty="0">
                <a:ea typeface="Tahoma" panose="020B0604030504040204" pitchFamily="34" charset="0"/>
                <a:cs typeface="Tahoma" panose="020B0604030504040204" pitchFamily="34" charset="0"/>
              </a:rPr>
              <a:t>SAKU-sähly (</a:t>
            </a:r>
            <a:r>
              <a:rPr lang="fi-FI" sz="2000" dirty="0" err="1">
                <a:ea typeface="Tahoma" panose="020B0604030504040204" pitchFamily="34" charset="0"/>
                <a:cs typeface="Tahoma" panose="020B0604030504040204" pitchFamily="34" charset="0"/>
              </a:rPr>
              <a:t>Huom</a:t>
            </a:r>
            <a:r>
              <a:rPr lang="fi-FI" sz="2000" dirty="0">
                <a:ea typeface="Tahoma" panose="020B0604030504040204" pitchFamily="34" charset="0"/>
                <a:cs typeface="Tahoma" panose="020B0604030504040204" pitchFamily="34" charset="0"/>
              </a:rPr>
              <a:t>! Alakohtaiset joukkueet)</a:t>
            </a:r>
          </a:p>
          <a:p>
            <a:pPr marL="800100" lvl="1" indent="-342900">
              <a:buClr>
                <a:srgbClr val="77D75A"/>
              </a:buClr>
              <a:buFont typeface="Arial" panose="020B0604020202020204" pitchFamily="34" charset="0"/>
              <a:buChar char="•"/>
            </a:pPr>
            <a:r>
              <a:rPr lang="fi-FI" sz="2000" dirty="0">
                <a:ea typeface="Tahoma" panose="020B0604030504040204" pitchFamily="34" charset="0"/>
                <a:cs typeface="Tahoma" panose="020B0604030504040204" pitchFamily="34" charset="0"/>
              </a:rPr>
              <a:t>valitse sarjaksesi oman maun mukaan kilpa- tai harrastesarja 		</a:t>
            </a:r>
          </a:p>
          <a:p>
            <a:pPr lvl="1">
              <a:buClr>
                <a:srgbClr val="77D75A"/>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marL="800100" lvl="1" indent="-342900">
              <a:buClr>
                <a:srgbClr val="77D75A"/>
              </a:buClr>
              <a:buFont typeface="Wingdings" panose="05000000000000000000" pitchFamily="2" charset="2"/>
              <a:buChar char="§"/>
            </a:pPr>
            <a:endParaRPr lang="fi-FI" sz="2200" dirty="0">
              <a:latin typeface="Tahoma" panose="020B0604030504040204" pitchFamily="34" charset="0"/>
              <a:ea typeface="Tahoma" panose="020B0604030504040204" pitchFamily="34" charset="0"/>
              <a:cs typeface="Tahoma" panose="020B0604030504040204" pitchFamily="34" charset="0"/>
            </a:endParaRPr>
          </a:p>
          <a:p>
            <a:pPr marL="342900" indent="-342900">
              <a:buClr>
                <a:srgbClr val="77D75A"/>
              </a:buClr>
              <a:buFont typeface="Wingdings" panose="05000000000000000000" pitchFamily="2" charset="2"/>
              <a:buChar cha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r>
              <a:rPr lang="fi-FI" sz="2200" dirty="0">
                <a:latin typeface="Tahoma" panose="020B0604030504040204" pitchFamily="34" charset="0"/>
                <a:ea typeface="Tahoma" panose="020B0604030504040204" pitchFamily="34" charset="0"/>
                <a:cs typeface="Tahoma" panose="020B0604030504040204" pitchFamily="34" charset="0"/>
              </a:rPr>
              <a:t>​</a:t>
            </a: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2200" dirty="0">
              <a:latin typeface="Tahoma" panose="020B0604030504040204" pitchFamily="34" charset="0"/>
              <a:ea typeface="Tahoma" panose="020B0604030504040204" pitchFamily="34" charset="0"/>
              <a:cs typeface="Tahoma" panose="020B0604030504040204" pitchFamily="34" charset="0"/>
            </a:endParaRPr>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p:spPr>
        <p:txBody>
          <a:bodyPr wrap="square">
            <a:spAutoFit/>
          </a:bodyPr>
          <a:lstStyle/>
          <a:p>
            <a:pPr algn="ctr"/>
            <a:endParaRPr lang="fi-FI" sz="1600" b="1" dirty="0">
              <a:solidFill>
                <a:srgbClr val="77D75A"/>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77D75A"/>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77D75A"/>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spTree>
    <p:extLst>
      <p:ext uri="{BB962C8B-B14F-4D97-AF65-F5344CB8AC3E}">
        <p14:creationId xmlns:p14="http://schemas.microsoft.com/office/powerpoint/2010/main" val="4059400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kstiruutu 11">
            <a:extLst>
              <a:ext uri="{FF2B5EF4-FFF2-40B4-BE49-F238E27FC236}">
                <a16:creationId xmlns:a16="http://schemas.microsoft.com/office/drawing/2014/main" id="{2867598C-B6F2-4580-B59A-5F9154E8517B}"/>
              </a:ext>
            </a:extLst>
          </p:cNvPr>
          <p:cNvSpPr txBox="1"/>
          <p:nvPr/>
        </p:nvSpPr>
        <p:spPr>
          <a:xfrm>
            <a:off x="5841506" y="1740974"/>
            <a:ext cx="6453397" cy="3908762"/>
          </a:xfrm>
          <a:prstGeom prst="rect">
            <a:avLst/>
          </a:prstGeom>
          <a:noFill/>
        </p:spPr>
        <p:txBody>
          <a:bodyPr wrap="square" rtlCol="0">
            <a:spAutoFit/>
          </a:bodyPr>
          <a:lstStyle/>
          <a:p>
            <a:pPr>
              <a:buClr>
                <a:srgbClr val="B13679"/>
              </a:buClr>
            </a:pPr>
            <a:endParaRPr lang="fi-FI" sz="2000" dirty="0">
              <a:ea typeface="Tahoma" panose="020B0604030504040204" pitchFamily="34" charset="0"/>
              <a:cs typeface="Tahoma" panose="020B0604030504040204" pitchFamily="34" charset="0"/>
            </a:endParaRPr>
          </a:p>
          <a:p>
            <a:pPr>
              <a:buClr>
                <a:srgbClr val="E6007E"/>
              </a:buClr>
            </a:pPr>
            <a:r>
              <a:rPr lang="fi-FI" sz="2200" dirty="0">
                <a:latin typeface="Tahoma" panose="020B0604030504040204" pitchFamily="34" charset="0"/>
                <a:ea typeface="Tahoma" panose="020B0604030504040204" pitchFamily="34" charset="0"/>
                <a:cs typeface="Tahoma" panose="020B0604030504040204" pitchFamily="34" charset="0"/>
              </a:rPr>
              <a:t>”</a:t>
            </a:r>
            <a:r>
              <a:rPr lang="fi-FI" sz="2400" b="0" i="0" dirty="0">
                <a:solidFill>
                  <a:srgbClr val="444444"/>
                </a:solidFill>
                <a:effectLst/>
                <a:latin typeface="Lato"/>
              </a:rPr>
              <a:t> </a:t>
            </a:r>
            <a:r>
              <a:rPr lang="fi-FI" sz="1400" b="0" i="0" dirty="0">
                <a:solidFill>
                  <a:srgbClr val="444444"/>
                </a:solidFill>
                <a:effectLst/>
                <a:latin typeface="Lato"/>
              </a:rPr>
              <a:t>Turnaukseen pääsy on kyllä innostanut treenaamaan, kun tietää, että pelejä on toisella puolella Suomea tulossa. Ei sitä 500 kilometriä viitsi ihan turhaan tänne tulla. Eilen oltiin ysiltä perillä majoittumassa Varalassa. Sen jälkeen käytiin vielä iltaharjoite tekemässä.”</a:t>
            </a:r>
          </a:p>
          <a:p>
            <a:pPr>
              <a:buClr>
                <a:srgbClr val="E6007E"/>
              </a:buClr>
            </a:pPr>
            <a:r>
              <a:rPr lang="fi-FI" sz="1400" dirty="0">
                <a:solidFill>
                  <a:srgbClr val="444444"/>
                </a:solidFill>
                <a:latin typeface="Lato"/>
                <a:ea typeface="Tahoma" panose="020B0604030504040204" pitchFamily="34" charset="0"/>
                <a:cs typeface="Tahoma" panose="020B0604030504040204" pitchFamily="34" charset="0"/>
              </a:rPr>
              <a:t>			</a:t>
            </a:r>
            <a:r>
              <a:rPr lang="fi-FI" sz="1400" dirty="0" err="1">
                <a:solidFill>
                  <a:srgbClr val="444444"/>
                </a:solidFill>
                <a:latin typeface="Lato"/>
                <a:ea typeface="Tahoma" panose="020B0604030504040204" pitchFamily="34" charset="0"/>
                <a:cs typeface="Tahoma" panose="020B0604030504040204" pitchFamily="34" charset="0"/>
              </a:rPr>
              <a:t>Rasse</a:t>
            </a:r>
            <a:r>
              <a:rPr lang="fi-FI" sz="1400" dirty="0">
                <a:solidFill>
                  <a:srgbClr val="444444"/>
                </a:solidFill>
                <a:latin typeface="Lato"/>
                <a:ea typeface="Tahoma" panose="020B0604030504040204" pitchFamily="34" charset="0"/>
                <a:cs typeface="Tahoma" panose="020B0604030504040204" pitchFamily="34" charset="0"/>
              </a:rPr>
              <a:t> Kinnunen,</a:t>
            </a:r>
          </a:p>
          <a:p>
            <a:pPr>
              <a:buClr>
                <a:srgbClr val="E6007E"/>
              </a:buClr>
            </a:pPr>
            <a:r>
              <a:rPr lang="fi-FI" sz="1400" dirty="0">
                <a:solidFill>
                  <a:srgbClr val="444444"/>
                </a:solidFill>
                <a:latin typeface="Lato"/>
                <a:ea typeface="Tahoma" panose="020B0604030504040204" pitchFamily="34" charset="0"/>
                <a:cs typeface="Tahoma" panose="020B0604030504040204" pitchFamily="34" charset="0"/>
              </a:rPr>
              <a:t>			</a:t>
            </a:r>
            <a:r>
              <a:rPr lang="fi-FI" sz="1400" dirty="0" err="1">
                <a:solidFill>
                  <a:srgbClr val="444444"/>
                </a:solidFill>
                <a:latin typeface="Lato"/>
                <a:ea typeface="Tahoma" panose="020B0604030504040204" pitchFamily="34" charset="0"/>
                <a:cs typeface="Tahoma" panose="020B0604030504040204" pitchFamily="34" charset="0"/>
              </a:rPr>
              <a:t>Riveria</a:t>
            </a:r>
            <a:endParaRPr lang="fi-FI" sz="1400" dirty="0">
              <a:solidFill>
                <a:srgbClr val="444444"/>
              </a:solidFill>
              <a:latin typeface="Lato"/>
              <a:ea typeface="Tahoma" panose="020B0604030504040204" pitchFamily="34" charset="0"/>
              <a:cs typeface="Tahoma" panose="020B0604030504040204" pitchFamily="34" charset="0"/>
            </a:endParaRPr>
          </a:p>
          <a:p>
            <a:pPr>
              <a:buClr>
                <a:srgbClr val="E6007E"/>
              </a:buClr>
            </a:pPr>
            <a:endParaRPr lang="fi-FI" sz="1400" dirty="0">
              <a:solidFill>
                <a:srgbClr val="444444"/>
              </a:solidFill>
              <a:latin typeface="Lato"/>
              <a:ea typeface="Tahoma" panose="020B0604030504040204" pitchFamily="34" charset="0"/>
              <a:cs typeface="Tahoma" panose="020B0604030504040204" pitchFamily="34" charset="0"/>
            </a:endParaRPr>
          </a:p>
          <a:p>
            <a:pPr>
              <a:buClr>
                <a:srgbClr val="E6007E"/>
              </a:buClr>
            </a:pPr>
            <a:endParaRPr lang="fi-FI" sz="1400" dirty="0">
              <a:solidFill>
                <a:srgbClr val="444444"/>
              </a:solidFill>
              <a:latin typeface="Lato"/>
              <a:ea typeface="Tahoma" panose="020B0604030504040204" pitchFamily="34" charset="0"/>
              <a:cs typeface="Tahoma" panose="020B0604030504040204" pitchFamily="34" charset="0"/>
            </a:endParaRPr>
          </a:p>
          <a:p>
            <a:pPr>
              <a:buClr>
                <a:srgbClr val="E6007E"/>
              </a:buClr>
            </a:pPr>
            <a:r>
              <a:rPr lang="fi-FI" sz="1400" b="0" i="0" dirty="0">
                <a:solidFill>
                  <a:srgbClr val="444444"/>
                </a:solidFill>
                <a:effectLst/>
                <a:latin typeface="Lato"/>
              </a:rPr>
              <a:t>”Tavoitteena on pitää turnauksessa hauskaa. Yhdessä pelaamisessa ryhmähenki tiivistyy.”</a:t>
            </a:r>
            <a:endParaRPr lang="fi-FI" sz="1400" b="0" i="0" dirty="0">
              <a:solidFill>
                <a:srgbClr val="444444"/>
              </a:solidFill>
              <a:effectLst/>
              <a:latin typeface="Lato"/>
              <a:ea typeface="Tahoma" panose="020B0604030504040204" pitchFamily="34" charset="0"/>
              <a:cs typeface="Tahoma" panose="020B0604030504040204" pitchFamily="34" charset="0"/>
            </a:endParaRPr>
          </a:p>
          <a:p>
            <a:pPr>
              <a:buClr>
                <a:srgbClr val="E6007E"/>
              </a:buClr>
            </a:pPr>
            <a:r>
              <a:rPr lang="fi-FI" sz="1400" dirty="0">
                <a:solidFill>
                  <a:srgbClr val="444444"/>
                </a:solidFill>
                <a:latin typeface="Lato"/>
                <a:ea typeface="Tahoma" panose="020B0604030504040204" pitchFamily="34" charset="0"/>
                <a:cs typeface="Tahoma" panose="020B0604030504040204" pitchFamily="34" charset="0"/>
              </a:rPr>
              <a:t>			</a:t>
            </a:r>
            <a:r>
              <a:rPr lang="fi-FI" sz="1400" dirty="0" err="1">
                <a:solidFill>
                  <a:srgbClr val="444444"/>
                </a:solidFill>
                <a:latin typeface="Lato"/>
                <a:ea typeface="Tahoma" panose="020B0604030504040204" pitchFamily="34" charset="0"/>
                <a:cs typeface="Tahoma" panose="020B0604030504040204" pitchFamily="34" charset="0"/>
              </a:rPr>
              <a:t>Winnovan</a:t>
            </a:r>
            <a:r>
              <a:rPr lang="fi-FI" sz="1400" dirty="0">
                <a:solidFill>
                  <a:srgbClr val="444444"/>
                </a:solidFill>
                <a:latin typeface="Lato"/>
                <a:ea typeface="Tahoma" panose="020B0604030504040204" pitchFamily="34" charset="0"/>
                <a:cs typeface="Tahoma" panose="020B0604030504040204" pitchFamily="34" charset="0"/>
              </a:rPr>
              <a:t> joukkue</a:t>
            </a:r>
          </a:p>
          <a:p>
            <a:pPr>
              <a:buClr>
                <a:srgbClr val="E6007E"/>
              </a:buClr>
            </a:pPr>
            <a:endParaRPr lang="fi-FI" sz="1400" dirty="0">
              <a:solidFill>
                <a:srgbClr val="444444"/>
              </a:solidFill>
              <a:latin typeface="Lato"/>
              <a:ea typeface="Tahoma" panose="020B0604030504040204" pitchFamily="34" charset="0"/>
              <a:cs typeface="Tahoma" panose="020B0604030504040204" pitchFamily="34" charset="0"/>
            </a:endParaRPr>
          </a:p>
          <a:p>
            <a:pPr>
              <a:buClr>
                <a:srgbClr val="E6007E"/>
              </a:buClr>
            </a:pPr>
            <a:r>
              <a:rPr lang="fi-FI" sz="1400" dirty="0">
                <a:solidFill>
                  <a:srgbClr val="444444"/>
                </a:solidFill>
                <a:latin typeface="Lato"/>
                <a:ea typeface="Tahoma" panose="020B0604030504040204" pitchFamily="34" charset="0"/>
                <a:cs typeface="Tahoma" panose="020B0604030504040204" pitchFamily="34" charset="0"/>
              </a:rPr>
              <a:t>                                                        Futsalin tunnelmia 2020</a:t>
            </a:r>
            <a:endParaRPr lang="fi-FI" sz="14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endParaRPr lang="fi-FI" sz="1400" dirty="0">
              <a:latin typeface="Tahoma" panose="020B0604030504040204" pitchFamily="34" charset="0"/>
              <a:ea typeface="Tahoma" panose="020B0604030504040204" pitchFamily="34" charset="0"/>
              <a:cs typeface="Tahoma" panose="020B0604030504040204" pitchFamily="34" charset="0"/>
            </a:endParaRPr>
          </a:p>
          <a:p>
            <a:pPr>
              <a:buClr>
                <a:srgbClr val="E6007E"/>
              </a:buClr>
            </a:pPr>
            <a:r>
              <a:rPr lang="fi-FI" sz="2200" dirty="0">
                <a:latin typeface="Tahoma" panose="020B0604030504040204" pitchFamily="34" charset="0"/>
                <a:ea typeface="Tahoma" panose="020B0604030504040204" pitchFamily="34" charset="0"/>
                <a:cs typeface="Tahoma" panose="020B0604030504040204" pitchFamily="34" charset="0"/>
              </a:rPr>
              <a:t>​</a:t>
            </a:r>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p:spPr>
        <p:txBody>
          <a:bodyPr wrap="square">
            <a:spAutoFit/>
          </a:bodyPr>
          <a:lstStyle/>
          <a:p>
            <a:pPr algn="ctr"/>
            <a:r>
              <a:rPr lang="fi-FI" sz="1600" b="1" dirty="0">
                <a:solidFill>
                  <a:srgbClr val="B13679"/>
                </a:solidFill>
                <a:latin typeface="Tahoma" panose="020B0604030504040204" pitchFamily="34" charset="0"/>
                <a:ea typeface="Tahoma" panose="020B0604030504040204" pitchFamily="34" charset="0"/>
                <a:cs typeface="Tahoma" panose="020B0604030504040204" pitchFamily="34" charset="0"/>
              </a:rPr>
              <a:t>#amispoweria</a:t>
            </a:r>
          </a:p>
          <a:p>
            <a:pPr algn="ctr"/>
            <a:r>
              <a:rPr lang="fi-FI" sz="1600" b="1" dirty="0">
                <a:solidFill>
                  <a:srgbClr val="B13679"/>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B13679"/>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spTree>
    <p:extLst>
      <p:ext uri="{BB962C8B-B14F-4D97-AF65-F5344CB8AC3E}">
        <p14:creationId xmlns:p14="http://schemas.microsoft.com/office/powerpoint/2010/main" val="36217038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5715000" y="988931"/>
            <a:ext cx="6270171" cy="584775"/>
          </a:xfrm>
          <a:prstGeom prst="rect">
            <a:avLst/>
          </a:prstGeom>
          <a:noFill/>
        </p:spPr>
        <p:txBody>
          <a:bodyPr wrap="square" rtlCol="0">
            <a:spAutoFit/>
          </a:bodyPr>
          <a:lstStyle/>
          <a:p>
            <a:pPr algn="r"/>
            <a:r>
              <a:rPr lang="fi-FI" sz="3200" dirty="0">
                <a:solidFill>
                  <a:schemeClr val="bg1"/>
                </a:solidFill>
                <a:latin typeface="Tahoma" panose="020B0604030504040204" pitchFamily="34" charset="0"/>
                <a:ea typeface="Tahoma" panose="020B0604030504040204" pitchFamily="34" charset="0"/>
                <a:cs typeface="Tahoma" panose="020B0604030504040204" pitchFamily="34" charset="0"/>
              </a:rPr>
              <a:t>Liikuntaa! </a:t>
            </a:r>
            <a:r>
              <a:rPr lang="fi-FI" sz="3200" dirty="0" err="1">
                <a:solidFill>
                  <a:schemeClr val="bg1"/>
                </a:solidFill>
                <a:latin typeface="Tahoma" panose="020B0604030504040204" pitchFamily="34" charset="0"/>
                <a:ea typeface="Tahoma" panose="020B0604030504040204" pitchFamily="34" charset="0"/>
                <a:cs typeface="Tahoma" panose="020B0604030504040204" pitchFamily="34" charset="0"/>
              </a:rPr>
              <a:t>SAKUgames</a:t>
            </a:r>
            <a:endParaRPr lang="fi-FI"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kstiruutu 11">
            <a:extLst>
              <a:ext uri="{FF2B5EF4-FFF2-40B4-BE49-F238E27FC236}">
                <a16:creationId xmlns:a16="http://schemas.microsoft.com/office/drawing/2014/main" id="{2867598C-B6F2-4580-B59A-5F9154E8517B}"/>
              </a:ext>
            </a:extLst>
          </p:cNvPr>
          <p:cNvSpPr txBox="1"/>
          <p:nvPr/>
        </p:nvSpPr>
        <p:spPr>
          <a:xfrm>
            <a:off x="5614219" y="1651819"/>
            <a:ext cx="6577782" cy="4031873"/>
          </a:xfrm>
          <a:prstGeom prst="rect">
            <a:avLst/>
          </a:prstGeom>
          <a:noFill/>
        </p:spPr>
        <p:txBody>
          <a:bodyPr wrap="square" rtlCol="0">
            <a:spAutoFit/>
          </a:bodyPr>
          <a:lstStyle/>
          <a:p>
            <a:pPr>
              <a:buClr>
                <a:srgbClr val="B13679"/>
              </a:buClr>
            </a:pPr>
            <a:r>
              <a:rPr lang="fi-FI" sz="2000" b="1" dirty="0">
                <a:ea typeface="Tahoma" panose="020B0604030504040204" pitchFamily="34" charset="0"/>
                <a:cs typeface="Tahoma" panose="020B0604030504040204" pitchFamily="34" charset="0"/>
              </a:rPr>
              <a:t> </a:t>
            </a:r>
            <a:r>
              <a:rPr lang="fi-FI" sz="2000" b="1" dirty="0" err="1">
                <a:ea typeface="Tahoma" panose="020B0604030504040204" pitchFamily="34" charset="0"/>
                <a:cs typeface="Tahoma" panose="020B0604030504040204" pitchFamily="34" charset="0"/>
              </a:rPr>
              <a:t>SAKUgames</a:t>
            </a:r>
            <a:r>
              <a:rPr lang="fi-FI" sz="2000" b="1" dirty="0">
                <a:ea typeface="Tahoma" panose="020B0604030504040204" pitchFamily="34" charset="0"/>
                <a:cs typeface="Tahoma" panose="020B0604030504040204" pitchFamily="34" charset="0"/>
              </a:rPr>
              <a:t> = kevään harrasteliikuntafestarit</a:t>
            </a:r>
          </a:p>
          <a:p>
            <a:pPr marL="342900" indent="-342900">
              <a:buClr>
                <a:srgbClr val="B13679"/>
              </a:buClr>
              <a:buFont typeface="Arial" panose="020B0604020202020204" pitchFamily="34" charset="0"/>
              <a:buChar char="•"/>
            </a:pPr>
            <a:endParaRPr lang="fi-FI" sz="2000" dirty="0">
              <a:ea typeface="Tahoma" panose="020B0604030504040204" pitchFamily="34" charset="0"/>
              <a:cs typeface="Tahoma" panose="020B0604030504040204" pitchFamily="34" charset="0"/>
            </a:endParaRPr>
          </a:p>
          <a:p>
            <a:pPr marL="800100" lvl="1" indent="-342900">
              <a:buClr>
                <a:srgbClr val="B13679"/>
              </a:buClr>
              <a:buFont typeface="Arial" panose="020B0604020202020204" pitchFamily="34" charset="0"/>
              <a:buChar char="•"/>
            </a:pPr>
            <a:r>
              <a:rPr lang="fi-FI" sz="2000" dirty="0">
                <a:ea typeface="Tahoma" panose="020B0604030504040204" pitchFamily="34" charset="0"/>
                <a:cs typeface="Tahoma" panose="020B0604030504040204" pitchFamily="34" charset="0"/>
              </a:rPr>
              <a:t>Lajeina: SAKU-sähly, </a:t>
            </a:r>
            <a:r>
              <a:rPr lang="fi-FI" sz="2000" dirty="0" err="1">
                <a:ea typeface="Tahoma" panose="020B0604030504040204" pitchFamily="34" charset="0"/>
                <a:cs typeface="Tahoma" panose="020B0604030504040204" pitchFamily="34" charset="0"/>
              </a:rPr>
              <a:t>erkkasäbä</a:t>
            </a:r>
            <a:r>
              <a:rPr lang="fi-FI" sz="2000" dirty="0">
                <a:ea typeface="Tahoma" panose="020B0604030504040204" pitchFamily="34" charset="0"/>
                <a:cs typeface="Tahoma" panose="020B0604030504040204" pitchFamily="34" charset="0"/>
              </a:rPr>
              <a:t>, keilaus, frisbeegolf, minigolf, toistovoimapunnerrus, </a:t>
            </a:r>
            <a:r>
              <a:rPr lang="fi-FI" sz="2000" dirty="0" err="1">
                <a:ea typeface="Tahoma" panose="020B0604030504040204" pitchFamily="34" charset="0"/>
                <a:cs typeface="Tahoma" panose="020B0604030504040204" pitchFamily="34" charset="0"/>
              </a:rPr>
              <a:t>roundnet</a:t>
            </a:r>
            <a:r>
              <a:rPr lang="fi-FI" sz="2000" dirty="0">
                <a:ea typeface="Tahoma" panose="020B0604030504040204" pitchFamily="34" charset="0"/>
                <a:cs typeface="Tahoma" panose="020B0604030504040204" pitchFamily="34" charset="0"/>
              </a:rPr>
              <a:t> ja </a:t>
            </a:r>
            <a:r>
              <a:rPr lang="fi-FI" sz="2000" dirty="0" err="1">
                <a:ea typeface="Tahoma" panose="020B0604030504040204" pitchFamily="34" charset="0"/>
                <a:cs typeface="Tahoma" panose="020B0604030504040204" pitchFamily="34" charset="0"/>
              </a:rPr>
              <a:t>beach</a:t>
            </a:r>
            <a:r>
              <a:rPr lang="fi-FI" sz="2000" dirty="0">
                <a:ea typeface="Tahoma" panose="020B0604030504040204" pitchFamily="34" charset="0"/>
                <a:cs typeface="Tahoma" panose="020B0604030504040204" pitchFamily="34" charset="0"/>
              </a:rPr>
              <a:t> volley</a:t>
            </a:r>
          </a:p>
          <a:p>
            <a:pPr marL="800100" lvl="1" indent="-342900">
              <a:buClr>
                <a:srgbClr val="B13679"/>
              </a:buClr>
              <a:buFont typeface="Arial" panose="020B0604020202020204" pitchFamily="34" charset="0"/>
              <a:buChar char="•"/>
            </a:pPr>
            <a:r>
              <a:rPr lang="fi-FI" sz="2000" dirty="0">
                <a:ea typeface="Tahoma" panose="020B0604030504040204" pitchFamily="34" charset="0"/>
                <a:cs typeface="Tahoma" panose="020B0604030504040204" pitchFamily="34" charset="0"/>
              </a:rPr>
              <a:t>lisäksi tapahtumatorilla minipelejä, kisoja ja lajitutustumisia</a:t>
            </a:r>
          </a:p>
          <a:p>
            <a:pPr marL="800100" lvl="1" indent="-342900">
              <a:buClr>
                <a:srgbClr val="B13679"/>
              </a:buClr>
              <a:buFont typeface="Arial" panose="020B0604020202020204" pitchFamily="34" charset="0"/>
              <a:buChar char="•"/>
            </a:pPr>
            <a:r>
              <a:rPr lang="fi-FI" sz="2000" dirty="0">
                <a:ea typeface="Tahoma" panose="020B0604030504040204" pitchFamily="34" charset="0"/>
                <a:cs typeface="Tahoma" panose="020B0604030504040204" pitchFamily="34" charset="0"/>
              </a:rPr>
              <a:t>voit valita joko harraste- tai kilpasarjan</a:t>
            </a:r>
          </a:p>
          <a:p>
            <a:pPr marL="800100" lvl="1" indent="-342900">
              <a:buClr>
                <a:srgbClr val="B13679"/>
              </a:buClr>
              <a:buFont typeface="Arial" panose="020B0604020202020204" pitchFamily="34" charset="0"/>
              <a:buChar char="•"/>
            </a:pPr>
            <a:r>
              <a:rPr lang="fi-FI" sz="2000" dirty="0">
                <a:ea typeface="Tahoma" panose="020B0604030504040204" pitchFamily="34" charset="0"/>
                <a:cs typeface="Tahoma" panose="020B0604030504040204" pitchFamily="34" charset="0"/>
              </a:rPr>
              <a:t>etkot edellisenä iltana</a:t>
            </a:r>
          </a:p>
          <a:p>
            <a:pPr marL="800100" lvl="1" indent="-342900">
              <a:buClr>
                <a:srgbClr val="B13679"/>
              </a:buClr>
              <a:buFont typeface="Arial" panose="020B0604020202020204" pitchFamily="34" charset="0"/>
              <a:buChar char="•"/>
            </a:pPr>
            <a:r>
              <a:rPr lang="fi-FI" sz="2000" dirty="0">
                <a:ea typeface="Tahoma" panose="020B0604030504040204" pitchFamily="34" charset="0"/>
                <a:cs typeface="Tahoma" panose="020B0604030504040204" pitchFamily="34" charset="0"/>
              </a:rPr>
              <a:t>opiskelijat mukana suunnittelemassa ja rakentamassa tapahtumaa</a:t>
            </a:r>
          </a:p>
          <a:p>
            <a:pPr marL="285750" indent="-285750">
              <a:buClr>
                <a:srgbClr val="E6007E"/>
              </a:buClr>
              <a:buFont typeface="Arial" panose="020B0604020202020204" pitchFamily="34" charset="0"/>
              <a:buChar char="•"/>
            </a:pPr>
            <a:endParaRPr lang="fi-FI" dirty="0"/>
          </a:p>
          <a:p>
            <a:pPr marL="285750" indent="-285750">
              <a:buClr>
                <a:srgbClr val="E6007E"/>
              </a:buClr>
              <a:buFont typeface="Arial" panose="020B0604020202020204" pitchFamily="34" charset="0"/>
              <a:buChar char="•"/>
            </a:pPr>
            <a:endParaRPr lang="fi-FI" dirty="0"/>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a:ln>
            <a:noFill/>
          </a:ln>
        </p:spPr>
        <p:txBody>
          <a:bodyPr wrap="square">
            <a:spAutoFit/>
          </a:bodyPr>
          <a:lstStyle/>
          <a:p>
            <a:pPr algn="ctr"/>
            <a:endParaRPr lang="fi-FI" sz="1600" b="1" dirty="0">
              <a:solidFill>
                <a:srgbClr val="FF73E8"/>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FF73E8"/>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FF73E8"/>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pic>
        <p:nvPicPr>
          <p:cNvPr id="8" name="Kuva 7">
            <a:extLst>
              <a:ext uri="{FF2B5EF4-FFF2-40B4-BE49-F238E27FC236}">
                <a16:creationId xmlns:a16="http://schemas.microsoft.com/office/drawing/2014/main" id="{49E5CF75-4E39-451F-A096-0BD624C495A0}"/>
              </a:ext>
            </a:extLst>
          </p:cNvPr>
          <p:cNvPicPr/>
          <p:nvPr/>
        </p:nvPicPr>
        <p:blipFill>
          <a:blip r:embed="rId4">
            <a:extLst>
              <a:ext uri="{28A0092B-C50C-407E-A947-70E740481C1C}">
                <a14:useLocalDpi xmlns:a14="http://schemas.microsoft.com/office/drawing/2010/main" val="0"/>
              </a:ext>
            </a:extLst>
          </a:blip>
          <a:stretch>
            <a:fillRect/>
          </a:stretch>
        </p:blipFill>
        <p:spPr>
          <a:xfrm>
            <a:off x="8888361" y="4699818"/>
            <a:ext cx="3018504" cy="1997547"/>
          </a:xfrm>
          <a:prstGeom prst="rect">
            <a:avLst/>
          </a:prstGeom>
        </p:spPr>
      </p:pic>
    </p:spTree>
    <p:extLst>
      <p:ext uri="{BB962C8B-B14F-4D97-AF65-F5344CB8AC3E}">
        <p14:creationId xmlns:p14="http://schemas.microsoft.com/office/powerpoint/2010/main" val="30069097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73CA9DFC-B7FF-4EA8-A436-75C7AF5DF314}"/>
              </a:ext>
            </a:extLst>
          </p:cNvPr>
          <p:cNvSpPr txBox="1"/>
          <p:nvPr/>
        </p:nvSpPr>
        <p:spPr>
          <a:xfrm>
            <a:off x="5715000" y="988931"/>
            <a:ext cx="6270171" cy="584775"/>
          </a:xfrm>
          <a:prstGeom prst="rect">
            <a:avLst/>
          </a:prstGeom>
          <a:noFill/>
        </p:spPr>
        <p:txBody>
          <a:bodyPr wrap="square" rtlCol="0">
            <a:spAutoFit/>
          </a:bodyPr>
          <a:lstStyle/>
          <a:p>
            <a:pPr algn="r"/>
            <a:r>
              <a:rPr lang="fi-FI" sz="3200" dirty="0">
                <a:solidFill>
                  <a:schemeClr val="bg1"/>
                </a:solidFill>
                <a:latin typeface="Tahoma" panose="020B0604030504040204" pitchFamily="34" charset="0"/>
                <a:ea typeface="Tahoma" panose="020B0604030504040204" pitchFamily="34" charset="0"/>
                <a:cs typeface="Tahoma" panose="020B0604030504040204" pitchFamily="34" charset="0"/>
              </a:rPr>
              <a:t>Uutta! </a:t>
            </a:r>
            <a:r>
              <a:rPr lang="fi-FI" sz="3200">
                <a:solidFill>
                  <a:schemeClr val="bg1"/>
                </a:solidFill>
                <a:latin typeface="Tahoma" panose="020B0604030504040204" pitchFamily="34" charset="0"/>
                <a:ea typeface="Tahoma" panose="020B0604030504040204" pitchFamily="34" charset="0"/>
                <a:cs typeface="Tahoma" panose="020B0604030504040204" pitchFamily="34" charset="0"/>
              </a:rPr>
              <a:t>E-urheilu</a:t>
            </a:r>
            <a:endParaRPr lang="fi-FI"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kstiruutu 11">
            <a:extLst>
              <a:ext uri="{FF2B5EF4-FFF2-40B4-BE49-F238E27FC236}">
                <a16:creationId xmlns:a16="http://schemas.microsoft.com/office/drawing/2014/main" id="{2867598C-B6F2-4580-B59A-5F9154E8517B}"/>
              </a:ext>
            </a:extLst>
          </p:cNvPr>
          <p:cNvSpPr txBox="1"/>
          <p:nvPr/>
        </p:nvSpPr>
        <p:spPr>
          <a:xfrm>
            <a:off x="5614219" y="1651819"/>
            <a:ext cx="6577782" cy="4647426"/>
          </a:xfrm>
          <a:prstGeom prst="rect">
            <a:avLst/>
          </a:prstGeom>
          <a:noFill/>
        </p:spPr>
        <p:txBody>
          <a:bodyPr wrap="square" rtlCol="0">
            <a:spAutoFit/>
          </a:bodyPr>
          <a:lstStyle/>
          <a:p>
            <a:pPr>
              <a:buClr>
                <a:srgbClr val="B13679"/>
              </a:buClr>
            </a:pPr>
            <a:endParaRPr lang="fi-FI" sz="2000" b="1" dirty="0">
              <a:ea typeface="Tahoma" panose="020B0604030504040204" pitchFamily="34" charset="0"/>
              <a:cs typeface="Tahoma" panose="020B0604030504040204" pitchFamily="34" charset="0"/>
            </a:endParaRPr>
          </a:p>
          <a:p>
            <a:pPr marL="342900" indent="-342900">
              <a:buClr>
                <a:srgbClr val="B13679"/>
              </a:buClr>
              <a:buFont typeface="Arial" panose="020B0604020202020204" pitchFamily="34" charset="0"/>
              <a:buChar char="•"/>
            </a:pPr>
            <a:endParaRPr lang="fi-FI" sz="2000" dirty="0">
              <a:ea typeface="Tahoma" panose="020B0604030504040204" pitchFamily="34" charset="0"/>
              <a:cs typeface="Tahoma" panose="020B0604030504040204" pitchFamily="34" charset="0"/>
            </a:endParaRPr>
          </a:p>
          <a:p>
            <a:pPr marL="800100" lvl="1" indent="-342900">
              <a:buClr>
                <a:srgbClr val="B13679"/>
              </a:buClr>
              <a:buFont typeface="Arial" panose="020B0604020202020204" pitchFamily="34" charset="0"/>
              <a:buChar char="•"/>
            </a:pPr>
            <a:r>
              <a:rPr lang="fi-FI" sz="2000" dirty="0">
                <a:ea typeface="Tahoma" panose="020B0604030504040204" pitchFamily="34" charset="0"/>
                <a:cs typeface="Tahoma" panose="020B0604030504040204" pitchFamily="34" charset="0"/>
              </a:rPr>
              <a:t>toisen asteen opiskelijat ottavat mittaa toisistaan </a:t>
            </a:r>
            <a:r>
              <a:rPr lang="fi-FI" sz="2000" dirty="0" err="1">
                <a:ea typeface="Tahoma" panose="020B0604030504040204" pitchFamily="34" charset="0"/>
                <a:cs typeface="Tahoma" panose="020B0604030504040204" pitchFamily="34" charset="0"/>
              </a:rPr>
              <a:t>Educational</a:t>
            </a:r>
            <a:r>
              <a:rPr lang="fi-FI" sz="2000" dirty="0">
                <a:ea typeface="Tahoma" panose="020B0604030504040204" pitchFamily="34" charset="0"/>
                <a:cs typeface="Tahoma" panose="020B0604030504040204" pitchFamily="34" charset="0"/>
              </a:rPr>
              <a:t> Masters </a:t>
            </a:r>
            <a:r>
              <a:rPr lang="fi-FI" sz="2000" dirty="0" err="1">
                <a:ea typeface="Tahoma" panose="020B0604030504040204" pitchFamily="34" charset="0"/>
                <a:cs typeface="Tahoma" panose="020B0604030504040204" pitchFamily="34" charset="0"/>
              </a:rPr>
              <a:t>Minor</a:t>
            </a:r>
            <a:r>
              <a:rPr lang="fi-FI" sz="2000" dirty="0">
                <a:ea typeface="Tahoma" panose="020B0604030504040204" pitchFamily="34" charset="0"/>
                <a:cs typeface="Tahoma" panose="020B0604030504040204" pitchFamily="34" charset="0"/>
              </a:rPr>
              <a:t> –sarjassa</a:t>
            </a:r>
          </a:p>
          <a:p>
            <a:pPr lvl="1">
              <a:buClr>
                <a:srgbClr val="B13679"/>
              </a:buClr>
            </a:pPr>
            <a:r>
              <a:rPr lang="fi-FI" sz="2000" dirty="0">
                <a:ea typeface="Tahoma" panose="020B0604030504040204" pitchFamily="34" charset="0"/>
                <a:cs typeface="Tahoma" panose="020B0604030504040204" pitchFamily="34" charset="0"/>
              </a:rPr>
              <a:t>Lajeina</a:t>
            </a:r>
          </a:p>
          <a:p>
            <a:pPr marL="800100" lvl="1" indent="-342900">
              <a:buClr>
                <a:srgbClr val="B13679"/>
              </a:buClr>
              <a:buFont typeface="Arial" panose="020B0604020202020204" pitchFamily="34" charset="0"/>
              <a:buChar char="•"/>
            </a:pPr>
            <a:r>
              <a:rPr lang="fi-FI" sz="2000" b="1" dirty="0">
                <a:ea typeface="Tahoma" panose="020B0604030504040204" pitchFamily="34" charset="0"/>
                <a:cs typeface="Tahoma" panose="020B0604030504040204" pitchFamily="34" charset="0"/>
              </a:rPr>
              <a:t>Counter-Strike</a:t>
            </a:r>
            <a:r>
              <a:rPr lang="fi-FI" sz="2000" dirty="0">
                <a:ea typeface="Tahoma" panose="020B0604030504040204" pitchFamily="34" charset="0"/>
                <a:cs typeface="Tahoma" panose="020B0604030504040204" pitchFamily="34" charset="0"/>
              </a:rPr>
              <a:t>: joukkueessa mukana:  viisi pelaajaa, varapelaajia voi olla 1-2 ja lisäksi henkilöstön edustaja</a:t>
            </a:r>
          </a:p>
          <a:p>
            <a:pPr marL="800100" lvl="1" indent="-342900">
              <a:buClr>
                <a:srgbClr val="B13679"/>
              </a:buClr>
              <a:buFont typeface="Arial" panose="020B0604020202020204" pitchFamily="34" charset="0"/>
              <a:buChar char="•"/>
            </a:pPr>
            <a:r>
              <a:rPr lang="fi-FI" sz="2000" b="1" dirty="0" err="1">
                <a:ea typeface="Tahoma" panose="020B0604030504040204" pitchFamily="34" charset="0"/>
                <a:cs typeface="Tahoma" panose="020B0604030504040204" pitchFamily="34" charset="0"/>
              </a:rPr>
              <a:t>Fortnite</a:t>
            </a:r>
            <a:r>
              <a:rPr lang="fi-FI" sz="2000" dirty="0">
                <a:ea typeface="Tahoma" panose="020B0604030504040204" pitchFamily="34" charset="0"/>
                <a:cs typeface="Tahoma" panose="020B0604030504040204" pitchFamily="34" charset="0"/>
              </a:rPr>
              <a:t>: pelataan </a:t>
            </a:r>
            <a:r>
              <a:rPr lang="fi-FI" sz="2000" dirty="0" err="1">
                <a:ea typeface="Tahoma" panose="020B0604030504040204" pitchFamily="34" charset="0"/>
                <a:cs typeface="Tahoma" panose="020B0604030504040204" pitchFamily="34" charset="0"/>
              </a:rPr>
              <a:t>solo</a:t>
            </a:r>
            <a:r>
              <a:rPr lang="fi-FI" sz="2000" dirty="0">
                <a:ea typeface="Tahoma" panose="020B0604030504040204" pitchFamily="34" charset="0"/>
                <a:cs typeface="Tahoma" panose="020B0604030504040204" pitchFamily="34" charset="0"/>
              </a:rPr>
              <a:t>-pelimuodolla, alkusarja neljänä karsintapäivänä ja finaalit kaksipäiväisenä</a:t>
            </a:r>
          </a:p>
          <a:p>
            <a:pPr marL="800100" lvl="1" indent="-342900">
              <a:buClr>
                <a:srgbClr val="B13679"/>
              </a:buClr>
              <a:buFont typeface="Arial" panose="020B0604020202020204" pitchFamily="34" charset="0"/>
              <a:buChar char="•"/>
            </a:pPr>
            <a:r>
              <a:rPr lang="fi-FI" sz="2000" b="1" dirty="0">
                <a:ea typeface="Tahoma" panose="020B0604030504040204" pitchFamily="34" charset="0"/>
                <a:cs typeface="Tahoma" panose="020B0604030504040204" pitchFamily="34" charset="0"/>
              </a:rPr>
              <a:t>NHL</a:t>
            </a:r>
            <a:r>
              <a:rPr lang="fi-FI" sz="2000" dirty="0">
                <a:ea typeface="Tahoma" panose="020B0604030504040204" pitchFamily="34" charset="0"/>
                <a:cs typeface="Tahoma" panose="020B0604030504040204" pitchFamily="34" charset="0"/>
              </a:rPr>
              <a:t>: </a:t>
            </a:r>
            <a:r>
              <a:rPr lang="fi-FI" sz="2000" dirty="0" err="1">
                <a:ea typeface="Tahoma" panose="020B0604030504040204" pitchFamily="34" charset="0"/>
                <a:cs typeface="Tahoma" panose="020B0604030504040204" pitchFamily="34" charset="0"/>
              </a:rPr>
              <a:t>solo</a:t>
            </a:r>
            <a:r>
              <a:rPr lang="fi-FI" sz="2000" dirty="0">
                <a:ea typeface="Tahoma" panose="020B0604030504040204" pitchFamily="34" charset="0"/>
                <a:cs typeface="Tahoma" panose="020B0604030504040204" pitchFamily="34" charset="0"/>
              </a:rPr>
              <a:t>-pelimuodolla, karsinnat viikoilla 14 ja 15, </a:t>
            </a:r>
            <a:r>
              <a:rPr lang="fi-FI" sz="2000" dirty="0" err="1">
                <a:ea typeface="Tahoma" panose="020B0604030504040204" pitchFamily="34" charset="0"/>
                <a:cs typeface="Tahoma" panose="020B0604030504040204" pitchFamily="34" charset="0"/>
              </a:rPr>
              <a:t>playoffit</a:t>
            </a:r>
            <a:r>
              <a:rPr lang="fi-FI" sz="2000" dirty="0">
                <a:ea typeface="Tahoma" panose="020B0604030504040204" pitchFamily="34" charset="0"/>
                <a:cs typeface="Tahoma" panose="020B0604030504040204" pitchFamily="34" charset="0"/>
              </a:rPr>
              <a:t> viikolla 16, finaali Porissa 18.5.</a:t>
            </a:r>
          </a:p>
          <a:p>
            <a:pPr lvl="1">
              <a:buClr>
                <a:srgbClr val="B13679"/>
              </a:buClr>
            </a:pPr>
            <a:endParaRPr lang="fi-FI" sz="2000" dirty="0">
              <a:ea typeface="Tahoma" panose="020B0604030504040204" pitchFamily="34" charset="0"/>
              <a:cs typeface="Tahoma" panose="020B0604030504040204" pitchFamily="34" charset="0"/>
            </a:endParaRPr>
          </a:p>
          <a:p>
            <a:pPr marL="800100" lvl="1" indent="-342900">
              <a:buClr>
                <a:srgbClr val="B13679"/>
              </a:buClr>
              <a:buFont typeface="Arial" panose="020B0604020202020204" pitchFamily="34" charset="0"/>
              <a:buChar char="•"/>
            </a:pPr>
            <a:r>
              <a:rPr lang="fi-FI" sz="2000" dirty="0">
                <a:ea typeface="Tahoma" panose="020B0604030504040204" pitchFamily="34" charset="0"/>
                <a:cs typeface="Tahoma" panose="020B0604030504040204" pitchFamily="34" charset="0"/>
              </a:rPr>
              <a:t>pelejä voi seurata viikoittaisilla </a:t>
            </a:r>
            <a:r>
              <a:rPr lang="fi-FI" sz="2000" dirty="0" err="1">
                <a:ea typeface="Tahoma" panose="020B0604030504040204" pitchFamily="34" charset="0"/>
                <a:cs typeface="Tahoma" panose="020B0604030504040204" pitchFamily="34" charset="0"/>
              </a:rPr>
              <a:t>striimeillä</a:t>
            </a:r>
            <a:endParaRPr lang="fi-FI" sz="2000" dirty="0">
              <a:ea typeface="Tahoma" panose="020B0604030504040204" pitchFamily="34" charset="0"/>
              <a:cs typeface="Tahoma" panose="020B0604030504040204" pitchFamily="34" charset="0"/>
            </a:endParaRPr>
          </a:p>
          <a:p>
            <a:pPr marL="285750" indent="-285750">
              <a:buClr>
                <a:srgbClr val="E6007E"/>
              </a:buClr>
              <a:buFont typeface="Arial" panose="020B0604020202020204" pitchFamily="34" charset="0"/>
              <a:buChar char="•"/>
            </a:pPr>
            <a:endParaRPr lang="fi-FI" dirty="0"/>
          </a:p>
          <a:p>
            <a:pPr marL="285750" indent="-285750">
              <a:buClr>
                <a:srgbClr val="E6007E"/>
              </a:buClr>
              <a:buFont typeface="Arial" panose="020B0604020202020204" pitchFamily="34" charset="0"/>
              <a:buChar char="•"/>
            </a:pPr>
            <a:endParaRPr lang="fi-FI" dirty="0"/>
          </a:p>
        </p:txBody>
      </p:sp>
      <p:sp>
        <p:nvSpPr>
          <p:cNvPr id="13" name="Suorakulmio 12">
            <a:extLst>
              <a:ext uri="{FF2B5EF4-FFF2-40B4-BE49-F238E27FC236}">
                <a16:creationId xmlns:a16="http://schemas.microsoft.com/office/drawing/2014/main" id="{ABBF155B-F4CB-4605-9CA6-67AE58AB96AF}"/>
              </a:ext>
            </a:extLst>
          </p:cNvPr>
          <p:cNvSpPr/>
          <p:nvPr/>
        </p:nvSpPr>
        <p:spPr>
          <a:xfrm>
            <a:off x="797171" y="6112590"/>
            <a:ext cx="3235570" cy="584775"/>
          </a:xfrm>
          <a:prstGeom prst="rect">
            <a:avLst/>
          </a:prstGeom>
          <a:ln>
            <a:noFill/>
          </a:ln>
        </p:spPr>
        <p:txBody>
          <a:bodyPr wrap="square">
            <a:spAutoFit/>
          </a:bodyPr>
          <a:lstStyle/>
          <a:p>
            <a:pPr algn="ctr"/>
            <a:endParaRPr lang="fi-FI" sz="1600" b="1" dirty="0">
              <a:solidFill>
                <a:srgbClr val="FF73E8"/>
              </a:solidFill>
              <a:latin typeface="Tahoma" panose="020B0604030504040204" pitchFamily="34" charset="0"/>
              <a:ea typeface="Tahoma" panose="020B0604030504040204" pitchFamily="34" charset="0"/>
              <a:cs typeface="Tahoma" panose="020B0604030504040204" pitchFamily="34" charset="0"/>
            </a:endParaRPr>
          </a:p>
          <a:p>
            <a:pPr algn="ctr"/>
            <a:r>
              <a:rPr lang="fi-FI" sz="1600" b="1" dirty="0">
                <a:solidFill>
                  <a:srgbClr val="FF73E8"/>
                </a:solidFill>
                <a:latin typeface="Tahoma" panose="020B0604030504040204" pitchFamily="34" charset="0"/>
                <a:ea typeface="Tahoma" panose="020B0604030504040204" pitchFamily="34" charset="0"/>
                <a:cs typeface="Tahoma" panose="020B0604030504040204" pitchFamily="34" charset="0"/>
              </a:rPr>
              <a:t>sakury.net</a:t>
            </a:r>
            <a:endParaRPr lang="fi-FI" sz="1600" b="1" dirty="0">
              <a:solidFill>
                <a:srgbClr val="FF73E8"/>
              </a:solidFill>
            </a:endParaRPr>
          </a:p>
        </p:txBody>
      </p:sp>
      <p:pic>
        <p:nvPicPr>
          <p:cNvPr id="18" name="Kuva 17">
            <a:extLst>
              <a:ext uri="{FF2B5EF4-FFF2-40B4-BE49-F238E27FC236}">
                <a16:creationId xmlns:a16="http://schemas.microsoft.com/office/drawing/2014/main" id="{F9C8F8C3-022B-46D1-85CC-29DA76955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939" y="273210"/>
            <a:ext cx="784224" cy="326237"/>
          </a:xfrm>
          <a:prstGeom prst="rect">
            <a:avLst/>
          </a:prstGeom>
        </p:spPr>
      </p:pic>
    </p:spTree>
    <p:extLst>
      <p:ext uri="{BB962C8B-B14F-4D97-AF65-F5344CB8AC3E}">
        <p14:creationId xmlns:p14="http://schemas.microsoft.com/office/powerpoint/2010/main" val="33963817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516050066897E4484FDC67B63314AB7" ma:contentTypeVersion="2" ma:contentTypeDescription="Luo uusi asiakirja." ma:contentTypeScope="" ma:versionID="dd426b1724cbbd9c62e5370664c57fa7">
  <xsd:schema xmlns:xsd="http://www.w3.org/2001/XMLSchema" xmlns:xs="http://www.w3.org/2001/XMLSchema" xmlns:p="http://schemas.microsoft.com/office/2006/metadata/properties" xmlns:ns2="31e94555-e974-4b15-854f-f75b326ac926" targetNamespace="http://schemas.microsoft.com/office/2006/metadata/properties" ma:root="true" ma:fieldsID="4459be4970a0d0901d6f2fee3bcfc836" ns2:_="">
    <xsd:import namespace="31e94555-e974-4b15-854f-f75b326ac92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94555-e974-4b15-854f-f75b326ac9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71A6AC-28F7-4FD3-9ADC-E066FFF46E2C}">
  <ds:schemaRef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39c5c69c-daae-4b54-bc6e-0c34e9208c2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1600F7C-0A76-451C-9B91-56003FB636DE}">
  <ds:schemaRefs>
    <ds:schemaRef ds:uri="http://schemas.microsoft.com/sharepoint/v3/contenttype/forms"/>
  </ds:schemaRefs>
</ds:datastoreItem>
</file>

<file path=customXml/itemProps3.xml><?xml version="1.0" encoding="utf-8"?>
<ds:datastoreItem xmlns:ds="http://schemas.openxmlformats.org/officeDocument/2006/customXml" ds:itemID="{ADBC133E-2B6C-4568-8D3F-2F419DAD9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94555-e974-4b15-854f-f75b326ac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2198</TotalTime>
  <Words>603</Words>
  <Application>Microsoft Office PowerPoint</Application>
  <PresentationFormat>Laajakuva</PresentationFormat>
  <Paragraphs>170</Paragraphs>
  <Slides>14</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14</vt:i4>
      </vt:variant>
    </vt:vector>
  </HeadingPairs>
  <TitlesOfParts>
    <vt:vector size="21" baseType="lpstr">
      <vt:lpstr>Arial</vt:lpstr>
      <vt:lpstr>Calibri</vt:lpstr>
      <vt:lpstr>Calibri Light</vt:lpstr>
      <vt:lpstr>Lato</vt:lpstr>
      <vt:lpstr>Tahoma</vt:lpstr>
      <vt:lpstr>Wingdings</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Elisa Brusila</dc:creator>
  <cp:lastModifiedBy>Sari Mantila-Savolainen</cp:lastModifiedBy>
  <cp:revision>44</cp:revision>
  <dcterms:created xsi:type="dcterms:W3CDTF">2018-09-17T14:12:14Z</dcterms:created>
  <dcterms:modified xsi:type="dcterms:W3CDTF">2022-02-24T09:05:35Z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0x010100F516050066897E4484FDC67B63314AB7</vt:lpwstr>
  </property>
</Properties>
</file>