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61" r:id="rId5"/>
    <p:sldId id="305" r:id="rId6"/>
    <p:sldId id="306" r:id="rId7"/>
    <p:sldId id="307" r:id="rId8"/>
    <p:sldId id="295" r:id="rId9"/>
    <p:sldId id="266" r:id="rId10"/>
    <p:sldId id="289" r:id="rId11"/>
    <p:sldId id="315" r:id="rId12"/>
    <p:sldId id="310" r:id="rId13"/>
    <p:sldId id="312" r:id="rId14"/>
    <p:sldId id="311" r:id="rId15"/>
    <p:sldId id="313" r:id="rId16"/>
    <p:sldId id="316" r:id="rId17"/>
    <p:sldId id="296" r:id="rId18"/>
    <p:sldId id="304" r:id="rId19"/>
    <p:sldId id="297" r:id="rId20"/>
    <p:sldId id="298" r:id="rId21"/>
    <p:sldId id="309" r:id="rId22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B5E8"/>
    <a:srgbClr val="FD45AA"/>
    <a:srgbClr val="F9E00C"/>
    <a:srgbClr val="0D9D39"/>
    <a:srgbClr val="E72E79"/>
    <a:srgbClr val="CC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A92F4-8049-4B14-9EE8-CD804EE191FB}" type="datetimeFigureOut">
              <a:rPr lang="fi-FI" smtClean="0"/>
              <a:t>15.1.2018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A431D-7D08-4713-B405-BB2B01037E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D2952-F98D-453A-8F23-A1A76C50CDDA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58426-C1D7-45AA-A78F-84B47014221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128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54900-0471-440F-823B-F6D0BBBF6E16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81BC-DB20-477E-96D4-385D36C4C40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55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D7CFF-138D-499F-9C1F-304FF9BB8BD6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EB809-010C-4EF2-BA1C-BF9B8DAFB85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14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8A828-0D45-4FBC-BD08-284135841D04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EF501-7D98-4A6A-8B9C-C20FD70B7D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927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AA5C-DB60-4CB1-ABD3-6F7764884C93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FF6EB-2C08-4B69-B3D5-1F8D308A46B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34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22EFA-69FC-4FFC-BF7D-601F31096764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CFA2-307E-40F1-A533-4CA1B8BBF5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38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A9489-B738-4FAF-8A32-CCF6A5EC5521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89FB4-1635-4915-B420-5D3FCE233F5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6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C6114-8B01-48A9-8F2F-EC5DC9D1A5F0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10530-207A-4FC2-AF60-953B2B07EF4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52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2A8D8-4401-4058-B064-EAC037CF8587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5A0D5-E375-4313-981B-FFD046A952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081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B95D9-3B95-4828-9440-C2B9C312FC59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D6D5D-1189-4340-AA72-20F2B0E435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79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60559-D6C4-43CC-9B3A-A76A4BF4DE71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22A14-142E-485C-BDEF-2A288DF92E0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786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95EE67-2780-4154-B5C6-35C8BA8FD238}" type="datetimeFigureOut">
              <a:rPr lang="fi-FI"/>
              <a:pPr>
                <a:defRPr/>
              </a:pPr>
              <a:t>15.1.2018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0E2B76-D71A-4290-A060-919F439268B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/>
          <p:nvPr/>
        </p:nvSpPr>
        <p:spPr>
          <a:xfrm>
            <a:off x="0" y="1556791"/>
            <a:ext cx="9144000" cy="5301207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58" name="Tekstiruutu 4"/>
          <p:cNvSpPr txBox="1">
            <a:spLocks noChangeArrowheads="1"/>
          </p:cNvSpPr>
          <p:nvPr/>
        </p:nvSpPr>
        <p:spPr bwMode="auto">
          <a:xfrm>
            <a:off x="1763687" y="2827283"/>
            <a:ext cx="702027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fi-FI" altLang="fi-FI" sz="6000" dirty="0">
                <a:solidFill>
                  <a:schemeClr val="bg1"/>
                </a:solidFill>
                <a:latin typeface="Impact" pitchFamily="34" charset="0"/>
              </a:rPr>
              <a:t>SAKU ry 2020: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37805"/>
            <a:ext cx="1209320" cy="504056"/>
          </a:xfrm>
          <a:prstGeom prst="rect">
            <a:avLst/>
          </a:prstGeom>
        </p:spPr>
      </p:pic>
      <p:sp>
        <p:nvSpPr>
          <p:cNvPr id="23" name="Suorakulmainen kolmio 2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/>
          <p:cNvSpPr txBox="1"/>
          <p:nvPr/>
        </p:nvSpPr>
        <p:spPr>
          <a:xfrm>
            <a:off x="2753543" y="4103933"/>
            <a:ext cx="5040560" cy="70788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Liikkuva ja osallistuva amis – </a:t>
            </a:r>
            <a:br>
              <a:rPr lang="fi-FI" sz="20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0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työkykyinen ja luova ammattilainen</a:t>
            </a:r>
            <a:endParaRPr lang="FI-FI" sz="2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987699" y="2848100"/>
            <a:ext cx="4742367" cy="24365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kestävä ammattitaito = ammatin osaaminen + riittävä fyysinen toimintakyky + asenne ja taidot, joilla pärjää työelämässä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tukena esimerkiksi työkykypassi ja Hyvinvointivirtaa-teemaviikko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opiskelijoille suunnatun toiminnan lisäksi henkilöstölle suunnattu tuki opiskelijoiden työkykyisyyden kehittämiseen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TYÖKYKYINEN AMIS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Tavoitteena kestävä ammattitaito</a:t>
            </a:r>
          </a:p>
        </p:txBody>
      </p:sp>
    </p:spTree>
    <p:extLst>
      <p:ext uri="{BB962C8B-B14F-4D97-AF65-F5344CB8AC3E}">
        <p14:creationId xmlns:p14="http://schemas.microsoft.com/office/powerpoint/2010/main" val="97136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3742267" y="3421312"/>
            <a:ext cx="4598169" cy="160556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henkilöstön työkykyä ylläpitävät liikuntatapahtumat ja kampanjat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pienet virkistysvirikkeet arkiseen aherrukseen 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verkostotoiminta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-3" y="708151"/>
            <a:ext cx="894545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HYVINVOIVA HENKILÖSTÖ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Hyvinvoiva henkilöstö jaksaa huolehtia myös opiskelijoista</a:t>
            </a:r>
          </a:p>
        </p:txBody>
      </p:sp>
    </p:spTree>
    <p:extLst>
      <p:ext uri="{BB962C8B-B14F-4D97-AF65-F5344CB8AC3E}">
        <p14:creationId xmlns:p14="http://schemas.microsoft.com/office/powerpoint/2010/main" val="147887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3412067" y="3421300"/>
            <a:ext cx="5020734" cy="160556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hyvinvoinnin edistämisen mallien kehittäminen ja levittäminen 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hanketoiminta, joka tukee järjestön perustoiminnan kehittämistä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verkostot työn tukena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ARJEN ARKKI -PALVELUTOIMINTA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Ja hankesalkun sisältö</a:t>
            </a:r>
          </a:p>
        </p:txBody>
      </p:sp>
    </p:spTree>
    <p:extLst>
      <p:ext uri="{BB962C8B-B14F-4D97-AF65-F5344CB8AC3E}">
        <p14:creationId xmlns:p14="http://schemas.microsoft.com/office/powerpoint/2010/main" val="54560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JÄRJESTÖTOIMINTA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Kaikki muu, mitä tarvitaan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66A2956C-50AD-47A1-A698-2476C3CA9D41}"/>
              </a:ext>
            </a:extLst>
          </p:cNvPr>
          <p:cNvSpPr txBox="1"/>
          <p:nvPr/>
        </p:nvSpPr>
        <p:spPr>
          <a:xfrm>
            <a:off x="3412067" y="3357182"/>
            <a:ext cx="5020734" cy="17338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viestintä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yhteyshenkilötoiminta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kehittämisryhmätoiminta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talous ja hallinto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jne.</a:t>
            </a:r>
          </a:p>
        </p:txBody>
      </p:sp>
    </p:spTree>
    <p:extLst>
      <p:ext uri="{BB962C8B-B14F-4D97-AF65-F5344CB8AC3E}">
        <p14:creationId xmlns:p14="http://schemas.microsoft.com/office/powerpoint/2010/main" val="235938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771800" y="2664692"/>
            <a:ext cx="5127600" cy="311880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Kattava jäsenpeitto on turvattava.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Yhteyshenkilöiden onnistuminen tehtävässään on edellytys SAKU ry:n toiminnalle.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SAKU ry:n toiminnan ensisijainen tavoite on opiskelijoiden työ- ja toimintakyvyn ja hyvinvoinnin edistäminen. Vaikutamme opiskelijoihin kuitenkin pääasiassa henkilöstön kautta. </a:t>
            </a:r>
          </a:p>
        </p:txBody>
      </p:sp>
    </p:spTree>
    <p:extLst>
      <p:ext uri="{BB962C8B-B14F-4D97-AF65-F5344CB8AC3E}">
        <p14:creationId xmlns:p14="http://schemas.microsoft.com/office/powerpoint/2010/main" val="13389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419927" y="1864475"/>
            <a:ext cx="5920509" cy="471924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Hyvinvoinnin edistämisen työkenttä on laaja: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SAKU ry:llä asiantuntijarooli: </a:t>
            </a:r>
          </a:p>
          <a:p>
            <a:pPr lvl="1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liikunnan ja kulttuurin hyödyntäminen opiskelijahyvinvoinnin ja osallisuuden välineenä</a:t>
            </a:r>
          </a:p>
          <a:p>
            <a:pPr lvl="1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työkykytaitojen huomioiminen opetuksessa</a:t>
            </a:r>
          </a:p>
          <a:p>
            <a:pPr lvl="1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tutortoiminta ja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ryhmäyttäminen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lvl="1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asuntolatoiminnan kehittäminen.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Hyvinvoinnin muiden osa-alueiden osalta olemme tiedon kerääjiä ja jakajia. SAKU ry KOKOAA, KOORDINOI ja KANAVOI. 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Opiskelijoiden hyvinvoinnin edistäminen on yhteistyötä. Tarjoamme kumppaneille ammatillisen koulutuksen osaamista ja olemme aktiivinen hankekumppani. 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18982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987700" y="2240241"/>
            <a:ext cx="4392612" cy="3652282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Liikunnan edistämisessä huomioimme toiminnan erilaiset kohderyhmät.  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Huomioimme myös muut osallistumisen tavat: tapahtumajärjestelyissä mukana oleminen on yksi tapa osallistua liikuntatoimintaan.</a:t>
            </a:r>
          </a:p>
          <a:p>
            <a:pPr defTabSz="360000" fontAlgn="auto">
              <a:lnSpc>
                <a:spcPts val="1000"/>
              </a:lnSpc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Jos halutaan tavoitella suuria joukkoja, toimintaa tarvitaan sinne, missä ihmiset valmiiksi ovat. &gt; Kehitystyön painopisteenä paikallinen ja alueellinen toiminta.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159910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339751" y="3112241"/>
            <a:ext cx="6093050" cy="22236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Muistamme: pieni on kaunista!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Toteutunut pieni juttu on parempi kuin toteutumatta jäänyt iso. 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Järjestön toiminta on jo nyt laajaa; uusia toimintoja otetaan mukaan harkiten.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Keskitymme uuden keksimisen sijaan nykyisen toiminnan juurtumisen ja levittämisen tukeen.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STRATEGISET VALINNAT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Toiminnan painopisteet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225041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540891" y="3899909"/>
            <a:ext cx="5854964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Liikkuva ja osallistuva </a:t>
            </a:r>
            <a:r>
              <a:rPr lang="fi-FI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amis</a:t>
            </a: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– </a:t>
            </a:r>
            <a:b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työkykyinen ja luova ammattilainen. </a:t>
            </a:r>
          </a:p>
        </p:txBody>
      </p:sp>
      <p:sp>
        <p:nvSpPr>
          <p:cNvPr id="10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SAKU ry:n VISIO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Tavoitteemme vuonna 2020</a:t>
            </a:r>
          </a:p>
          <a:p>
            <a:pPr algn="r" eaLnBrk="1" hangingPunct="1"/>
            <a:endParaRPr lang="fi-FI" altLang="fi-FI" sz="2800" dirty="0">
              <a:solidFill>
                <a:schemeClr val="bg1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5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TOIMINTAYMPÄRISTÖ MUUTOKSESSA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Toimintaa edistäviä muutoksia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3370360" y="2152862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Terveyden ja hyvinvoinnin merkitys opiskelun tukena tunnustetaan.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3139907" y="3157769"/>
            <a:ext cx="2864186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Yhteisöllisyyttä edistävälle toiminnalle kysyntää.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4393221" y="5184884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Työelämän merkitys ammattiin opiskelussa kasvaa.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777379" y="4277942"/>
            <a:ext cx="3034766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Yhteistyön merkitys kasvaa. SAKU ry:llä valmiit verkostot.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6632565" y="3316283"/>
            <a:ext cx="2116424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Digitalisaation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mahdollisuudet ihmisten tavoittamisessa.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105219" y="6039250"/>
            <a:ext cx="5757399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Käytössämme on yhteistyöverkoston asiantuntemus.</a:t>
            </a:r>
          </a:p>
        </p:txBody>
      </p:sp>
    </p:spTree>
    <p:extLst>
      <p:ext uri="{BB962C8B-B14F-4D97-AF65-F5344CB8AC3E}">
        <p14:creationId xmlns:p14="http://schemas.microsoft.com/office/powerpoint/2010/main" val="337291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TOIMINTAYMPÄRISTÖ MUUTOKSESSA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Toimintaa uhkaavia tai hankaloittavia muutoksia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2064064" y="2245139"/>
            <a:ext cx="4392612" cy="369332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Koulutuksen rahoitus pienenee.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1915296" y="3182063"/>
            <a:ext cx="3506867" cy="14773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Henkilövaihdokset, työkuorma, väsyminen, jatkuvat muutokset, </a:t>
            </a:r>
            <a:b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isot organisaatiot…</a:t>
            </a:r>
            <a:b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Yhteyshenkilötoiminta on haasteissa. 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064064" y="5936090"/>
            <a:ext cx="5745647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Rahoituksen epävarmuus: näkyvyyttä ei ole pitkälle. 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5892236" y="4258772"/>
            <a:ext cx="2392782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Järjestön resurssien riittävyys?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2470107" y="5099203"/>
            <a:ext cx="4392612" cy="369332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Tunnetaanko toiminnan hyödyt?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5953591" y="2891350"/>
            <a:ext cx="2774773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Sitoutuminen vapaaehtoistoimintaan heikkenee.</a:t>
            </a:r>
          </a:p>
        </p:txBody>
      </p:sp>
    </p:spTree>
    <p:extLst>
      <p:ext uri="{BB962C8B-B14F-4D97-AF65-F5344CB8AC3E}">
        <p14:creationId xmlns:p14="http://schemas.microsoft.com/office/powerpoint/2010/main" val="7820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TOIMINTAYMPÄRISTÖ MUUTOKSESSA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Toiminnan kehittämisen suhteen huomioitava myös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5866818" y="3576744"/>
            <a:ext cx="2864186" cy="147732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Reformi tuo oppilaitosten toimintaan muutoksia, jotka vääjäämättä vaikuttavat myös SAKU ry:n toimintaan.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3903164" y="2561765"/>
            <a:ext cx="3478874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SAKU ry:n toiminta on laajaa. Heikkous vai vahvuus?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561947" y="5422720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Toiminnasta on pääosin positiivisia mielikuvia ja SAKU ry:llä on hyvä maine.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349263" y="3940588"/>
            <a:ext cx="4392612" cy="64633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Jäsenpeitto on hyvä. – </a:t>
            </a:r>
            <a:b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Siihen ei kuitenkaan saa tuudittautua.</a:t>
            </a:r>
          </a:p>
        </p:txBody>
      </p:sp>
    </p:spTree>
    <p:extLst>
      <p:ext uri="{BB962C8B-B14F-4D97-AF65-F5344CB8AC3E}">
        <p14:creationId xmlns:p14="http://schemas.microsoft.com/office/powerpoint/2010/main" val="112498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TOIMINTA-AJATUS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Miksi SAKU ry on olemassa?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2599267" y="3376496"/>
            <a:ext cx="5852006" cy="19389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SAKU ry edistää </a:t>
            </a:r>
            <a:b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työ- ja toimintakykyisyyttä, hyvinvointia, yhdessä tekemistä sekä elämäniloa ammatillisessa koulutuksessa </a:t>
            </a:r>
            <a:b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liikunnan ja kulttuurin keinoin.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11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987700" y="3185368"/>
            <a:ext cx="4392612" cy="1762021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jäsenlähtöisyys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kumppanuus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muutosvalmius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vaikuttavuus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sp>
        <p:nvSpPr>
          <p:cNvPr id="3" name="Suorakulmainen kolmio 2"/>
          <p:cNvSpPr/>
          <p:nvPr/>
        </p:nvSpPr>
        <p:spPr>
          <a:xfrm rot="10800000" flipH="1">
            <a:off x="0" y="1360372"/>
            <a:ext cx="2339752" cy="5497625"/>
          </a:xfrm>
          <a:prstGeom prst="rtTriangle">
            <a:avLst/>
          </a:prstGeom>
          <a:solidFill>
            <a:srgbClr val="48B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42" y="6305759"/>
            <a:ext cx="875946" cy="3636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TOIMINTAPERIAATTEET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Mitkä periaatteet ohjaavat toimintaamme?</a:t>
            </a:r>
          </a:p>
        </p:txBody>
      </p:sp>
    </p:spTree>
    <p:extLst>
      <p:ext uri="{BB962C8B-B14F-4D97-AF65-F5344CB8AC3E}">
        <p14:creationId xmlns:p14="http://schemas.microsoft.com/office/powerpoint/2010/main" val="355692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86808" y="7103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TOIMINNAN SISÄLLÖT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Laajaa toimintaa, selkeitä kokonaisuuksia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2771800" y="2845510"/>
            <a:ext cx="5127600" cy="27571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LIIKKUVA AMIS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OSALLISTUVA AMIS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TYÖKYKYINEN AMIS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HYVINVOIVA HENKILÖSTÖ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ARJEN ARKKI -PALVELUTOIMINTA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tabLst>
                <a:tab pos="162000" algn="l"/>
                <a:tab pos="360000" algn="l"/>
                <a:tab pos="540000" algn="l"/>
              </a:tabLst>
              <a:defRPr/>
            </a:pPr>
            <a:endParaRPr lang="fi-FI" dirty="0">
              <a:solidFill>
                <a:schemeClr val="tx1">
                  <a:lumMod val="75000"/>
                  <a:lumOff val="2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JÄRJESTÖTOIMINTA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FD4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049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2339751" y="3453360"/>
            <a:ext cx="6093050" cy="154144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kaikenlaista liikuntaa pienistä liikuntavirikkeistä valtakunnallisiin tapahtumiin, liikunnan edistämistä istumisen vähentämisestä palloilusarjoihin asti</a:t>
            </a:r>
          </a:p>
          <a:p>
            <a:pPr marL="285750" indent="-285750"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anose="020B0604020202020204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työvälineinä vaikuttamistyö, materiaalit, kampanjat ja tapahtumat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LIIKKUVA AMIS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Erilaista toimintaa erilaisille opiskelijoille</a:t>
            </a:r>
          </a:p>
        </p:txBody>
      </p:sp>
    </p:spTree>
    <p:extLst>
      <p:ext uri="{BB962C8B-B14F-4D97-AF65-F5344CB8AC3E}">
        <p14:creationId xmlns:p14="http://schemas.microsoft.com/office/powerpoint/2010/main" val="322243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0" y="0"/>
            <a:ext cx="9144000" cy="17728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77" name="Tekstiruutu 5"/>
          <p:cNvSpPr txBox="1">
            <a:spLocks noChangeArrowheads="1"/>
          </p:cNvSpPr>
          <p:nvPr/>
        </p:nvSpPr>
        <p:spPr bwMode="auto">
          <a:xfrm>
            <a:off x="1169876" y="708151"/>
            <a:ext cx="77755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OSALLISTUVA AMIS</a:t>
            </a:r>
          </a:p>
          <a:p>
            <a:pPr algn="r" eaLnBrk="1" hangingPunct="1"/>
            <a:r>
              <a:rPr lang="fi-FI" altLang="fi-FI" sz="2800" dirty="0">
                <a:solidFill>
                  <a:schemeClr val="bg1"/>
                </a:solidFill>
                <a:latin typeface="Impact" pitchFamily="34" charset="0"/>
              </a:rPr>
              <a:t>Opiskelijoilta opiskelijoille</a:t>
            </a:r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8479"/>
            <a:ext cx="1475656" cy="110827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6305422"/>
            <a:ext cx="873150" cy="363937"/>
          </a:xfrm>
          <a:prstGeom prst="rect">
            <a:avLst/>
          </a:prstGeom>
        </p:spPr>
      </p:pic>
      <p:sp>
        <p:nvSpPr>
          <p:cNvPr id="12" name="Suorakulmainen kolmio 11"/>
          <p:cNvSpPr/>
          <p:nvPr/>
        </p:nvSpPr>
        <p:spPr>
          <a:xfrm rot="10800000" flipH="1">
            <a:off x="-2" y="1360375"/>
            <a:ext cx="2339752" cy="5497625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2771800" y="3559810"/>
            <a:ext cx="5127600" cy="132856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opiskelijat sekä tapahtumien osallistujina että järjestäjinä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tutortoiminta</a:t>
            </a:r>
          </a:p>
          <a:p>
            <a:pPr defTabSz="360000" fontAlgn="auto">
              <a:spcBef>
                <a:spcPts val="0"/>
              </a:spcBef>
              <a:spcAft>
                <a:spcPts val="500"/>
              </a:spcAft>
              <a:buClr>
                <a:srgbClr val="0D9C38"/>
              </a:buClr>
              <a:buSzPct val="85000"/>
              <a:buFont typeface="Arial" pitchFamily="34" charset="0"/>
              <a:buChar char="•"/>
              <a:tabLst>
                <a:tab pos="162000" algn="l"/>
                <a:tab pos="360000" algn="l"/>
                <a:tab pos="540000" algn="l"/>
              </a:tabLst>
              <a:defRPr/>
            </a:pP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SAKUstars</a:t>
            </a:r>
            <a:r>
              <a:rPr lang="fi-FI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-kulttuurikilpailut</a:t>
            </a:r>
          </a:p>
        </p:txBody>
      </p:sp>
    </p:spTree>
    <p:extLst>
      <p:ext uri="{BB962C8B-B14F-4D97-AF65-F5344CB8AC3E}">
        <p14:creationId xmlns:p14="http://schemas.microsoft.com/office/powerpoint/2010/main" val="66090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AKUpohja_edustusilme_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91D85548D682347AAE8AA23C051897F" ma:contentTypeVersion="4" ma:contentTypeDescription="Luo uusi asiakirja." ma:contentTypeScope="" ma:versionID="24e1a17ceb15bf3f6357bebb4baaf5b4">
  <xsd:schema xmlns:xsd="http://www.w3.org/2001/XMLSchema" xmlns:xs="http://www.w3.org/2001/XMLSchema" xmlns:p="http://schemas.microsoft.com/office/2006/metadata/properties" xmlns:ns2="b93f7c99-ca0a-456d-8606-783f5da558d1" xmlns:ns3="9e5bd52b-61ea-4594-bf08-f85fedee0320" targetNamespace="http://schemas.microsoft.com/office/2006/metadata/properties" ma:root="true" ma:fieldsID="fd335e4318cc2d3434eb487591084821" ns2:_="" ns3:_="">
    <xsd:import namespace="b93f7c99-ca0a-456d-8606-783f5da558d1"/>
    <xsd:import namespace="9e5bd52b-61ea-4594-bf08-f85fedee03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c99-ca0a-456d-8606-783f5da558d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bd52b-61ea-4594-bf08-f85fedee03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9664EE-7FD1-4189-89B6-548F6EAF2983}"/>
</file>

<file path=customXml/itemProps2.xml><?xml version="1.0" encoding="utf-8"?>
<ds:datastoreItem xmlns:ds="http://schemas.openxmlformats.org/officeDocument/2006/customXml" ds:itemID="{CB6C3B9E-C433-4406-BE53-CFBB51451B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C3C7DC-6394-4DAA-B20F-BB7C7D8808C4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576</Words>
  <Application>Microsoft Office PowerPoint</Application>
  <PresentationFormat>Näytössä katseltava diaesitys (4:3)</PresentationFormat>
  <Paragraphs>110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Calibri</vt:lpstr>
      <vt:lpstr>Impact</vt:lpstr>
      <vt:lpstr>Tahoma</vt:lpstr>
      <vt:lpstr>SAKUpohja_edustusilme_2013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Saija Sippola</dc:creator>
  <cp:lastModifiedBy>Saija Sippola</cp:lastModifiedBy>
  <cp:revision>22</cp:revision>
  <dcterms:modified xsi:type="dcterms:W3CDTF">2018-01-15T12:54:14Z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0x010100491D85548D682347AAE8AA23C051897F</vt:lpwstr>
  </property>
</Properties>
</file>