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256" r:id="rId3"/>
    <p:sldId id="279" r:id="rId4"/>
    <p:sldId id="274" r:id="rId5"/>
    <p:sldId id="275" r:id="rId6"/>
    <p:sldId id="276" r:id="rId7"/>
    <p:sldId id="280" r:id="rId8"/>
    <p:sldId id="281" r:id="rId9"/>
    <p:sldId id="277" r:id="rId10"/>
    <p:sldId id="282" r:id="rId11"/>
    <p:sldId id="283" r:id="rId12"/>
    <p:sldId id="284" r:id="rId13"/>
    <p:sldId id="302" r:id="rId14"/>
    <p:sldId id="303" r:id="rId15"/>
    <p:sldId id="304" r:id="rId16"/>
    <p:sldId id="301" r:id="rId17"/>
    <p:sldId id="286" r:id="rId18"/>
    <p:sldId id="278" r:id="rId19"/>
  </p:sldIdLst>
  <p:sldSz cx="9144000" cy="6858000" type="screen4x3"/>
  <p:notesSz cx="6797675" cy="9926638"/>
  <p:defaultTextStyle>
    <a:defPPr>
      <a:defRPr lang="fi-FI"/>
    </a:defPPr>
    <a:lvl1pPr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D23"/>
    <a:srgbClr val="292929"/>
    <a:srgbClr val="CBD87F"/>
    <a:srgbClr val="D47919"/>
    <a:srgbClr val="8EA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6" autoAdjust="0"/>
    <p:restoredTop sz="90929"/>
  </p:normalViewPr>
  <p:slideViewPr>
    <p:cSldViewPr>
      <p:cViewPr>
        <p:scale>
          <a:sx n="123" d="100"/>
          <a:sy n="123" d="100"/>
        </p:scale>
        <p:origin x="-50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D740B-D499-4ED0-8DC3-34379ECE8093}" type="datetimeFigureOut">
              <a:rPr lang="fi-FI" smtClean="0"/>
              <a:t>4.4.2012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7B276-6F8D-4B3B-B58C-F3710D556C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80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99D0F0-EF6D-462A-A08E-4B7D4C9077E0}" type="datetimeFigureOut">
              <a:rPr lang="fi-FI"/>
              <a:pPr>
                <a:defRPr/>
              </a:pPr>
              <a:t>4.4.2012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dirty="0" smtClean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F1F653C-692A-4825-93D4-D93BF2ABA61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5380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2253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615BA7-AD92-4EB6-9C2F-7E51E37F079D}" type="slidenum">
              <a:rPr lang="fi-FI" smtClean="0"/>
              <a:pPr/>
              <a:t>1</a:t>
            </a:fld>
            <a:endParaRPr lang="fi-F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317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2264A3-DB06-490C-A867-6A3CAF89E848}" type="slidenum">
              <a:rPr lang="fi-FI" smtClean="0"/>
              <a:pPr/>
              <a:t>10</a:t>
            </a:fld>
            <a:endParaRPr lang="fi-F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3277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6617C0-AEAA-45DD-AF45-C4CE1244F093}" type="slidenum">
              <a:rPr lang="fi-FI" smtClean="0"/>
              <a:pPr/>
              <a:t>11</a:t>
            </a:fld>
            <a:endParaRPr lang="fi-F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3379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74E758-B43C-42D8-80A3-2C53D168F9F7}" type="slidenum">
              <a:rPr lang="fi-FI" smtClean="0"/>
              <a:pPr/>
              <a:t>12</a:t>
            </a:fld>
            <a:endParaRPr lang="fi-F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3482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E07D92-6D21-41FE-AC0B-0E1CA744AFB5}" type="slidenum">
              <a:rPr lang="fi-FI" smtClean="0"/>
              <a:pPr/>
              <a:t>13</a:t>
            </a:fld>
            <a:endParaRPr lang="fi-F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3584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E2B83F-D6C2-4ABA-BF7A-F990357987DF}" type="slidenum">
              <a:rPr lang="fi-FI" smtClean="0"/>
              <a:pPr/>
              <a:t>14</a:t>
            </a:fld>
            <a:endParaRPr lang="fi-F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3686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4D8FA1-3E90-47F7-8F86-D508574315D2}" type="slidenum">
              <a:rPr lang="fi-FI" smtClean="0"/>
              <a:pPr/>
              <a:t>15</a:t>
            </a:fld>
            <a:endParaRPr lang="fi-F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3789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FE474B-EC7F-4ECE-8869-4147F92227F5}" type="slidenum">
              <a:rPr lang="fi-FI" smtClean="0"/>
              <a:pPr/>
              <a:t>16</a:t>
            </a:fld>
            <a:endParaRPr lang="fi-F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3891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F12974-F7E8-442E-A000-CF3E35140488}" type="slidenum">
              <a:rPr lang="fi-FI" smtClean="0"/>
              <a:pPr/>
              <a:t>17</a:t>
            </a:fld>
            <a:endParaRPr lang="fi-F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3994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F4DC49-5BED-4431-818D-EFBC523A874D}" type="slidenum">
              <a:rPr lang="fi-FI" smtClean="0"/>
              <a:pPr/>
              <a:t>18</a:t>
            </a:fld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2355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2A5018-B164-4CC3-B7FB-893CC53672E0}" type="slidenum">
              <a:rPr lang="fi-FI" smtClean="0"/>
              <a:pPr/>
              <a:t>2</a:t>
            </a:fld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2458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7483BD-DBAD-4D04-AFEB-BDE7D30CD7A7}" type="slidenum">
              <a:rPr lang="fi-FI" smtClean="0"/>
              <a:pPr/>
              <a:t>3</a:t>
            </a:fld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2560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ABF7BA-E5D2-463C-815C-583224471EBF}" type="slidenum">
              <a:rPr lang="fi-FI" smtClean="0"/>
              <a:pPr/>
              <a:t>4</a:t>
            </a:fld>
            <a:endParaRPr 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2662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DE0884-D026-40C0-9C0C-5E0054B88B18}" type="slidenum">
              <a:rPr lang="fi-FI" smtClean="0"/>
              <a:pPr/>
              <a:t>5</a:t>
            </a:fld>
            <a:endParaRPr lang="fi-F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2765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08AF89-E7C3-41D8-B291-8830CD8E19D7}" type="slidenum">
              <a:rPr lang="fi-FI" smtClean="0"/>
              <a:pPr/>
              <a:t>6</a:t>
            </a:fld>
            <a:endParaRPr lang="fi-F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2867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CA9DDF-BBBD-45D3-884B-5ACB67046F17}" type="slidenum">
              <a:rPr lang="fi-FI" smtClean="0"/>
              <a:pPr/>
              <a:t>7</a:t>
            </a:fld>
            <a:endParaRPr lang="fi-F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2970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BD7DB9-CAB2-4061-9DA3-66FDF6DF51F9}" type="slidenum">
              <a:rPr lang="fi-FI" smtClean="0"/>
              <a:pPr/>
              <a:t>8</a:t>
            </a:fld>
            <a:endParaRPr lang="fi-F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3072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5F3605-6229-4245-8B93-F65D5D48BCAA}" type="slidenum">
              <a:rPr lang="fi-FI" smtClean="0"/>
              <a:pPr/>
              <a:t>9</a:t>
            </a:fld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4D4FD-D527-4EB9-81C1-D648A66B3B7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FA5E2-629C-4BE3-A3A8-DD175BF4A36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353050" y="0"/>
            <a:ext cx="1352550" cy="6248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295400" y="0"/>
            <a:ext cx="3905250" cy="6248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EFB17-AF31-4FEA-AA45-C338943F9E1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62196" y="0"/>
            <a:ext cx="5410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24432" y="1371600"/>
            <a:ext cx="3705220" cy="5200672"/>
          </a:xfrm>
        </p:spPr>
        <p:txBody>
          <a:bodyPr/>
          <a:lstStyle>
            <a:lvl1pPr>
              <a:buClr>
                <a:srgbClr val="555D23"/>
              </a:buClr>
              <a:defRPr/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4DAEA-5B68-4511-99ED-03EEE63362D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87751-ACF7-4AA8-A8B2-FA2722714CE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286000" y="1371600"/>
            <a:ext cx="2133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2133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09F16-2F95-4B73-A135-27D51E46156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61306-9079-426B-90DB-E886D0DB696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C4372-8F37-4897-8E5D-E9942EDE834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55D2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51512-9894-4E3A-96C4-D0AA0914C4B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67355-7971-46B6-A56A-21138A256AF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dirty="0" smtClean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60820-7DE6-444C-A87B-D58D04A32EC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uorakulmio 1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55D2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36C9E701-21D2-40D6-AFB3-8D7353F2A7D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1438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Otsikko Gil Sans Ext Cond Bold 42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371600"/>
            <a:ext cx="441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endParaRPr lang="fi-FI" smtClean="0"/>
          </a:p>
        </p:txBody>
      </p:sp>
      <p:pic>
        <p:nvPicPr>
          <p:cNvPr id="1032" name="Kuva 11" descr="syvatty_ppt_v2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Pyöristetty suorakulmio 13"/>
          <p:cNvSpPr>
            <a:spLocks noChangeArrowheads="1"/>
          </p:cNvSpPr>
          <p:nvPr userDrawn="1"/>
        </p:nvSpPr>
        <p:spPr bwMode="auto">
          <a:xfrm>
            <a:off x="4572000" y="1214438"/>
            <a:ext cx="4143375" cy="6286500"/>
          </a:xfrm>
          <a:prstGeom prst="roundRect">
            <a:avLst>
              <a:gd name="adj" fmla="val 16667"/>
            </a:avLst>
          </a:prstGeom>
          <a:solidFill>
            <a:srgbClr val="CBD87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5" name="Pyöristetty suorakulmio 14"/>
          <p:cNvSpPr/>
          <p:nvPr userDrawn="1"/>
        </p:nvSpPr>
        <p:spPr bwMode="auto">
          <a:xfrm>
            <a:off x="4572000" y="1214422"/>
            <a:ext cx="4000528" cy="6286544"/>
          </a:xfrm>
          <a:prstGeom prst="roundRect">
            <a:avLst/>
          </a:prstGeom>
          <a:gradFill flip="none" rotWithShape="1">
            <a:gsLst>
              <a:gs pos="0">
                <a:srgbClr val="CBD87F">
                  <a:shade val="30000"/>
                  <a:satMod val="115000"/>
                </a:srgbClr>
              </a:gs>
              <a:gs pos="50000">
                <a:srgbClr val="CBD87F">
                  <a:shade val="67500"/>
                  <a:satMod val="115000"/>
                </a:srgbClr>
              </a:gs>
              <a:gs pos="100000">
                <a:srgbClr val="CBD87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1037" name="Suorakulmio 15"/>
          <p:cNvSpPr>
            <a:spLocks noChangeArrowheads="1"/>
          </p:cNvSpPr>
          <p:nvPr userDrawn="1"/>
        </p:nvSpPr>
        <p:spPr bwMode="auto">
          <a:xfrm>
            <a:off x="4224338" y="0"/>
            <a:ext cx="561975" cy="142875"/>
          </a:xfrm>
          <a:prstGeom prst="rect">
            <a:avLst/>
          </a:prstGeom>
          <a:solidFill>
            <a:srgbClr val="555D2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9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CBD87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CBD87F"/>
          </a:solidFill>
          <a:latin typeface="Gill Sans MT Ext Condensed Bold" pitchFamily="34" charset="0"/>
          <a:cs typeface="Times New Roman" pitchFamily="18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CBD87F"/>
          </a:solidFill>
          <a:latin typeface="Gill Sans MT Ext Condensed Bold" pitchFamily="34" charset="0"/>
          <a:cs typeface="Times New Roman" pitchFamily="18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CBD87F"/>
          </a:solidFill>
          <a:latin typeface="Gill Sans MT Ext Condensed Bold" pitchFamily="34" charset="0"/>
          <a:cs typeface="Times New Roman" pitchFamily="18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CBD87F"/>
          </a:solidFill>
          <a:latin typeface="Gill Sans MT Ext Condensed Bold" pitchFamily="34" charset="0"/>
          <a:cs typeface="Times New Roman" pitchFamily="18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9pPr>
    </p:titleStyle>
    <p:bodyStyle>
      <a:lvl1pPr marL="188913" indent="-188913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8EAC44"/>
        </a:buClr>
        <a:buSzPct val="85000"/>
        <a:buChar char="•"/>
        <a:defRPr sz="2200">
          <a:solidFill>
            <a:srgbClr val="292929"/>
          </a:solidFill>
          <a:latin typeface="+mn-lt"/>
          <a:ea typeface="+mn-ea"/>
          <a:cs typeface="+mn-cs"/>
        </a:defRPr>
      </a:lvl1pPr>
      <a:lvl2pPr marL="576263" indent="-19685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8EAC44"/>
        </a:buClr>
        <a:buSzPct val="80000"/>
        <a:buFont typeface="Arial Unicode MS" pitchFamily="34" charset="-128"/>
        <a:buChar char="‣"/>
        <a:defRPr sz="2200">
          <a:solidFill>
            <a:srgbClr val="292929"/>
          </a:solidFill>
          <a:latin typeface="+mn-lt"/>
          <a:cs typeface="+mn-cs"/>
        </a:defRPr>
      </a:lvl2pPr>
      <a:lvl3pPr marL="1046163" indent="-187325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uva 9" descr="syvatty_ppt_kansi_v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979413" y="241300"/>
            <a:ext cx="777716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sv-SE" sz="4000" dirty="0" smtClean="0">
                <a:solidFill>
                  <a:srgbClr val="CBD87F"/>
                </a:solidFill>
                <a:latin typeface="Gill Sans MT Ext Condensed Bold" pitchFamily="34" charset="0"/>
              </a:rPr>
              <a:t>Kompanjonskap av välbefinnandets främjande som mål</a:t>
            </a:r>
            <a:endParaRPr lang="sv-SE" sz="4000" dirty="0">
              <a:solidFill>
                <a:srgbClr val="CBD87F"/>
              </a:solidFill>
              <a:latin typeface="Gill Sans MT Ext Condensed Bold" pitchFamily="34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6516688" y="4379913"/>
            <a:ext cx="44958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fi-FI" sz="2800" dirty="0">
              <a:solidFill>
                <a:srgbClr val="CBD87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fi-FI" sz="2800" dirty="0">
              <a:solidFill>
                <a:srgbClr val="CBD87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v-SE" sz="1800" dirty="0">
                <a:solidFill>
                  <a:srgbClr val="CBD87F"/>
                </a:solidFill>
              </a:rPr>
              <a:t>Kultur- och idrottsförbundet för</a:t>
            </a:r>
            <a:br>
              <a:rPr lang="sv-SE" sz="1800" dirty="0">
                <a:solidFill>
                  <a:srgbClr val="CBD87F"/>
                </a:solidFill>
              </a:rPr>
            </a:br>
            <a:r>
              <a:rPr lang="sv-SE" sz="1800" dirty="0">
                <a:solidFill>
                  <a:srgbClr val="CBD87F"/>
                </a:solidFill>
              </a:rPr>
              <a:t>yrkesutbildningen i Finland, SAKU </a:t>
            </a:r>
            <a:r>
              <a:rPr lang="sv-SE" sz="1800" dirty="0" err="1">
                <a:solidFill>
                  <a:srgbClr val="CBD87F"/>
                </a:solidFill>
              </a:rPr>
              <a:t>rf</a:t>
            </a:r>
            <a:r>
              <a:rPr lang="sv-SE" sz="1800" dirty="0">
                <a:solidFill>
                  <a:srgbClr val="CBD87F"/>
                </a:solidFill>
              </a:rPr>
              <a:t>.</a:t>
            </a:r>
            <a:endParaRPr lang="fi-FI" sz="1800" dirty="0">
              <a:solidFill>
                <a:srgbClr val="CBD87F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928938" y="1000125"/>
            <a:ext cx="58578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sz="7000" dirty="0">
                <a:solidFill>
                  <a:srgbClr val="8EAC44"/>
                </a:solidFill>
                <a:latin typeface="Gill Sans MT Ext Condensed Bold" pitchFamily="34" charset="0"/>
              </a:rPr>
              <a:t>   SAKU </a:t>
            </a:r>
            <a:r>
              <a:rPr lang="fi-FI" sz="7000" dirty="0" err="1" smtClean="0">
                <a:solidFill>
                  <a:srgbClr val="8EAC44"/>
                </a:solidFill>
                <a:latin typeface="Gill Sans MT Ext Condensed Bold" pitchFamily="34" charset="0"/>
              </a:rPr>
              <a:t>RF.s</a:t>
            </a:r>
            <a:r>
              <a:rPr lang="fi-FI" sz="7000" dirty="0" smtClean="0">
                <a:solidFill>
                  <a:srgbClr val="8EAC44"/>
                </a:solidFill>
                <a:latin typeface="Gill Sans MT Ext Condensed Bold" pitchFamily="34" charset="0"/>
              </a:rPr>
              <a:t> </a:t>
            </a:r>
            <a:r>
              <a:rPr lang="fi-FI" sz="7000" dirty="0">
                <a:solidFill>
                  <a:srgbClr val="8EAC44"/>
                </a:solidFill>
                <a:latin typeface="Gill Sans MT Ext Condensed Bold" pitchFamily="34" charset="0"/>
              </a:rPr>
              <a:t>STRATEGI</a:t>
            </a:r>
            <a:br>
              <a:rPr lang="fi-FI" sz="7000" dirty="0">
                <a:solidFill>
                  <a:srgbClr val="8EAC44"/>
                </a:solidFill>
                <a:latin typeface="Gill Sans MT Ext Condensed Bold" pitchFamily="34" charset="0"/>
              </a:rPr>
            </a:br>
            <a:r>
              <a:rPr lang="fi-FI" sz="7000" dirty="0">
                <a:solidFill>
                  <a:srgbClr val="8EAC44"/>
                </a:solidFill>
                <a:latin typeface="Gill Sans MT Ext Condensed Bold" pitchFamily="34" charset="0"/>
              </a:rPr>
              <a:t>                  2012–2016</a:t>
            </a:r>
          </a:p>
        </p:txBody>
      </p:sp>
      <p:pic>
        <p:nvPicPr>
          <p:cNvPr id="3078" name="Kuva 10" descr="SAKU_negatiivi_A9_RGB20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092825"/>
            <a:ext cx="10715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2175" y="0"/>
            <a:ext cx="5410200" cy="1143000"/>
          </a:xfrm>
        </p:spPr>
        <p:txBody>
          <a:bodyPr/>
          <a:lstStyle/>
          <a:p>
            <a:pPr eaLnBrk="1" hangingPunct="1"/>
            <a:r>
              <a:rPr lang="sv-SE" smtClean="0"/>
              <a:t>Vad strävar man efter – vision 2016</a:t>
            </a:r>
            <a:endParaRPr lang="fi-FI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859338" y="1285875"/>
            <a:ext cx="3990975" cy="5200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i-FI" smtClean="0"/>
              <a:t/>
            </a:r>
            <a:br>
              <a:rPr lang="fi-FI" smtClean="0"/>
            </a:br>
            <a:r>
              <a:rPr lang="sv-SE" smtClean="0"/>
              <a:t>SAKU rf. är </a:t>
            </a:r>
            <a:r>
              <a:rPr lang="sv-SE" b="1" smtClean="0">
                <a:solidFill>
                  <a:srgbClr val="555D23"/>
                </a:solidFill>
              </a:rPr>
              <a:t>en viktig partner</a:t>
            </a:r>
            <a:br>
              <a:rPr lang="sv-SE" b="1" smtClean="0">
                <a:solidFill>
                  <a:srgbClr val="555D23"/>
                </a:solidFill>
              </a:rPr>
            </a:br>
            <a:r>
              <a:rPr lang="sv-SE" smtClean="0"/>
              <a:t>när man </a:t>
            </a:r>
            <a:r>
              <a:rPr lang="sv-SE" b="1" smtClean="0">
                <a:solidFill>
                  <a:srgbClr val="555D23"/>
                </a:solidFill>
              </a:rPr>
              <a:t>befrämjar välbefinnandet</a:t>
            </a:r>
            <a:br>
              <a:rPr lang="sv-SE" b="1" smtClean="0">
                <a:solidFill>
                  <a:srgbClr val="555D23"/>
                </a:solidFill>
              </a:rPr>
            </a:br>
            <a:r>
              <a:rPr lang="sv-SE" smtClean="0"/>
              <a:t>inom yrkesutbildningen.</a:t>
            </a:r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62175" y="0"/>
            <a:ext cx="5410200" cy="1143000"/>
          </a:xfrm>
        </p:spPr>
        <p:txBody>
          <a:bodyPr/>
          <a:lstStyle/>
          <a:p>
            <a:pPr eaLnBrk="1" hangingPunct="1"/>
            <a:r>
              <a:rPr lang="fi-FI" smtClean="0"/>
              <a:t>Fyra mål enligt visionen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276350"/>
            <a:ext cx="3705225" cy="857250"/>
          </a:xfrm>
        </p:spPr>
        <p:txBody>
          <a:bodyPr/>
          <a:lstStyle/>
          <a:p>
            <a:pPr eaLnBrk="1" hangingPunct="1"/>
            <a:r>
              <a:rPr lang="fi-FI" smtClean="0"/>
              <a:t>SAKU rf...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87988" y="5661025"/>
            <a:ext cx="4124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rgbClr val="555D23"/>
              </a:buClr>
              <a:buSzPct val="85000"/>
              <a:buFontTx/>
              <a:buNone/>
              <a:defRPr/>
            </a:pPr>
            <a:r>
              <a:rPr lang="fi-FI" b="1" kern="0" dirty="0">
                <a:solidFill>
                  <a:srgbClr val="555D23"/>
                </a:solidFill>
                <a:latin typeface="+mn-lt"/>
                <a:cs typeface="+mn-cs"/>
              </a:rPr>
              <a:t>...</a:t>
            </a:r>
            <a:r>
              <a:rPr lang="fi-FI" b="1" kern="0" dirty="0" err="1">
                <a:solidFill>
                  <a:srgbClr val="555D23"/>
                </a:solidFill>
              </a:rPr>
              <a:t>förändrar</a:t>
            </a:r>
            <a:r>
              <a:rPr lang="fi-FI" b="1" kern="0" dirty="0">
                <a:solidFill>
                  <a:srgbClr val="555D23"/>
                </a:solidFill>
              </a:rPr>
              <a:t> </a:t>
            </a:r>
            <a:r>
              <a:rPr lang="fi-FI" b="1" kern="0" dirty="0" err="1">
                <a:solidFill>
                  <a:srgbClr val="555D23"/>
                </a:solidFill>
              </a:rPr>
              <a:t>världen</a:t>
            </a:r>
            <a:r>
              <a:rPr lang="fi-FI" kern="0" dirty="0">
                <a:solidFill>
                  <a:srgbClr val="292929"/>
                </a:solidFill>
                <a:latin typeface="+mn-lt"/>
                <a:cs typeface="+mn-cs"/>
              </a:rPr>
              <a:t/>
            </a:r>
            <a:br>
              <a:rPr lang="fi-FI" kern="0" dirty="0">
                <a:solidFill>
                  <a:srgbClr val="292929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rgbClr val="292929"/>
                </a:solidFill>
                <a:latin typeface="+mn-lt"/>
                <a:cs typeface="+mn-cs"/>
              </a:rPr>
              <a:t>Vår verksamhet har en konkret</a:t>
            </a:r>
            <a:br>
              <a:rPr lang="sv-SE" kern="0" dirty="0">
                <a:solidFill>
                  <a:srgbClr val="292929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rgbClr val="292929"/>
                </a:solidFill>
                <a:latin typeface="+mn-lt"/>
                <a:cs typeface="+mn-cs"/>
              </a:rPr>
              <a:t>inverkan på välbefinnandet</a:t>
            </a:r>
            <a:br>
              <a:rPr lang="sv-SE" kern="0" dirty="0">
                <a:solidFill>
                  <a:srgbClr val="292929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rgbClr val="292929"/>
                </a:solidFill>
                <a:latin typeface="+mn-lt"/>
                <a:cs typeface="+mn-cs"/>
              </a:rPr>
              <a:t>inom yrkesutbildningen</a:t>
            </a:r>
            <a:r>
              <a:rPr lang="fi-FI" kern="0" dirty="0">
                <a:solidFill>
                  <a:srgbClr val="292929"/>
                </a:solidFill>
                <a:latin typeface="+mn-lt"/>
                <a:cs typeface="+mn-cs"/>
              </a:rPr>
              <a:t>.</a:t>
            </a:r>
            <a:endParaRPr lang="sv-SE" kern="0" dirty="0">
              <a:solidFill>
                <a:srgbClr val="292929"/>
              </a:solidFill>
              <a:latin typeface="+mn-lt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87988" y="2211388"/>
            <a:ext cx="4124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rgbClr val="555D23"/>
              </a:buClr>
              <a:buSzPct val="85000"/>
              <a:buFontTx/>
              <a:buNone/>
              <a:defRPr/>
            </a:pPr>
            <a:r>
              <a:rPr lang="fi-FI" b="1" kern="0" dirty="0">
                <a:solidFill>
                  <a:srgbClr val="555D23"/>
                </a:solidFill>
              </a:rPr>
              <a:t>...</a:t>
            </a:r>
            <a:r>
              <a:rPr lang="fi-FI" b="1" kern="0" dirty="0" err="1">
                <a:solidFill>
                  <a:srgbClr val="555D23"/>
                </a:solidFill>
              </a:rPr>
              <a:t>förenar</a:t>
            </a:r>
            <a:r>
              <a:rPr lang="fi-FI" kern="0" dirty="0">
                <a:solidFill>
                  <a:srgbClr val="292929"/>
                </a:solidFill>
                <a:latin typeface="+mn-lt"/>
                <a:cs typeface="+mn-cs"/>
              </a:rPr>
              <a:t/>
            </a:r>
            <a:br>
              <a:rPr lang="fi-FI" kern="0" dirty="0">
                <a:solidFill>
                  <a:srgbClr val="292929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rgbClr val="292929"/>
                </a:solidFill>
                <a:latin typeface="+mn-lt"/>
                <a:cs typeface="+mn-cs"/>
              </a:rPr>
              <a:t>Människorna är det viktigaste</a:t>
            </a:r>
            <a:br>
              <a:rPr lang="sv-SE" kern="0" dirty="0">
                <a:solidFill>
                  <a:srgbClr val="292929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rgbClr val="292929"/>
                </a:solidFill>
                <a:latin typeface="+mn-lt"/>
                <a:cs typeface="+mn-cs"/>
              </a:rPr>
              <a:t>kraften av vår organisation</a:t>
            </a:r>
            <a:br>
              <a:rPr lang="sv-SE" kern="0" dirty="0">
                <a:solidFill>
                  <a:srgbClr val="292929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rgbClr val="292929"/>
                </a:solidFill>
                <a:latin typeface="+mn-lt"/>
                <a:cs typeface="+mn-cs"/>
              </a:rPr>
              <a:t>och vi handlar enligt det.</a:t>
            </a:r>
            <a:endParaRPr lang="fi-FI" kern="0" dirty="0">
              <a:solidFill>
                <a:srgbClr val="292929"/>
              </a:solidFill>
              <a:latin typeface="+mn-lt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51363" y="3546475"/>
            <a:ext cx="4124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rgbClr val="555D23"/>
              </a:buClr>
              <a:buSzPct val="85000"/>
              <a:buFontTx/>
              <a:buNone/>
              <a:defRPr/>
            </a:pPr>
            <a:r>
              <a:rPr lang="fi-FI" b="1" kern="0" dirty="0">
                <a:solidFill>
                  <a:srgbClr val="555D23"/>
                </a:solidFill>
              </a:rPr>
              <a:t>...</a:t>
            </a:r>
            <a:r>
              <a:rPr lang="fi-FI" b="1" kern="0" dirty="0" err="1">
                <a:solidFill>
                  <a:srgbClr val="555D23"/>
                </a:solidFill>
              </a:rPr>
              <a:t>är</a:t>
            </a:r>
            <a:r>
              <a:rPr lang="fi-FI" b="1" kern="0" dirty="0">
                <a:solidFill>
                  <a:srgbClr val="555D23"/>
                </a:solidFill>
              </a:rPr>
              <a:t> </a:t>
            </a:r>
            <a:r>
              <a:rPr lang="fi-FI" b="1" kern="0" dirty="0" err="1">
                <a:solidFill>
                  <a:srgbClr val="555D23"/>
                </a:solidFill>
              </a:rPr>
              <a:t>med</a:t>
            </a:r>
            <a:r>
              <a:rPr lang="fi-FI" b="1" kern="0" dirty="0">
                <a:solidFill>
                  <a:srgbClr val="555D23"/>
                </a:solidFill>
              </a:rPr>
              <a:t> i </a:t>
            </a:r>
            <a:r>
              <a:rPr lang="fi-FI" b="1" kern="0" dirty="0" err="1">
                <a:solidFill>
                  <a:srgbClr val="555D23"/>
                </a:solidFill>
              </a:rPr>
              <a:t>vardagen</a:t>
            </a:r>
            <a:r>
              <a:rPr lang="fi-FI" kern="0" dirty="0">
                <a:solidFill>
                  <a:srgbClr val="292929"/>
                </a:solidFill>
                <a:latin typeface="+mn-lt"/>
                <a:cs typeface="+mn-cs"/>
              </a:rPr>
              <a:t/>
            </a:r>
            <a:br>
              <a:rPr lang="fi-FI" kern="0" dirty="0">
                <a:solidFill>
                  <a:srgbClr val="292929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rgbClr val="292929"/>
                </a:solidFill>
                <a:latin typeface="+mn-lt"/>
                <a:cs typeface="+mn-cs"/>
              </a:rPr>
              <a:t>Vår </a:t>
            </a:r>
            <a:r>
              <a:rPr lang="sv-SE" kern="0" dirty="0" err="1">
                <a:solidFill>
                  <a:srgbClr val="292929"/>
                </a:solidFill>
                <a:latin typeface="+mn-lt"/>
                <a:cs typeface="+mn-cs"/>
              </a:rPr>
              <a:t>veksamhet</a:t>
            </a:r>
            <a:r>
              <a:rPr lang="sv-SE" kern="0" dirty="0">
                <a:solidFill>
                  <a:srgbClr val="292929"/>
                </a:solidFill>
                <a:latin typeface="+mn-lt"/>
                <a:cs typeface="+mn-cs"/>
              </a:rPr>
              <a:t> är en del av läroanstalternas</a:t>
            </a:r>
            <a:br>
              <a:rPr lang="sv-SE" kern="0" dirty="0">
                <a:solidFill>
                  <a:srgbClr val="292929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rgbClr val="292929"/>
                </a:solidFill>
                <a:latin typeface="+mn-lt"/>
                <a:cs typeface="+mn-cs"/>
              </a:rPr>
              <a:t>vardag och deras välbefinnandearbete. </a:t>
            </a:r>
            <a:endParaRPr lang="fi-FI" kern="0" dirty="0">
              <a:solidFill>
                <a:srgbClr val="292929"/>
              </a:solidFill>
              <a:latin typeface="+mn-lt"/>
              <a:cs typeface="+mn-cs"/>
            </a:endParaRP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rgbClr val="555D23"/>
              </a:buClr>
              <a:buSzPct val="85000"/>
              <a:buFontTx/>
              <a:buNone/>
              <a:defRPr/>
            </a:pPr>
            <a:endParaRPr lang="fi-FI" kern="0" dirty="0">
              <a:solidFill>
                <a:srgbClr val="292929"/>
              </a:solidFill>
              <a:latin typeface="+mn-lt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24388" y="4437063"/>
            <a:ext cx="4124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rgbClr val="555D23"/>
              </a:buClr>
              <a:buSzPct val="85000"/>
              <a:buFontTx/>
              <a:buNone/>
              <a:defRPr/>
            </a:pPr>
            <a:r>
              <a:rPr lang="fi-FI" b="1" kern="0" dirty="0">
                <a:solidFill>
                  <a:srgbClr val="555D23"/>
                </a:solidFill>
                <a:latin typeface="+mn-lt"/>
                <a:cs typeface="+mn-cs"/>
              </a:rPr>
              <a:t>...</a:t>
            </a:r>
            <a:r>
              <a:rPr lang="fi-FI" b="1" kern="0" dirty="0" err="1">
                <a:solidFill>
                  <a:srgbClr val="555D23"/>
                </a:solidFill>
              </a:rPr>
              <a:t>erbjuder</a:t>
            </a:r>
            <a:r>
              <a:rPr lang="fi-FI" b="1" kern="0" dirty="0">
                <a:solidFill>
                  <a:srgbClr val="555D23"/>
                </a:solidFill>
              </a:rPr>
              <a:t> </a:t>
            </a:r>
            <a:r>
              <a:rPr lang="fi-FI" b="1" kern="0" dirty="0" err="1">
                <a:solidFill>
                  <a:srgbClr val="555D23"/>
                </a:solidFill>
              </a:rPr>
              <a:t>upplevelser</a:t>
            </a:r>
            <a:r>
              <a:rPr lang="fi-FI" kern="0" dirty="0">
                <a:solidFill>
                  <a:srgbClr val="292929"/>
                </a:solidFill>
                <a:latin typeface="+mn-lt"/>
                <a:cs typeface="+mn-cs"/>
              </a:rPr>
              <a:t/>
            </a:r>
            <a:br>
              <a:rPr lang="fi-FI" kern="0" dirty="0">
                <a:solidFill>
                  <a:srgbClr val="292929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rgbClr val="292929"/>
                </a:solidFill>
                <a:latin typeface="+mn-lt"/>
                <a:cs typeface="+mn-cs"/>
              </a:rPr>
              <a:t>SAKU-andan är: källan av kraft, stämningen, att man lyckas och gör tillsammans</a:t>
            </a:r>
            <a:r>
              <a:rPr lang="fi-FI" kern="0" dirty="0">
                <a:solidFill>
                  <a:srgbClr val="292929"/>
                </a:solidFill>
                <a:latin typeface="+mn-lt"/>
                <a:cs typeface="+mn-cs"/>
              </a:rPr>
              <a:t>.</a:t>
            </a:r>
            <a:endParaRPr lang="sv-SE" kern="0" dirty="0">
              <a:solidFill>
                <a:srgbClr val="292929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62175" y="0"/>
            <a:ext cx="5410200" cy="1143000"/>
          </a:xfrm>
        </p:spPr>
        <p:txBody>
          <a:bodyPr/>
          <a:lstStyle/>
          <a:p>
            <a:pPr eaLnBrk="1" hangingPunct="1"/>
            <a:r>
              <a:rPr lang="fi-FI" smtClean="0"/>
              <a:t>Syften och framgångsfaktorer</a:t>
            </a:r>
          </a:p>
        </p:txBody>
      </p:sp>
      <p:sp>
        <p:nvSpPr>
          <p:cNvPr id="14339" name="Ellipsi 3"/>
          <p:cNvSpPr>
            <a:spLocks noChangeArrowheads="1"/>
          </p:cNvSpPr>
          <p:nvPr/>
        </p:nvSpPr>
        <p:spPr bwMode="auto">
          <a:xfrm>
            <a:off x="5000625" y="3643313"/>
            <a:ext cx="357188" cy="357187"/>
          </a:xfrm>
          <a:prstGeom prst="ellipse">
            <a:avLst/>
          </a:prstGeom>
          <a:solidFill>
            <a:srgbClr val="D4791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4340" name="Ellipsi 4"/>
          <p:cNvSpPr>
            <a:spLocks noChangeArrowheads="1"/>
          </p:cNvSpPr>
          <p:nvPr/>
        </p:nvSpPr>
        <p:spPr bwMode="auto">
          <a:xfrm>
            <a:off x="5000625" y="4000500"/>
            <a:ext cx="357188" cy="357188"/>
          </a:xfrm>
          <a:prstGeom prst="ellipse">
            <a:avLst/>
          </a:prstGeom>
          <a:solidFill>
            <a:srgbClr val="555D2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371600"/>
            <a:ext cx="3705225" cy="5200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smtClean="0"/>
              <a:t>för varje mål har man definierat</a:t>
            </a:r>
          </a:p>
          <a:p>
            <a:pPr lvl="1" eaLnBrk="1" hangingPunct="1">
              <a:buFont typeface="Arial Unicode MS" pitchFamily="34" charset="-128"/>
              <a:buNone/>
            </a:pPr>
            <a:r>
              <a:rPr lang="fi-FI" smtClean="0"/>
              <a:t>   syften</a:t>
            </a:r>
          </a:p>
          <a:p>
            <a:pPr lvl="1" eaLnBrk="1" hangingPunct="1">
              <a:buFont typeface="Arial Unicode MS" pitchFamily="34" charset="-128"/>
              <a:buNone/>
            </a:pPr>
            <a:r>
              <a:rPr lang="fi-FI" smtClean="0"/>
              <a:t>   framgångsfaktorer</a:t>
            </a:r>
            <a:br>
              <a:rPr lang="fi-FI" smtClean="0"/>
            </a:br>
            <a:r>
              <a:rPr lang="fi-FI" smtClean="0"/>
              <a:t> som syften förutsätter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visi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25" y="1484313"/>
            <a:ext cx="4878388" cy="365918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38100" dist="25400" dir="5880000" sx="200000" sy="200000" algn="ctr" rotWithShape="0">
              <a:schemeClr val="bg1"/>
            </a:outerShdw>
          </a:effectLst>
        </p:spPr>
      </p:pic>
      <p:sp>
        <p:nvSpPr>
          <p:cNvPr id="15363" name="Pyöristetty suorakulmio 13"/>
          <p:cNvSpPr>
            <a:spLocks noChangeArrowheads="1"/>
          </p:cNvSpPr>
          <p:nvPr/>
        </p:nvSpPr>
        <p:spPr bwMode="auto">
          <a:xfrm>
            <a:off x="2571750" y="285750"/>
            <a:ext cx="4000500" cy="1571625"/>
          </a:xfrm>
          <a:prstGeom prst="roundRect">
            <a:avLst>
              <a:gd name="adj" fmla="val 16667"/>
            </a:avLst>
          </a:prstGeom>
          <a:solidFill>
            <a:srgbClr val="CBD87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5364" name="Pyöristetty suorakulmio 5"/>
          <p:cNvSpPr>
            <a:spLocks noChangeArrowheads="1"/>
          </p:cNvSpPr>
          <p:nvPr/>
        </p:nvSpPr>
        <p:spPr bwMode="auto">
          <a:xfrm>
            <a:off x="323850" y="1214438"/>
            <a:ext cx="4248150" cy="5143500"/>
          </a:xfrm>
          <a:prstGeom prst="roundRect">
            <a:avLst>
              <a:gd name="adj" fmla="val 16667"/>
            </a:avLst>
          </a:prstGeom>
          <a:solidFill>
            <a:srgbClr val="D47919"/>
          </a:solidFill>
          <a:ln w="9525" algn="ctr">
            <a:solidFill>
              <a:srgbClr val="CBD87F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" name="Kaari 9"/>
          <p:cNvSpPr/>
          <p:nvPr/>
        </p:nvSpPr>
        <p:spPr bwMode="auto">
          <a:xfrm>
            <a:off x="3929063" y="785813"/>
            <a:ext cx="1143000" cy="28575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15366" name="Pyöristetty suorakulmio 8"/>
          <p:cNvSpPr>
            <a:spLocks noChangeArrowheads="1"/>
          </p:cNvSpPr>
          <p:nvPr/>
        </p:nvSpPr>
        <p:spPr bwMode="auto">
          <a:xfrm>
            <a:off x="4572000" y="1214438"/>
            <a:ext cx="4248150" cy="5143500"/>
          </a:xfrm>
          <a:prstGeom prst="roundRect">
            <a:avLst>
              <a:gd name="adj" fmla="val 16667"/>
            </a:avLst>
          </a:prstGeom>
          <a:solidFill>
            <a:srgbClr val="555D23"/>
          </a:solidFill>
          <a:ln w="9525" algn="ctr">
            <a:solidFill>
              <a:srgbClr val="CBD87F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96875" y="1252538"/>
            <a:ext cx="4175125" cy="5200650"/>
          </a:xfrm>
          <a:prstGeom prst="rect">
            <a:avLst/>
          </a:prstGeom>
        </p:spPr>
        <p:txBody>
          <a:bodyPr/>
          <a:lstStyle/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buFontTx/>
              <a:buNone/>
              <a:defRPr/>
            </a:pPr>
            <a:r>
              <a:rPr lang="fi-FI" sz="1900" kern="0" dirty="0">
                <a:solidFill>
                  <a:srgbClr val="292929"/>
                </a:solidFill>
                <a:latin typeface="+mn-lt"/>
                <a:cs typeface="+mn-cs"/>
              </a:rPr>
              <a:t/>
            </a:r>
            <a:br>
              <a:rPr lang="fi-FI" sz="1900" kern="0" dirty="0">
                <a:solidFill>
                  <a:srgbClr val="292929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</a:rPr>
              <a:t>Människorna är den viktigaste kraften av vår organisation och vi handlar enligt det här.</a:t>
            </a:r>
            <a:r>
              <a:rPr lang="fi-FI" kern="0" dirty="0">
                <a:solidFill>
                  <a:schemeClr val="bg1"/>
                </a:solidFill>
                <a:latin typeface="+mn-lt"/>
              </a:rPr>
              <a:t/>
            </a:r>
            <a:br>
              <a:rPr lang="fi-FI" kern="0" dirty="0">
                <a:solidFill>
                  <a:schemeClr val="bg1"/>
                </a:solidFill>
                <a:latin typeface="+mn-lt"/>
              </a:rPr>
            </a:br>
            <a:endParaRPr lang="fi-FI" sz="1000" kern="0" dirty="0">
              <a:solidFill>
                <a:schemeClr val="bg1"/>
              </a:solidFill>
              <a:latin typeface="+mn-lt"/>
            </a:endParaRP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Vi tar hand om vår viktigaste kraft, människor som arrangerar verksamhet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och deltar i verksamhet.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Vi stöder kontaktpersoners verksamhet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i läroanstalten och sammanbindar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aktörer i landet.</a:t>
            </a:r>
            <a:endParaRPr lang="fi-FI" kern="0" dirty="0">
              <a:solidFill>
                <a:schemeClr val="bg1"/>
              </a:solidFill>
              <a:latin typeface="+mn-lt"/>
              <a:cs typeface="Courier New" pitchFamily="49" charset="0"/>
            </a:endParaRP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Vi samlar ihop information och verksamhet som befrämjar välbefinnandet, så att våra medlemmar kan </a:t>
            </a:r>
            <a:r>
              <a:rPr lang="sv-SE" kern="0" dirty="0" smtClean="0">
                <a:solidFill>
                  <a:schemeClr val="bg1"/>
                </a:solidFill>
                <a:latin typeface="+mn-lt"/>
                <a:cs typeface="Courier New" pitchFamily="49" charset="0"/>
              </a:rPr>
              <a:t>utnyttja </a:t>
            </a: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de här</a:t>
            </a:r>
            <a:r>
              <a:rPr lang="fi-FI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.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Vi är övriga föreningars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samt sakkunnigorganisationers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kanal till yrkesutbildningen</a:t>
            </a:r>
            <a:r>
              <a:rPr lang="fi-FI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.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  <a:defRPr/>
            </a:pPr>
            <a:r>
              <a:rPr lang="fi-FI" sz="1900" kern="0" dirty="0">
                <a:solidFill>
                  <a:srgbClr val="292929"/>
                </a:solidFill>
                <a:latin typeface="+mn-lt"/>
                <a:cs typeface="+mn-cs"/>
              </a:rPr>
              <a:t/>
            </a:r>
            <a:br>
              <a:rPr lang="fi-FI" sz="1900" kern="0" dirty="0">
                <a:solidFill>
                  <a:srgbClr val="292929"/>
                </a:solidFill>
                <a:latin typeface="+mn-lt"/>
                <a:cs typeface="+mn-cs"/>
              </a:rPr>
            </a:br>
            <a:endParaRPr lang="fi-FI" sz="1900" kern="0" dirty="0">
              <a:solidFill>
                <a:srgbClr val="292929"/>
              </a:solidFill>
              <a:latin typeface="+mn-lt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716016" y="1857375"/>
            <a:ext cx="3888431" cy="5200650"/>
          </a:xfrm>
          <a:prstGeom prst="rect">
            <a:avLst/>
          </a:prstGeom>
        </p:spPr>
        <p:txBody>
          <a:bodyPr/>
          <a:lstStyle/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De förtroendevalda är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engagerade i verksamheten</a:t>
            </a:r>
            <a:r>
              <a:rPr lang="fi-FI" kern="0" dirty="0">
                <a:solidFill>
                  <a:schemeClr val="bg1"/>
                </a:solidFill>
                <a:latin typeface="+mn-lt"/>
                <a:cs typeface="+mn-cs"/>
              </a:rPr>
              <a:t>. 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Utvecklingsgrupperna fungerar och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man vill delta i deras verksamhet</a:t>
            </a:r>
            <a:r>
              <a:rPr lang="fi-FI" kern="0" dirty="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Kontaktpersonnätverket är omfattande och fungerar aktivt genom att främja Saku-verksamheten i läroanstalter</a:t>
            </a:r>
            <a:r>
              <a:rPr lang="fi-FI" kern="0" dirty="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Medlemsfältets och de </a:t>
            </a:r>
            <a:r>
              <a:rPr lang="sv-SE" kern="0" dirty="0" smtClean="0">
                <a:solidFill>
                  <a:schemeClr val="bg1"/>
                </a:solidFill>
                <a:latin typeface="+mn-lt"/>
                <a:cs typeface="+mn-cs"/>
              </a:rPr>
              <a:t>väsentligaste </a:t>
            </a: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organisationernas </a:t>
            </a:r>
            <a:r>
              <a:rPr lang="sv-SE" kern="0" dirty="0" smtClean="0">
                <a:solidFill>
                  <a:schemeClr val="bg1"/>
                </a:solidFill>
                <a:latin typeface="+mn-lt"/>
                <a:cs typeface="+mn-cs"/>
              </a:rPr>
              <a:t>välbefinnandekompetens </a:t>
            </a: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är i bruket av SAKU </a:t>
            </a:r>
            <a:r>
              <a:rPr lang="sv-SE" kern="0" dirty="0" err="1">
                <a:solidFill>
                  <a:schemeClr val="bg1"/>
                </a:solidFill>
                <a:latin typeface="+mn-lt"/>
                <a:cs typeface="+mn-cs"/>
              </a:rPr>
              <a:t>rf</a:t>
            </a:r>
            <a:r>
              <a:rPr lang="fi-FI" kern="0" dirty="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Man tar hand om </a:t>
            </a:r>
            <a:r>
              <a:rPr lang="sv-SE" kern="0" dirty="0" smtClean="0">
                <a:solidFill>
                  <a:schemeClr val="bg1"/>
                </a:solidFill>
                <a:latin typeface="+mn-lt"/>
                <a:cs typeface="+mn-cs"/>
              </a:rPr>
              <a:t>arbetsvälmående</a:t>
            </a: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/>
            </a:r>
            <a:b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av SAKU </a:t>
            </a:r>
            <a:r>
              <a:rPr lang="sv-SE" kern="0" dirty="0" err="1">
                <a:solidFill>
                  <a:schemeClr val="bg1"/>
                </a:solidFill>
                <a:latin typeface="+mn-lt"/>
                <a:cs typeface="+mn-cs"/>
              </a:rPr>
              <a:t>rf:s</a:t>
            </a: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 egen personal</a:t>
            </a:r>
            <a:r>
              <a:rPr lang="fi-FI" kern="0" dirty="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28813" y="500063"/>
            <a:ext cx="541020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i-FI" sz="4200" kern="0" dirty="0">
                <a:solidFill>
                  <a:srgbClr val="555D23"/>
                </a:solidFill>
                <a:latin typeface="+mj-lt"/>
                <a:ea typeface="+mj-ea"/>
                <a:cs typeface="+mj-cs"/>
              </a:rPr>
              <a:t>SAKU </a:t>
            </a:r>
            <a:r>
              <a:rPr lang="fi-FI" sz="4200" kern="0" dirty="0" err="1">
                <a:solidFill>
                  <a:srgbClr val="555D23"/>
                </a:solidFill>
                <a:latin typeface="+mj-lt"/>
                <a:ea typeface="+mj-ea"/>
                <a:cs typeface="+mj-cs"/>
              </a:rPr>
              <a:t>rf</a:t>
            </a:r>
            <a:r>
              <a:rPr lang="fi-FI" sz="4200" kern="0" dirty="0">
                <a:solidFill>
                  <a:srgbClr val="555D23"/>
                </a:solidFill>
                <a:latin typeface="+mj-lt"/>
                <a:ea typeface="+mj-ea"/>
                <a:cs typeface="+mj-cs"/>
              </a:rPr>
              <a:t>. </a:t>
            </a:r>
            <a:r>
              <a:rPr lang="fi-FI" sz="4200" kern="0" dirty="0" err="1">
                <a:solidFill>
                  <a:srgbClr val="555D23"/>
                </a:solidFill>
                <a:latin typeface="+mj-lt"/>
                <a:ea typeface="+mj-ea"/>
                <a:cs typeface="+mj-cs"/>
              </a:rPr>
              <a:t>förenar</a:t>
            </a:r>
            <a:endParaRPr lang="fi-FI" sz="4200" kern="0" dirty="0">
              <a:solidFill>
                <a:srgbClr val="555D23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visi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25" y="1484313"/>
            <a:ext cx="4878388" cy="365918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38100" dist="25400" dir="5880000" sx="200000" sy="200000" algn="ctr" rotWithShape="0">
              <a:schemeClr val="bg1"/>
            </a:outerShdw>
          </a:effectLst>
        </p:spPr>
      </p:pic>
      <p:sp>
        <p:nvSpPr>
          <p:cNvPr id="16387" name="Pyöristetty suorakulmio 13"/>
          <p:cNvSpPr>
            <a:spLocks noChangeArrowheads="1"/>
          </p:cNvSpPr>
          <p:nvPr/>
        </p:nvSpPr>
        <p:spPr bwMode="auto">
          <a:xfrm>
            <a:off x="2571750" y="285750"/>
            <a:ext cx="4000500" cy="1571625"/>
          </a:xfrm>
          <a:prstGeom prst="roundRect">
            <a:avLst>
              <a:gd name="adj" fmla="val 16667"/>
            </a:avLst>
          </a:prstGeom>
          <a:solidFill>
            <a:srgbClr val="CBD87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6388" name="Pyöristetty suorakulmio 5"/>
          <p:cNvSpPr>
            <a:spLocks noChangeArrowheads="1"/>
          </p:cNvSpPr>
          <p:nvPr/>
        </p:nvSpPr>
        <p:spPr bwMode="auto">
          <a:xfrm>
            <a:off x="323850" y="1214438"/>
            <a:ext cx="4248150" cy="5143500"/>
          </a:xfrm>
          <a:prstGeom prst="roundRect">
            <a:avLst>
              <a:gd name="adj" fmla="val 16667"/>
            </a:avLst>
          </a:prstGeom>
          <a:solidFill>
            <a:srgbClr val="D47919"/>
          </a:solidFill>
          <a:ln w="9525" algn="ctr">
            <a:solidFill>
              <a:srgbClr val="CBD87F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" name="Kaari 9"/>
          <p:cNvSpPr/>
          <p:nvPr/>
        </p:nvSpPr>
        <p:spPr bwMode="auto">
          <a:xfrm>
            <a:off x="3929063" y="785813"/>
            <a:ext cx="1143000" cy="28575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16390" name="Pyöristetty suorakulmio 8"/>
          <p:cNvSpPr>
            <a:spLocks noChangeArrowheads="1"/>
          </p:cNvSpPr>
          <p:nvPr/>
        </p:nvSpPr>
        <p:spPr bwMode="auto">
          <a:xfrm>
            <a:off x="4572000" y="1214438"/>
            <a:ext cx="4248150" cy="5143500"/>
          </a:xfrm>
          <a:prstGeom prst="roundRect">
            <a:avLst>
              <a:gd name="adj" fmla="val 16667"/>
            </a:avLst>
          </a:prstGeom>
          <a:solidFill>
            <a:srgbClr val="555D23"/>
          </a:solidFill>
          <a:ln w="9525" algn="ctr">
            <a:solidFill>
              <a:srgbClr val="CBD87F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66725" y="1052513"/>
            <a:ext cx="4033838" cy="5200650"/>
          </a:xfrm>
          <a:prstGeom prst="rect">
            <a:avLst/>
          </a:prstGeom>
        </p:spPr>
        <p:txBody>
          <a:bodyPr/>
          <a:lstStyle/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buFontTx/>
              <a:buNone/>
              <a:defRPr/>
            </a:pPr>
            <a:r>
              <a:rPr lang="fi-FI" sz="1900" kern="0" dirty="0">
                <a:solidFill>
                  <a:srgbClr val="292929"/>
                </a:solidFill>
                <a:latin typeface="+mn-lt"/>
                <a:cs typeface="+mn-cs"/>
              </a:rPr>
              <a:t/>
            </a:r>
            <a:br>
              <a:rPr lang="fi-FI" sz="1900" kern="0" dirty="0">
                <a:solidFill>
                  <a:srgbClr val="292929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</a:rPr>
              <a:t>Vår verksamhet har inverkan på läroanstaltens vardag och på välbefinnandearbetet som man gör.</a:t>
            </a:r>
            <a:r>
              <a:rPr lang="fi-FI" kern="0" dirty="0">
                <a:solidFill>
                  <a:schemeClr val="bg1"/>
                </a:solidFill>
                <a:latin typeface="+mn-lt"/>
              </a:rPr>
              <a:t/>
            </a:r>
            <a:br>
              <a:rPr lang="fi-FI" kern="0" dirty="0">
                <a:solidFill>
                  <a:schemeClr val="bg1"/>
                </a:solidFill>
                <a:latin typeface="+mn-lt"/>
              </a:rPr>
            </a:br>
            <a:endParaRPr lang="fi-FI" sz="1000" kern="0" dirty="0">
              <a:solidFill>
                <a:schemeClr val="bg1"/>
              </a:solidFill>
              <a:latin typeface="+mn-lt"/>
            </a:endParaRP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Vi befrämjar medlemmarnas välbefinnandearbete genom att skapa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och sprida lokala verksamhetsmodeller.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Vi stöder medlemmarnas välbefinnandearbete genom att organisera verksamheten på lokalnivå mer än tidigare. 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Vi lyfter aktivt fram betydelsen av </a:t>
            </a:r>
            <a:r>
              <a:rPr lang="sv-SE" kern="0" dirty="0" err="1">
                <a:solidFill>
                  <a:schemeClr val="bg1"/>
                </a:solidFill>
                <a:latin typeface="+mn-lt"/>
                <a:cs typeface="Courier New" pitchFamily="49" charset="0"/>
              </a:rPr>
              <a:t>välbefinnadearbete</a:t>
            </a: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 med hjälp av kommunikationen.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Vi erbjuder medlemmarna service enligt behov. Vi förutser kommande behov aktivt och är redo för att ändra vår verksamhet.</a:t>
            </a:r>
            <a:endParaRPr lang="fi-FI" kern="0" dirty="0">
              <a:solidFill>
                <a:schemeClr val="bg1"/>
              </a:solidFill>
              <a:latin typeface="+mn-lt"/>
              <a:cs typeface="Courier New" pitchFamily="49" charset="0"/>
            </a:endParaRP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  <a:defRPr/>
            </a:pPr>
            <a:r>
              <a:rPr lang="fi-FI" sz="1900" kern="0" dirty="0">
                <a:solidFill>
                  <a:srgbClr val="292929"/>
                </a:solidFill>
                <a:latin typeface="+mn-lt"/>
                <a:cs typeface="+mn-cs"/>
              </a:rPr>
              <a:t/>
            </a:r>
            <a:br>
              <a:rPr lang="fi-FI" sz="1900" kern="0" dirty="0">
                <a:solidFill>
                  <a:srgbClr val="292929"/>
                </a:solidFill>
                <a:latin typeface="+mn-lt"/>
                <a:cs typeface="+mn-cs"/>
              </a:rPr>
            </a:br>
            <a:endParaRPr lang="fi-FI" sz="1900" kern="0" dirty="0">
              <a:solidFill>
                <a:srgbClr val="292929"/>
              </a:solidFill>
              <a:latin typeface="+mn-lt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786313" y="2492375"/>
            <a:ext cx="3962400" cy="5200650"/>
          </a:xfrm>
          <a:prstGeom prst="rect">
            <a:avLst/>
          </a:prstGeom>
        </p:spPr>
        <p:txBody>
          <a:bodyPr/>
          <a:lstStyle/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Verksamheten skapar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tilläggsvärde för medlemmar.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Medlemsfältet aktiverar sig till att organisera verksamheten på en lokalnivå.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Kommunikationen är aktiv och planmässig.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Vi förstår läroanstalternas vardag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och känner igen olika målgrupper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och deras behov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28813" y="500063"/>
            <a:ext cx="541020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v-SE" sz="4200" kern="0" dirty="0">
                <a:solidFill>
                  <a:srgbClr val="555D23"/>
                </a:solidFill>
                <a:latin typeface="+mj-lt"/>
                <a:ea typeface="+mj-ea"/>
                <a:cs typeface="+mj-cs"/>
              </a:rPr>
              <a:t>SAKU </a:t>
            </a:r>
            <a:r>
              <a:rPr lang="sv-SE" sz="4200" kern="0" dirty="0" err="1">
                <a:solidFill>
                  <a:srgbClr val="555D23"/>
                </a:solidFill>
                <a:latin typeface="+mj-lt"/>
                <a:ea typeface="+mj-ea"/>
                <a:cs typeface="+mj-cs"/>
              </a:rPr>
              <a:t>rf</a:t>
            </a:r>
            <a:r>
              <a:rPr lang="sv-SE" sz="4200" kern="0" dirty="0">
                <a:solidFill>
                  <a:srgbClr val="555D23"/>
                </a:solidFill>
                <a:latin typeface="+mj-lt"/>
                <a:ea typeface="+mj-ea"/>
                <a:cs typeface="+mj-cs"/>
              </a:rPr>
              <a:t>. är med i vardagen</a:t>
            </a:r>
            <a:endParaRPr lang="fi-FI" sz="4200" kern="0" dirty="0">
              <a:solidFill>
                <a:srgbClr val="555D23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visi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25" y="1484313"/>
            <a:ext cx="4878388" cy="365918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38100" dist="25400" dir="5880000" sx="200000" sy="200000" algn="ctr" rotWithShape="0">
              <a:schemeClr val="bg1"/>
            </a:outerShdw>
          </a:effectLst>
        </p:spPr>
      </p:pic>
      <p:sp>
        <p:nvSpPr>
          <p:cNvPr id="17411" name="Pyöristetty suorakulmio 13"/>
          <p:cNvSpPr>
            <a:spLocks noChangeArrowheads="1"/>
          </p:cNvSpPr>
          <p:nvPr/>
        </p:nvSpPr>
        <p:spPr bwMode="auto">
          <a:xfrm>
            <a:off x="2571750" y="285750"/>
            <a:ext cx="4000500" cy="1571625"/>
          </a:xfrm>
          <a:prstGeom prst="roundRect">
            <a:avLst>
              <a:gd name="adj" fmla="val 16667"/>
            </a:avLst>
          </a:prstGeom>
          <a:solidFill>
            <a:srgbClr val="CBD87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7412" name="Pyöristetty suorakulmio 5"/>
          <p:cNvSpPr>
            <a:spLocks noChangeArrowheads="1"/>
          </p:cNvSpPr>
          <p:nvPr/>
        </p:nvSpPr>
        <p:spPr bwMode="auto">
          <a:xfrm>
            <a:off x="323850" y="1214438"/>
            <a:ext cx="4248150" cy="5143500"/>
          </a:xfrm>
          <a:prstGeom prst="roundRect">
            <a:avLst>
              <a:gd name="adj" fmla="val 16667"/>
            </a:avLst>
          </a:prstGeom>
          <a:solidFill>
            <a:srgbClr val="D47919"/>
          </a:solidFill>
          <a:ln w="9525" algn="ctr">
            <a:solidFill>
              <a:srgbClr val="CBD87F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" name="Kaari 9"/>
          <p:cNvSpPr/>
          <p:nvPr/>
        </p:nvSpPr>
        <p:spPr bwMode="auto">
          <a:xfrm>
            <a:off x="3929063" y="785813"/>
            <a:ext cx="1143000" cy="28575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17414" name="Pyöristetty suorakulmio 8"/>
          <p:cNvSpPr>
            <a:spLocks noChangeArrowheads="1"/>
          </p:cNvSpPr>
          <p:nvPr/>
        </p:nvSpPr>
        <p:spPr bwMode="auto">
          <a:xfrm>
            <a:off x="4572000" y="1214438"/>
            <a:ext cx="4248150" cy="5143500"/>
          </a:xfrm>
          <a:prstGeom prst="roundRect">
            <a:avLst>
              <a:gd name="adj" fmla="val 16667"/>
            </a:avLst>
          </a:prstGeom>
          <a:solidFill>
            <a:srgbClr val="555D23"/>
          </a:solidFill>
          <a:ln w="9525" algn="ctr">
            <a:solidFill>
              <a:srgbClr val="CBD87F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54063" y="1397000"/>
            <a:ext cx="3962400" cy="5200650"/>
          </a:xfrm>
          <a:prstGeom prst="rect">
            <a:avLst/>
          </a:prstGeom>
        </p:spPr>
        <p:txBody>
          <a:bodyPr/>
          <a:lstStyle/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buFontTx/>
              <a:buNone/>
              <a:defRPr/>
            </a:pPr>
            <a:r>
              <a:rPr lang="fi-FI" sz="1900" kern="0" dirty="0">
                <a:solidFill>
                  <a:srgbClr val="292929"/>
                </a:solidFill>
                <a:latin typeface="+mn-lt"/>
                <a:cs typeface="+mn-cs"/>
              </a:rPr>
              <a:t/>
            </a:r>
            <a:br>
              <a:rPr lang="fi-FI" sz="1900" kern="0" dirty="0">
                <a:solidFill>
                  <a:srgbClr val="292929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</a:rPr>
              <a:t>SAKU-andan är:</a:t>
            </a:r>
            <a:br>
              <a:rPr lang="sv-SE" kern="0" dirty="0">
                <a:solidFill>
                  <a:schemeClr val="bg1"/>
                </a:solidFill>
                <a:latin typeface="+mn-lt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</a:rPr>
              <a:t>källan av kraft, stämningen,</a:t>
            </a:r>
            <a:br>
              <a:rPr lang="sv-SE" kern="0" dirty="0">
                <a:solidFill>
                  <a:schemeClr val="bg1"/>
                </a:solidFill>
                <a:latin typeface="+mn-lt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</a:rPr>
              <a:t>att man lyckas och gör tillsammans.</a:t>
            </a:r>
            <a:r>
              <a:rPr lang="fi-FI" kern="0" dirty="0">
                <a:solidFill>
                  <a:schemeClr val="bg1"/>
                </a:solidFill>
                <a:latin typeface="+mn-lt"/>
              </a:rPr>
              <a:t/>
            </a:r>
            <a:br>
              <a:rPr lang="fi-FI" kern="0" dirty="0">
                <a:solidFill>
                  <a:schemeClr val="bg1"/>
                </a:solidFill>
                <a:latin typeface="+mn-lt"/>
              </a:rPr>
            </a:br>
            <a:endParaRPr lang="fi-FI" sz="1000" kern="0" dirty="0">
              <a:solidFill>
                <a:schemeClr val="bg1"/>
              </a:solidFill>
              <a:latin typeface="+mn-lt"/>
            </a:endParaRP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Vi arrangerar fina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och upplevelserika evenemang.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I årsklockor av vår verksamhet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kan man se kontinuum som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evenemang och handlingar bildar.  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Vi räknar med olika målgrupper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genom att anordna månsidig och omfattande verksamhet.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Vi hävdar och befrämjar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SAKU-andan i vår verksamhet.</a:t>
            </a:r>
            <a:endParaRPr lang="fi-FI" sz="1900" kern="0" dirty="0">
              <a:solidFill>
                <a:srgbClr val="292929"/>
              </a:solidFill>
              <a:latin typeface="+mn-lt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827588" y="1973263"/>
            <a:ext cx="3705225" cy="5200650"/>
          </a:xfrm>
          <a:prstGeom prst="rect">
            <a:avLst/>
          </a:prstGeom>
        </p:spPr>
        <p:txBody>
          <a:bodyPr/>
          <a:lstStyle/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När man skapar en evenemangskalender använder man som kriterier det hur intressant, upplevelserikt och effektfullt evenemanget är.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Kvalitetet av evenemang kontrolleras och verksamheten utvecklas systematiskt enligt responsen.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Utvecklingsgrupperna och deltagare tar aktivt del i att utveckla evenemang.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Den hållbara utvecklingen räknas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med i planeringen av evenemang.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28813" y="500063"/>
            <a:ext cx="541020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i-FI" sz="4200" kern="0" dirty="0">
                <a:solidFill>
                  <a:srgbClr val="555D23"/>
                </a:solidFill>
                <a:latin typeface="+mj-lt"/>
                <a:ea typeface="+mj-ea"/>
                <a:cs typeface="+mj-cs"/>
              </a:rPr>
              <a:t>SAKU </a:t>
            </a:r>
            <a:r>
              <a:rPr lang="fi-FI" sz="4200" kern="0" dirty="0" err="1">
                <a:solidFill>
                  <a:srgbClr val="555D23"/>
                </a:solidFill>
                <a:latin typeface="+mj-lt"/>
                <a:ea typeface="+mj-ea"/>
                <a:cs typeface="+mj-cs"/>
              </a:rPr>
              <a:t>rf</a:t>
            </a:r>
            <a:r>
              <a:rPr lang="fi-FI" sz="4200" kern="0" dirty="0">
                <a:solidFill>
                  <a:srgbClr val="555D23"/>
                </a:solidFill>
                <a:latin typeface="+mj-lt"/>
                <a:ea typeface="+mj-ea"/>
                <a:cs typeface="+mj-cs"/>
              </a:rPr>
              <a:t>. </a:t>
            </a:r>
            <a:r>
              <a:rPr lang="fi-FI" sz="4200" kern="0" dirty="0" err="1">
                <a:solidFill>
                  <a:srgbClr val="555D23"/>
                </a:solidFill>
                <a:latin typeface="+mj-lt"/>
                <a:ea typeface="+mj-ea"/>
                <a:cs typeface="+mj-cs"/>
              </a:rPr>
              <a:t>erbjuder</a:t>
            </a:r>
            <a:r>
              <a:rPr lang="fi-FI" sz="4200" kern="0" dirty="0">
                <a:solidFill>
                  <a:srgbClr val="555D23"/>
                </a:solidFill>
                <a:latin typeface="+mj-lt"/>
                <a:ea typeface="+mj-ea"/>
                <a:cs typeface="+mj-cs"/>
              </a:rPr>
              <a:t> </a:t>
            </a:r>
            <a:r>
              <a:rPr lang="fi-FI" sz="4200" kern="0" dirty="0" err="1">
                <a:solidFill>
                  <a:srgbClr val="555D23"/>
                </a:solidFill>
                <a:latin typeface="+mj-lt"/>
                <a:ea typeface="+mj-ea"/>
                <a:cs typeface="+mj-cs"/>
              </a:rPr>
              <a:t>upplevelser</a:t>
            </a:r>
            <a:endParaRPr lang="fi-FI" sz="4200" kern="0" dirty="0">
              <a:solidFill>
                <a:srgbClr val="555D23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visi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25" y="1484313"/>
            <a:ext cx="4878388" cy="365918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38100" dist="25400" dir="5880000" sx="200000" sy="200000" algn="ctr" rotWithShape="0">
              <a:schemeClr val="bg1"/>
            </a:outerShdw>
          </a:effectLst>
        </p:spPr>
      </p:pic>
      <p:sp>
        <p:nvSpPr>
          <p:cNvPr id="18435" name="Pyöristetty suorakulmio 13"/>
          <p:cNvSpPr>
            <a:spLocks noChangeArrowheads="1"/>
          </p:cNvSpPr>
          <p:nvPr/>
        </p:nvSpPr>
        <p:spPr bwMode="auto">
          <a:xfrm>
            <a:off x="2571750" y="285750"/>
            <a:ext cx="4000500" cy="1571625"/>
          </a:xfrm>
          <a:prstGeom prst="roundRect">
            <a:avLst>
              <a:gd name="adj" fmla="val 16667"/>
            </a:avLst>
          </a:prstGeom>
          <a:solidFill>
            <a:srgbClr val="CBD87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8436" name="Pyöristetty suorakulmio 5"/>
          <p:cNvSpPr>
            <a:spLocks noChangeArrowheads="1"/>
          </p:cNvSpPr>
          <p:nvPr/>
        </p:nvSpPr>
        <p:spPr bwMode="auto">
          <a:xfrm>
            <a:off x="323850" y="1214438"/>
            <a:ext cx="4248150" cy="5143500"/>
          </a:xfrm>
          <a:prstGeom prst="roundRect">
            <a:avLst>
              <a:gd name="adj" fmla="val 16667"/>
            </a:avLst>
          </a:prstGeom>
          <a:solidFill>
            <a:srgbClr val="D47919"/>
          </a:solidFill>
          <a:ln w="9525" algn="ctr">
            <a:solidFill>
              <a:srgbClr val="CBD87F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" name="Kaari 9"/>
          <p:cNvSpPr/>
          <p:nvPr/>
        </p:nvSpPr>
        <p:spPr bwMode="auto">
          <a:xfrm>
            <a:off x="3929063" y="785813"/>
            <a:ext cx="1143000" cy="28575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18438" name="Pyöristetty suorakulmio 8"/>
          <p:cNvSpPr>
            <a:spLocks noChangeArrowheads="1"/>
          </p:cNvSpPr>
          <p:nvPr/>
        </p:nvSpPr>
        <p:spPr bwMode="auto">
          <a:xfrm>
            <a:off x="4572000" y="1214438"/>
            <a:ext cx="4248150" cy="5143500"/>
          </a:xfrm>
          <a:prstGeom prst="roundRect">
            <a:avLst>
              <a:gd name="adj" fmla="val 16667"/>
            </a:avLst>
          </a:prstGeom>
          <a:solidFill>
            <a:srgbClr val="555D23"/>
          </a:solidFill>
          <a:ln w="9525" algn="ctr">
            <a:solidFill>
              <a:srgbClr val="CBD87F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68313" y="1571625"/>
            <a:ext cx="3960812" cy="5200650"/>
          </a:xfrm>
          <a:prstGeom prst="rect">
            <a:avLst/>
          </a:prstGeom>
        </p:spPr>
        <p:txBody>
          <a:bodyPr/>
          <a:lstStyle/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buFontTx/>
              <a:buNone/>
              <a:defRPr/>
            </a:pPr>
            <a:r>
              <a:rPr lang="fi-FI" sz="1900" kern="0" dirty="0">
                <a:solidFill>
                  <a:srgbClr val="292929"/>
                </a:solidFill>
                <a:latin typeface="+mn-lt"/>
                <a:cs typeface="+mn-cs"/>
              </a:rPr>
              <a:t/>
            </a:r>
            <a:br>
              <a:rPr lang="fi-FI" sz="1900" kern="0" dirty="0">
                <a:solidFill>
                  <a:srgbClr val="292929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</a:rPr>
              <a:t>Vår verksamhet har en konkret inverkan på välbefinnandet inom yrkesutbildningen.</a:t>
            </a:r>
            <a:r>
              <a:rPr lang="fi-FI" kern="0" dirty="0">
                <a:solidFill>
                  <a:schemeClr val="bg1"/>
                </a:solidFill>
                <a:latin typeface="+mn-lt"/>
              </a:rPr>
              <a:t/>
            </a:r>
            <a:br>
              <a:rPr lang="fi-FI" kern="0" dirty="0">
                <a:solidFill>
                  <a:schemeClr val="bg1"/>
                </a:solidFill>
                <a:latin typeface="+mn-lt"/>
              </a:rPr>
            </a:br>
            <a:endParaRPr lang="fi-FI" sz="1000" kern="0" dirty="0">
              <a:solidFill>
                <a:schemeClr val="bg1"/>
              </a:solidFill>
              <a:latin typeface="+mn-lt"/>
            </a:endParaRP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Vi riktar våra resurser till en effektiv verksamhet, som befrämjar studerandenas </a:t>
            </a:r>
            <a:r>
              <a:rPr lang="sv-SE" kern="0" dirty="0" smtClean="0">
                <a:solidFill>
                  <a:schemeClr val="bg1"/>
                </a:solidFill>
                <a:latin typeface="+mn-lt"/>
                <a:cs typeface="Courier New" pitchFamily="49" charset="0"/>
              </a:rPr>
              <a:t>och </a:t>
            </a: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personalens </a:t>
            </a:r>
            <a:r>
              <a:rPr lang="sv-SE" kern="0" dirty="0" smtClean="0">
                <a:solidFill>
                  <a:schemeClr val="bg1"/>
                </a:solidFill>
                <a:latin typeface="+mn-lt"/>
                <a:cs typeface="Courier New" pitchFamily="49" charset="0"/>
              </a:rPr>
              <a:t>välmående</a:t>
            </a: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.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Vi räknar med i vår verksamhet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att effektivitet kan vara såväl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en stor inverkan på en individ som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en liten inverkan på en massa. 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buFont typeface="Arial" pitchFamily="34" charset="0"/>
              <a:buChar char="•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Vi är med i projekter som befrämjar välbefinnandearbete som man gör inom yrkesutbildningen.</a:t>
            </a:r>
            <a:endParaRPr lang="fi-FI" sz="1900" kern="0" dirty="0">
              <a:solidFill>
                <a:srgbClr val="292929"/>
              </a:solidFill>
              <a:latin typeface="+mn-lt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114925" y="1541463"/>
            <a:ext cx="3705225" cy="5200650"/>
          </a:xfrm>
          <a:prstGeom prst="rect">
            <a:avLst/>
          </a:prstGeom>
        </p:spPr>
        <p:txBody>
          <a:bodyPr/>
          <a:lstStyle/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Det finns tillräckliga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resurser till </a:t>
            </a:r>
            <a:r>
              <a:rPr lang="sv-SE" kern="0" dirty="0" smtClean="0">
                <a:solidFill>
                  <a:schemeClr val="bg1"/>
                </a:solidFill>
                <a:latin typeface="+mn-lt"/>
                <a:cs typeface="+mn-cs"/>
              </a:rPr>
              <a:t>verksamheten</a:t>
            </a: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Verksamheten utvecklas på basis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av ett systematiskt responssystem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samt effektivitetsmätare. 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Kärnprocesser är definierade,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och de utvecklas aktivt.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Medlemmarna </a:t>
            </a:r>
            <a:r>
              <a:rPr lang="sv-SE" kern="0" dirty="0" smtClean="0">
                <a:solidFill>
                  <a:schemeClr val="bg1"/>
                </a:solidFill>
                <a:latin typeface="+mn-lt"/>
                <a:cs typeface="+mn-cs"/>
              </a:rPr>
              <a:t>är </a:t>
            </a: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förbundna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till kompanjonskapet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SAKU-verksamheten ingår i medlemorganisationernas </a:t>
            </a:r>
            <a:r>
              <a:rPr lang="sv-SE" kern="0" dirty="0" smtClean="0">
                <a:solidFill>
                  <a:schemeClr val="bg1"/>
                </a:solidFill>
                <a:latin typeface="+mn-lt"/>
                <a:cs typeface="+mn-cs"/>
              </a:rPr>
              <a:t>välbefinnandeprogram</a:t>
            </a: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. 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SzPct val="85000"/>
              <a:defRPr/>
            </a:pP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SAKU </a:t>
            </a:r>
            <a:r>
              <a:rPr lang="sv-SE" kern="0" dirty="0" err="1" smtClean="0">
                <a:solidFill>
                  <a:schemeClr val="bg1"/>
                </a:solidFill>
                <a:latin typeface="+mn-lt"/>
                <a:cs typeface="+mn-cs"/>
              </a:rPr>
              <a:t>rf</a:t>
            </a:r>
            <a:r>
              <a:rPr lang="sv-SE" kern="0" smtClean="0">
                <a:solidFill>
                  <a:schemeClr val="bg1"/>
                </a:solidFill>
                <a:latin typeface="+mn-lt"/>
                <a:cs typeface="+mn-cs"/>
              </a:rPr>
              <a:t>. </a:t>
            </a: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är en</a:t>
            </a:r>
            <a:b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sv-SE" kern="0" dirty="0">
                <a:solidFill>
                  <a:schemeClr val="bg1"/>
                </a:solidFill>
                <a:latin typeface="+mn-lt"/>
                <a:cs typeface="+mn-cs"/>
              </a:rPr>
              <a:t>eftertraktad projektpartner.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28813" y="500063"/>
            <a:ext cx="541020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i-FI" sz="4200" kern="0" dirty="0">
                <a:solidFill>
                  <a:srgbClr val="555D23"/>
                </a:solidFill>
                <a:latin typeface="+mj-lt"/>
                <a:ea typeface="+mj-ea"/>
                <a:cs typeface="+mj-cs"/>
              </a:rPr>
              <a:t>SAKU </a:t>
            </a:r>
            <a:r>
              <a:rPr lang="fi-FI" sz="4200" kern="0" dirty="0" err="1">
                <a:solidFill>
                  <a:srgbClr val="555D23"/>
                </a:solidFill>
                <a:latin typeface="+mj-lt"/>
                <a:ea typeface="+mj-ea"/>
                <a:cs typeface="+mj-cs"/>
              </a:rPr>
              <a:t>rf</a:t>
            </a:r>
            <a:r>
              <a:rPr lang="fi-FI" sz="4200" kern="0" dirty="0">
                <a:solidFill>
                  <a:srgbClr val="555D23"/>
                </a:solidFill>
                <a:latin typeface="+mj-lt"/>
                <a:ea typeface="+mj-ea"/>
                <a:cs typeface="+mj-cs"/>
              </a:rPr>
              <a:t>. </a:t>
            </a:r>
            <a:r>
              <a:rPr lang="fi-FI" sz="4200" kern="0" dirty="0" err="1">
                <a:solidFill>
                  <a:srgbClr val="555D23"/>
                </a:solidFill>
                <a:latin typeface="+mj-lt"/>
                <a:ea typeface="+mj-ea"/>
                <a:cs typeface="+mj-cs"/>
              </a:rPr>
              <a:t>förändrar</a:t>
            </a:r>
            <a:r>
              <a:rPr lang="fi-FI" sz="4200" kern="0" dirty="0">
                <a:solidFill>
                  <a:srgbClr val="555D23"/>
                </a:solidFill>
                <a:latin typeface="+mj-lt"/>
                <a:ea typeface="+mj-ea"/>
                <a:cs typeface="+mj-cs"/>
              </a:rPr>
              <a:t> </a:t>
            </a:r>
            <a:r>
              <a:rPr lang="fi-FI" sz="4200" kern="0" dirty="0" err="1">
                <a:solidFill>
                  <a:srgbClr val="555D23"/>
                </a:solidFill>
                <a:latin typeface="+mj-lt"/>
                <a:ea typeface="+mj-ea"/>
                <a:cs typeface="+mj-cs"/>
              </a:rPr>
              <a:t>världen</a:t>
            </a:r>
            <a:endParaRPr lang="fi-FI" sz="4200" kern="0" dirty="0">
              <a:solidFill>
                <a:srgbClr val="555D23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62175" y="71438"/>
            <a:ext cx="7124700" cy="1143000"/>
          </a:xfrm>
        </p:spPr>
        <p:txBody>
          <a:bodyPr/>
          <a:lstStyle/>
          <a:p>
            <a:pPr eaLnBrk="1" hangingPunct="1"/>
            <a:r>
              <a:rPr lang="fi-FI" smtClean="0"/>
              <a:t>Sammanfattning –</a:t>
            </a:r>
            <a:br>
              <a:rPr lang="fi-FI" smtClean="0"/>
            </a:br>
            <a:r>
              <a:rPr lang="fi-FI" smtClean="0"/>
              <a:t>     </a:t>
            </a:r>
            <a:r>
              <a:rPr lang="sv-SE" smtClean="0"/>
              <a:t>SAKU rf. som partner i att befrämja välbefinnandet</a:t>
            </a:r>
            <a:endParaRPr lang="fi-FI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371600"/>
            <a:ext cx="3705225" cy="5200650"/>
          </a:xfrm>
        </p:spPr>
        <p:txBody>
          <a:bodyPr/>
          <a:lstStyle/>
          <a:p>
            <a:pPr eaLnBrk="1" hangingPunct="1"/>
            <a:r>
              <a:rPr lang="fi-FI" smtClean="0"/>
              <a:t>genom att satsa på</a:t>
            </a:r>
            <a:br>
              <a:rPr lang="fi-FI" smtClean="0"/>
            </a:br>
            <a:r>
              <a:rPr lang="fi-FI" smtClean="0"/>
              <a:t>en </a:t>
            </a:r>
            <a:r>
              <a:rPr lang="fi-FI" b="1" smtClean="0">
                <a:solidFill>
                  <a:srgbClr val="555D23"/>
                </a:solidFill>
              </a:rPr>
              <a:t>effektiv</a:t>
            </a:r>
            <a:r>
              <a:rPr lang="fi-FI" smtClean="0"/>
              <a:t> verksamhet</a:t>
            </a:r>
          </a:p>
          <a:p>
            <a:pPr eaLnBrk="1" hangingPunct="1"/>
            <a:r>
              <a:rPr lang="fi-FI" smtClean="0"/>
              <a:t>genom att samla och sprida </a:t>
            </a:r>
            <a:r>
              <a:rPr lang="fi-FI" b="1" smtClean="0">
                <a:solidFill>
                  <a:srgbClr val="555D23"/>
                </a:solidFill>
              </a:rPr>
              <a:t>kunnande</a:t>
            </a:r>
          </a:p>
          <a:p>
            <a:pPr eaLnBrk="1" hangingPunct="1"/>
            <a:r>
              <a:rPr lang="fi-FI" smtClean="0"/>
              <a:t>genom att syns i </a:t>
            </a:r>
            <a:r>
              <a:rPr lang="fi-FI" b="1" smtClean="0">
                <a:solidFill>
                  <a:srgbClr val="555D23"/>
                </a:solidFill>
              </a:rPr>
              <a:t>vardagen</a:t>
            </a:r>
          </a:p>
          <a:p>
            <a:pPr eaLnBrk="1" hangingPunct="1"/>
            <a:r>
              <a:rPr lang="fi-FI" smtClean="0"/>
              <a:t>genom att erbjuda</a:t>
            </a:r>
            <a:br>
              <a:rPr lang="fi-FI" smtClean="0"/>
            </a:br>
            <a:r>
              <a:rPr lang="fi-FI" b="1" smtClean="0">
                <a:solidFill>
                  <a:srgbClr val="555D23"/>
                </a:solidFill>
              </a:rPr>
              <a:t>glädje och vardagens fest</a:t>
            </a:r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Kuva 9" descr="syvatty_ppt_kansi_v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2163763" y="241300"/>
            <a:ext cx="3330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sz="4200">
                <a:solidFill>
                  <a:srgbClr val="CBD87F"/>
                </a:solidFill>
                <a:latin typeface="Gill Sans MT Ext Condensed Bold" pitchFamily="34" charset="0"/>
              </a:rPr>
              <a:t>Tillsammans mot år 2016.</a:t>
            </a: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6577013" y="3214688"/>
            <a:ext cx="449580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fi-FI">
                <a:solidFill>
                  <a:srgbClr val="CBD87F"/>
                </a:solidFill>
              </a:rPr>
              <a:t>tfn. 0207 55 10 10</a:t>
            </a:r>
            <a:br>
              <a:rPr lang="fi-FI">
                <a:solidFill>
                  <a:srgbClr val="CBD87F"/>
                </a:solidFill>
              </a:rPr>
            </a:br>
            <a:r>
              <a:rPr lang="fi-FI">
                <a:solidFill>
                  <a:srgbClr val="CBD87F"/>
                </a:solidFill>
              </a:rPr>
              <a:t>www.sakury.net</a:t>
            </a:r>
            <a:br>
              <a:rPr lang="fi-FI">
                <a:solidFill>
                  <a:srgbClr val="CBD87F"/>
                </a:solidFill>
              </a:rPr>
            </a:br>
            <a:r>
              <a:rPr lang="fi-FI">
                <a:solidFill>
                  <a:srgbClr val="CBD87F"/>
                </a:solidFill>
              </a:rPr>
              <a:t>www.alpo.fi</a:t>
            </a:r>
            <a:br>
              <a:rPr lang="fi-FI">
                <a:solidFill>
                  <a:srgbClr val="CBD87F"/>
                </a:solidFill>
              </a:rPr>
            </a:br>
            <a:r>
              <a:rPr lang="fi-FI">
                <a:solidFill>
                  <a:srgbClr val="CBD87F"/>
                </a:solidFill>
              </a:rPr>
              <a:t>...och i Facebook</a:t>
            </a:r>
            <a:endParaRPr lang="fi-FI" sz="2800">
              <a:solidFill>
                <a:srgbClr val="CBD87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fi-FI" sz="2800">
              <a:solidFill>
                <a:srgbClr val="CBD87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v-SE" sz="1800">
                <a:solidFill>
                  <a:srgbClr val="CBD87F"/>
                </a:solidFill>
              </a:rPr>
              <a:t>Kultur- och idrottsförbundet för</a:t>
            </a:r>
            <a:br>
              <a:rPr lang="sv-SE" sz="1800">
                <a:solidFill>
                  <a:srgbClr val="CBD87F"/>
                </a:solidFill>
              </a:rPr>
            </a:br>
            <a:r>
              <a:rPr lang="sv-SE" sz="1800">
                <a:solidFill>
                  <a:srgbClr val="CBD87F"/>
                </a:solidFill>
              </a:rPr>
              <a:t>yrkesutbildningen i Finland, SAKU rf.</a:t>
            </a:r>
            <a:endParaRPr lang="fi-FI" sz="1800">
              <a:solidFill>
                <a:srgbClr val="CBD87F"/>
              </a:solidFill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928938" y="1144588"/>
            <a:ext cx="58578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sz="7000">
                <a:solidFill>
                  <a:srgbClr val="8EAC44"/>
                </a:solidFill>
                <a:latin typeface="Gill Sans MT Ext Condensed Bold" pitchFamily="34" charset="0"/>
              </a:rPr>
              <a:t>   TACK</a:t>
            </a:r>
          </a:p>
        </p:txBody>
      </p:sp>
      <p:pic>
        <p:nvPicPr>
          <p:cNvPr id="20486" name="Kuva 10" descr="SAKU_negatiivi_A9_RGB20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5643563"/>
            <a:ext cx="107156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6746875" y="1930400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sz="4200">
                <a:solidFill>
                  <a:srgbClr val="CBD87F"/>
                </a:solidFill>
                <a:latin typeface="Gill Sans MT Ext Condensed Bold" pitchFamily="34" charset="0"/>
              </a:rPr>
              <a:t>För ert intresse!</a:t>
            </a:r>
          </a:p>
        </p:txBody>
      </p:sp>
      <p:sp>
        <p:nvSpPr>
          <p:cNvPr id="8" name="Tekstikehys 7"/>
          <p:cNvSpPr txBox="1"/>
          <p:nvPr/>
        </p:nvSpPr>
        <p:spPr>
          <a:xfrm>
            <a:off x="571500" y="6540500"/>
            <a:ext cx="1306513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fi-FI" sz="1000" dirty="0">
                <a:solidFill>
                  <a:schemeClr val="bg1">
                    <a:lumMod val="95000"/>
                  </a:schemeClr>
                </a:solidFill>
              </a:rPr>
              <a:t>Layout: Pieni viestintätoimisto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62175" y="0"/>
            <a:ext cx="5410200" cy="1143000"/>
          </a:xfrm>
        </p:spPr>
        <p:txBody>
          <a:bodyPr/>
          <a:lstStyle/>
          <a:p>
            <a:pPr eaLnBrk="1" hangingPunct="1"/>
            <a:r>
              <a:rPr lang="fi-FI" smtClean="0"/>
              <a:t>Utgångspunkter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43438" y="1371600"/>
            <a:ext cx="4097337" cy="5200650"/>
          </a:xfrm>
        </p:spPr>
        <p:txBody>
          <a:bodyPr/>
          <a:lstStyle/>
          <a:p>
            <a:pPr eaLnBrk="1" hangingPunct="1"/>
            <a:r>
              <a:rPr lang="sv-SE" b="1" dirty="0" smtClean="0">
                <a:solidFill>
                  <a:srgbClr val="555D23"/>
                </a:solidFill>
              </a:rPr>
              <a:t>tidigare: </a:t>
            </a:r>
            <a:r>
              <a:rPr lang="sv-SE" dirty="0" smtClean="0"/>
              <a:t>tävlingar i idrott och kultur</a:t>
            </a:r>
            <a:r>
              <a:rPr lang="sv-SE" b="1" dirty="0" smtClean="0">
                <a:solidFill>
                  <a:srgbClr val="555D23"/>
                </a:solidFill>
              </a:rPr>
              <a:t> </a:t>
            </a:r>
          </a:p>
          <a:p>
            <a:pPr eaLnBrk="1" hangingPunct="1"/>
            <a:r>
              <a:rPr lang="sv-SE" dirty="0"/>
              <a:t>v</a:t>
            </a:r>
            <a:r>
              <a:rPr lang="sv-SE" dirty="0" smtClean="0"/>
              <a:t>erksamheten </a:t>
            </a:r>
            <a:r>
              <a:rPr lang="sv-SE" b="1" dirty="0" err="1" smtClean="0">
                <a:solidFill>
                  <a:srgbClr val="555D23"/>
                </a:solidFill>
              </a:rPr>
              <a:t>utbredades</a:t>
            </a:r>
            <a:r>
              <a:rPr lang="sv-SE" b="1" dirty="0" smtClean="0">
                <a:solidFill>
                  <a:srgbClr val="555D23"/>
                </a:solidFill>
              </a:rPr>
              <a:t> och blev mångsidigare</a:t>
            </a:r>
            <a:r>
              <a:rPr lang="sv-SE" dirty="0" smtClean="0"/>
              <a:t> sedan år 2004</a:t>
            </a:r>
          </a:p>
          <a:p>
            <a:pPr eaLnBrk="1" hangingPunct="1"/>
            <a:r>
              <a:rPr lang="fi-FI" b="1" dirty="0" err="1" smtClean="0">
                <a:solidFill>
                  <a:srgbClr val="555D23"/>
                </a:solidFill>
              </a:rPr>
              <a:t>resultat</a:t>
            </a:r>
            <a:r>
              <a:rPr lang="fi-FI" b="1" dirty="0" smtClean="0">
                <a:solidFill>
                  <a:srgbClr val="555D23"/>
                </a:solidFill>
              </a:rPr>
              <a:t>:</a:t>
            </a:r>
            <a:r>
              <a:rPr lang="fi-FI" dirty="0" smtClean="0"/>
              <a:t> </a:t>
            </a:r>
            <a:r>
              <a:rPr lang="fi-FI" dirty="0" err="1" smtClean="0"/>
              <a:t>månsidigt</a:t>
            </a:r>
            <a:r>
              <a:rPr lang="fi-FI" dirty="0" smtClean="0"/>
              <a:t>, </a:t>
            </a:r>
            <a:r>
              <a:rPr lang="fi-FI" dirty="0" err="1" smtClean="0"/>
              <a:t>men</a:t>
            </a:r>
            <a:r>
              <a:rPr lang="fi-FI" dirty="0" smtClean="0"/>
              <a:t> </a:t>
            </a:r>
            <a:r>
              <a:rPr lang="fi-FI" dirty="0" err="1" smtClean="0"/>
              <a:t>splittrat</a:t>
            </a:r>
            <a:r>
              <a:rPr lang="fi-FI" dirty="0" smtClean="0"/>
              <a:t>, </a:t>
            </a:r>
            <a:r>
              <a:rPr lang="fi-FI" dirty="0" err="1" smtClean="0"/>
              <a:t>syften</a:t>
            </a:r>
            <a:r>
              <a:rPr lang="fi-FI" dirty="0" smtClean="0"/>
              <a:t> </a:t>
            </a:r>
            <a:r>
              <a:rPr lang="fi-FI" dirty="0" err="1" smtClean="0"/>
              <a:t>parallella</a:t>
            </a:r>
            <a:r>
              <a:rPr lang="fi-FI" dirty="0" smtClean="0"/>
              <a:t> </a:t>
            </a:r>
            <a:r>
              <a:rPr lang="fi-FI" dirty="0" err="1" smtClean="0"/>
              <a:t>men</a:t>
            </a:r>
            <a:r>
              <a:rPr lang="fi-FI" dirty="0" smtClean="0"/>
              <a:t> </a:t>
            </a:r>
            <a:r>
              <a:rPr lang="fi-FI" dirty="0" err="1" smtClean="0"/>
              <a:t>svåra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utformas</a:t>
            </a:r>
            <a:endParaRPr lang="fi-FI" dirty="0" smtClean="0"/>
          </a:p>
          <a:p>
            <a:pPr eaLnBrk="1" hangingPunct="1"/>
            <a:r>
              <a:rPr lang="fi-FI" b="1" dirty="0" err="1">
                <a:solidFill>
                  <a:srgbClr val="555D23"/>
                </a:solidFill>
              </a:rPr>
              <a:t>s</a:t>
            </a:r>
            <a:r>
              <a:rPr lang="fi-FI" b="1" dirty="0" err="1" smtClean="0">
                <a:solidFill>
                  <a:srgbClr val="555D23"/>
                </a:solidFill>
              </a:rPr>
              <a:t>trategiarbetet</a:t>
            </a:r>
            <a:r>
              <a:rPr lang="fi-FI" b="1" dirty="0" smtClean="0">
                <a:solidFill>
                  <a:srgbClr val="555D23"/>
                </a:solidFill>
              </a:rPr>
              <a:t> </a:t>
            </a:r>
            <a:r>
              <a:rPr lang="fi-FI" b="1" dirty="0" err="1" smtClean="0">
                <a:solidFill>
                  <a:srgbClr val="555D23"/>
                </a:solidFill>
              </a:rPr>
              <a:t>börjades</a:t>
            </a:r>
            <a:r>
              <a:rPr lang="fi-FI" b="1" dirty="0" smtClean="0">
                <a:solidFill>
                  <a:srgbClr val="555D23"/>
                </a:solidFill>
              </a:rPr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sommaren</a:t>
            </a:r>
            <a:r>
              <a:rPr lang="fi-FI" dirty="0" smtClean="0"/>
              <a:t> 2010</a:t>
            </a:r>
          </a:p>
          <a:p>
            <a:pPr eaLnBrk="1" hangingPunct="1"/>
            <a:r>
              <a:rPr lang="sv-SE" dirty="0"/>
              <a:t>h</a:t>
            </a:r>
            <a:r>
              <a:rPr lang="sv-SE" dirty="0" smtClean="0"/>
              <a:t>östmötet </a:t>
            </a:r>
            <a:r>
              <a:rPr lang="sv-SE" b="1" dirty="0" err="1" smtClean="0">
                <a:solidFill>
                  <a:srgbClr val="555D23"/>
                </a:solidFill>
              </a:rPr>
              <a:t>godkännades</a:t>
            </a:r>
            <a:r>
              <a:rPr lang="sv-SE" b="1" dirty="0" smtClean="0">
                <a:solidFill>
                  <a:srgbClr val="555D23"/>
                </a:solidFill>
              </a:rPr>
              <a:t/>
            </a:r>
            <a:br>
              <a:rPr lang="sv-SE" b="1" dirty="0" smtClean="0">
                <a:solidFill>
                  <a:srgbClr val="555D23"/>
                </a:solidFill>
              </a:rPr>
            </a:br>
            <a:r>
              <a:rPr lang="sv-SE" b="1" dirty="0" smtClean="0">
                <a:solidFill>
                  <a:srgbClr val="555D23"/>
                </a:solidFill>
              </a:rPr>
              <a:t>en ny strategi </a:t>
            </a:r>
            <a:r>
              <a:rPr lang="sv-SE" dirty="0" smtClean="0"/>
              <a:t>på hösten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visi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25" y="1484313"/>
            <a:ext cx="4878388" cy="365918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38100" dist="25400" dir="5880000" sx="200000" sy="200000" algn="ctr" rotWithShape="0">
              <a:schemeClr val="bg1"/>
            </a:outerShdw>
          </a:effectLst>
        </p:spPr>
      </p:pic>
      <p:sp>
        <p:nvSpPr>
          <p:cNvPr id="5123" name="Suorakulmio 15"/>
          <p:cNvSpPr>
            <a:spLocks noChangeArrowheads="1"/>
          </p:cNvSpPr>
          <p:nvPr/>
        </p:nvSpPr>
        <p:spPr bwMode="auto">
          <a:xfrm>
            <a:off x="2571750" y="1857375"/>
            <a:ext cx="4071938" cy="2928938"/>
          </a:xfrm>
          <a:prstGeom prst="rect">
            <a:avLst/>
          </a:prstGeom>
          <a:solidFill>
            <a:srgbClr val="CBD87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403350" y="2154238"/>
            <a:ext cx="541020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i-FI" sz="4200" kern="0" dirty="0">
                <a:solidFill>
                  <a:srgbClr val="555D23"/>
                </a:solidFill>
                <a:latin typeface="+mj-lt"/>
                <a:ea typeface="+mj-ea"/>
                <a:cs typeface="+mj-cs"/>
              </a:rPr>
              <a:t>En </a:t>
            </a:r>
            <a:r>
              <a:rPr lang="fi-FI" sz="4200" kern="0" dirty="0" err="1">
                <a:solidFill>
                  <a:srgbClr val="555D23"/>
                </a:solidFill>
                <a:latin typeface="+mj-lt"/>
                <a:ea typeface="+mj-ea"/>
                <a:cs typeface="+mj-cs"/>
              </a:rPr>
              <a:t>gemensam</a:t>
            </a:r>
            <a:r>
              <a:rPr lang="fi-FI" sz="4200" kern="0" dirty="0">
                <a:solidFill>
                  <a:srgbClr val="555D23"/>
                </a:solidFill>
                <a:latin typeface="+mj-lt"/>
                <a:ea typeface="+mj-ea"/>
                <a:cs typeface="+mj-cs"/>
              </a:rPr>
              <a:t> </a:t>
            </a:r>
            <a:r>
              <a:rPr lang="fi-FI" sz="4200" kern="0" dirty="0" err="1">
                <a:solidFill>
                  <a:srgbClr val="555D23"/>
                </a:solidFill>
                <a:latin typeface="+mj-lt"/>
                <a:ea typeface="+mj-ea"/>
                <a:cs typeface="+mj-cs"/>
              </a:rPr>
              <a:t>riktning</a:t>
            </a:r>
            <a:endParaRPr lang="fi-FI" sz="4200" kern="0" dirty="0">
              <a:solidFill>
                <a:srgbClr val="555D2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2700338" y="2811463"/>
            <a:ext cx="3887787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8913" indent="-188913">
              <a:lnSpc>
                <a:spcPct val="90000"/>
              </a:lnSpc>
              <a:spcBef>
                <a:spcPct val="15000"/>
              </a:spcBef>
              <a:buSzPct val="85000"/>
              <a:buFontTx/>
              <a:buNone/>
            </a:pPr>
            <a:r>
              <a:rPr lang="fi-FI" dirty="0" err="1">
                <a:solidFill>
                  <a:srgbClr val="292929"/>
                </a:solidFill>
              </a:rPr>
              <a:t>huvudsakerna</a:t>
            </a:r>
            <a:r>
              <a:rPr lang="fi-FI" dirty="0">
                <a:solidFill>
                  <a:srgbClr val="292929"/>
                </a:solidFill>
              </a:rPr>
              <a:t> </a:t>
            </a:r>
            <a:r>
              <a:rPr lang="fi-FI" dirty="0" err="1">
                <a:solidFill>
                  <a:srgbClr val="292929"/>
                </a:solidFill>
              </a:rPr>
              <a:t>klarnades</a:t>
            </a:r>
            <a:r>
              <a:rPr lang="fi-FI" dirty="0">
                <a:solidFill>
                  <a:srgbClr val="292929"/>
                </a:solidFill>
              </a:rPr>
              <a:t> </a:t>
            </a:r>
            <a:r>
              <a:rPr lang="fi-FI" dirty="0" err="1">
                <a:solidFill>
                  <a:srgbClr val="292929"/>
                </a:solidFill>
              </a:rPr>
              <a:t>snabbt</a:t>
            </a:r>
            <a:r>
              <a:rPr lang="fi-FI" dirty="0">
                <a:solidFill>
                  <a:srgbClr val="292929"/>
                </a:solidFill>
              </a:rPr>
              <a:t>:</a:t>
            </a:r>
            <a:r>
              <a:rPr lang="fi-FI" sz="1000" dirty="0">
                <a:solidFill>
                  <a:srgbClr val="292929"/>
                </a:solidFill>
              </a:rPr>
              <a:t>		</a:t>
            </a:r>
          </a:p>
          <a:p>
            <a:pPr marL="188913" indent="-188913">
              <a:lnSpc>
                <a:spcPct val="90000"/>
              </a:lnSpc>
              <a:spcBef>
                <a:spcPct val="15000"/>
              </a:spcBef>
              <a:buSzPct val="85000"/>
              <a:buFontTx/>
              <a:buNone/>
            </a:pPr>
            <a:r>
              <a:rPr lang="fi-FI" dirty="0">
                <a:solidFill>
                  <a:srgbClr val="292929"/>
                </a:solidFill>
              </a:rPr>
              <a:t>	 SAKU </a:t>
            </a:r>
            <a:r>
              <a:rPr lang="fi-FI" dirty="0" err="1" smtClean="0">
                <a:solidFill>
                  <a:srgbClr val="292929"/>
                </a:solidFill>
              </a:rPr>
              <a:t>rf</a:t>
            </a:r>
            <a:r>
              <a:rPr lang="fi-FI" dirty="0" smtClean="0">
                <a:solidFill>
                  <a:srgbClr val="292929"/>
                </a:solidFill>
              </a:rPr>
              <a:t>. </a:t>
            </a:r>
            <a:r>
              <a:rPr lang="fi-FI" dirty="0" err="1" smtClean="0">
                <a:solidFill>
                  <a:srgbClr val="292929"/>
                </a:solidFill>
              </a:rPr>
              <a:t>ska</a:t>
            </a:r>
            <a:r>
              <a:rPr lang="fi-FI" dirty="0" smtClean="0">
                <a:solidFill>
                  <a:srgbClr val="292929"/>
                </a:solidFill>
              </a:rPr>
              <a:t> </a:t>
            </a:r>
            <a:r>
              <a:rPr lang="fi-FI" dirty="0">
                <a:solidFill>
                  <a:srgbClr val="292929"/>
                </a:solidFill>
              </a:rPr>
              <a:t>vara </a:t>
            </a:r>
            <a:r>
              <a:rPr lang="fi-FI" b="1" dirty="0" err="1">
                <a:solidFill>
                  <a:srgbClr val="555D23"/>
                </a:solidFill>
              </a:rPr>
              <a:t>närvarande</a:t>
            </a:r>
            <a:r>
              <a:rPr lang="fi-FI" dirty="0">
                <a:solidFill>
                  <a:srgbClr val="292929"/>
                </a:solidFill>
              </a:rPr>
              <a:t> </a:t>
            </a:r>
            <a:r>
              <a:rPr lang="fi-FI" b="1" dirty="0">
                <a:solidFill>
                  <a:srgbClr val="555D23"/>
                </a:solidFill>
              </a:rPr>
              <a:t>i </a:t>
            </a:r>
            <a:r>
              <a:rPr lang="fi-FI" b="1" dirty="0" err="1">
                <a:solidFill>
                  <a:srgbClr val="555D23"/>
                </a:solidFill>
              </a:rPr>
              <a:t>vardagen</a:t>
            </a:r>
            <a:r>
              <a:rPr lang="fi-FI" dirty="0">
                <a:solidFill>
                  <a:srgbClr val="292929"/>
                </a:solidFill>
              </a:rPr>
              <a:t>,</a:t>
            </a:r>
            <a:br>
              <a:rPr lang="fi-FI" dirty="0">
                <a:solidFill>
                  <a:srgbClr val="292929"/>
                </a:solidFill>
              </a:rPr>
            </a:br>
            <a:r>
              <a:rPr lang="fi-FI" dirty="0">
                <a:solidFill>
                  <a:srgbClr val="292929"/>
                </a:solidFill>
              </a:rPr>
              <a:t> 	 </a:t>
            </a:r>
            <a:r>
              <a:rPr lang="fi-FI" dirty="0" err="1" smtClean="0">
                <a:solidFill>
                  <a:srgbClr val="292929"/>
                </a:solidFill>
              </a:rPr>
              <a:t>göra</a:t>
            </a:r>
            <a:r>
              <a:rPr lang="fi-FI" dirty="0" smtClean="0">
                <a:solidFill>
                  <a:srgbClr val="292929"/>
                </a:solidFill>
              </a:rPr>
              <a:t> en </a:t>
            </a:r>
            <a:r>
              <a:rPr lang="fi-FI" b="1" dirty="0" err="1" smtClean="0">
                <a:solidFill>
                  <a:srgbClr val="555D23"/>
                </a:solidFill>
              </a:rPr>
              <a:t>effektiv</a:t>
            </a:r>
            <a:r>
              <a:rPr lang="fi-FI" dirty="0" smtClean="0">
                <a:solidFill>
                  <a:srgbClr val="292929"/>
                </a:solidFill>
              </a:rPr>
              <a:t> </a:t>
            </a:r>
            <a:r>
              <a:rPr lang="fi-FI" dirty="0" err="1">
                <a:solidFill>
                  <a:srgbClr val="292929"/>
                </a:solidFill>
              </a:rPr>
              <a:t>verksamhet</a:t>
            </a:r>
            <a:r>
              <a:rPr lang="fi-FI" dirty="0">
                <a:solidFill>
                  <a:srgbClr val="292929"/>
                </a:solidFill>
              </a:rPr>
              <a:t> </a:t>
            </a:r>
            <a:r>
              <a:rPr lang="fi-FI" dirty="0" err="1">
                <a:solidFill>
                  <a:srgbClr val="292929"/>
                </a:solidFill>
              </a:rPr>
              <a:t>samt</a:t>
            </a:r>
            <a:r>
              <a:rPr lang="fi-FI" dirty="0">
                <a:solidFill>
                  <a:srgbClr val="292929"/>
                </a:solidFill>
              </a:rPr>
              <a:t> </a:t>
            </a:r>
            <a:r>
              <a:rPr lang="fi-FI" dirty="0" err="1">
                <a:solidFill>
                  <a:srgbClr val="292929"/>
                </a:solidFill>
              </a:rPr>
              <a:t>skapa</a:t>
            </a:r>
            <a:r>
              <a:rPr lang="fi-FI" dirty="0">
                <a:solidFill>
                  <a:srgbClr val="292929"/>
                </a:solidFill>
              </a:rPr>
              <a:t/>
            </a:r>
            <a:br>
              <a:rPr lang="fi-FI" dirty="0">
                <a:solidFill>
                  <a:srgbClr val="292929"/>
                </a:solidFill>
              </a:rPr>
            </a:br>
            <a:r>
              <a:rPr lang="fi-FI" dirty="0">
                <a:solidFill>
                  <a:srgbClr val="292929"/>
                </a:solidFill>
              </a:rPr>
              <a:t>	</a:t>
            </a:r>
            <a:r>
              <a:rPr lang="fi-FI" b="1" dirty="0" err="1">
                <a:solidFill>
                  <a:srgbClr val="555D23"/>
                </a:solidFill>
              </a:rPr>
              <a:t>glädje</a:t>
            </a:r>
            <a:r>
              <a:rPr lang="fi-FI" b="1" dirty="0">
                <a:solidFill>
                  <a:srgbClr val="555D23"/>
                </a:solidFill>
              </a:rPr>
              <a:t> </a:t>
            </a:r>
            <a:r>
              <a:rPr lang="fi-FI" b="1" dirty="0" err="1">
                <a:solidFill>
                  <a:srgbClr val="555D23"/>
                </a:solidFill>
              </a:rPr>
              <a:t>och</a:t>
            </a:r>
            <a:r>
              <a:rPr lang="fi-FI" b="1" dirty="0">
                <a:solidFill>
                  <a:srgbClr val="555D23"/>
                </a:solidFill>
              </a:rPr>
              <a:t> </a:t>
            </a:r>
            <a:r>
              <a:rPr lang="fi-FI" b="1" dirty="0" err="1">
                <a:solidFill>
                  <a:srgbClr val="555D23"/>
                </a:solidFill>
              </a:rPr>
              <a:t>välbefinnande</a:t>
            </a:r>
            <a:endParaRPr lang="fi-FI" b="1" dirty="0">
              <a:solidFill>
                <a:srgbClr val="555D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62175" y="0"/>
            <a:ext cx="5410200" cy="1143000"/>
          </a:xfrm>
        </p:spPr>
        <p:txBody>
          <a:bodyPr/>
          <a:lstStyle/>
          <a:p>
            <a:pPr eaLnBrk="1" hangingPunct="1"/>
            <a:r>
              <a:rPr lang="fi-FI" smtClean="0"/>
              <a:t>Verksamhetsidé</a:t>
            </a:r>
          </a:p>
        </p:txBody>
      </p:sp>
      <p:sp>
        <p:nvSpPr>
          <p:cNvPr id="6147" name="Suorakulmio 9"/>
          <p:cNvSpPr>
            <a:spLocks noChangeArrowheads="1"/>
          </p:cNvSpPr>
          <p:nvPr/>
        </p:nvSpPr>
        <p:spPr bwMode="auto">
          <a:xfrm>
            <a:off x="4929188" y="200025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fi-FI" sz="2400" dirty="0">
                <a:solidFill>
                  <a:srgbClr val="292929"/>
                </a:solidFill>
              </a:rPr>
              <a:t>SAKU </a:t>
            </a:r>
            <a:r>
              <a:rPr lang="fi-FI" sz="2400" dirty="0" err="1" smtClean="0">
                <a:solidFill>
                  <a:srgbClr val="292929"/>
                </a:solidFill>
              </a:rPr>
              <a:t>rf</a:t>
            </a:r>
            <a:r>
              <a:rPr lang="fi-FI" sz="2400" dirty="0" smtClean="0">
                <a:solidFill>
                  <a:srgbClr val="292929"/>
                </a:solidFill>
              </a:rPr>
              <a:t>. </a:t>
            </a:r>
            <a:r>
              <a:rPr lang="fi-FI" sz="2400" dirty="0" err="1" smtClean="0">
                <a:solidFill>
                  <a:srgbClr val="292929"/>
                </a:solidFill>
              </a:rPr>
              <a:t>befrämjar</a:t>
            </a:r>
            <a:r>
              <a:rPr lang="fi-FI" sz="2400" dirty="0">
                <a:solidFill>
                  <a:srgbClr val="292929"/>
                </a:solidFill>
              </a:rPr>
              <a:t/>
            </a:r>
            <a:br>
              <a:rPr lang="fi-FI" sz="2400" dirty="0">
                <a:solidFill>
                  <a:srgbClr val="292929"/>
                </a:solidFill>
              </a:rPr>
            </a:br>
            <a:r>
              <a:rPr lang="fi-FI" sz="2400" dirty="0">
                <a:solidFill>
                  <a:srgbClr val="292929"/>
                </a:solidFill>
              </a:rPr>
              <a:t>    </a:t>
            </a:r>
            <a:r>
              <a:rPr lang="fi-FI" sz="2400" dirty="0" err="1">
                <a:solidFill>
                  <a:srgbClr val="292929"/>
                </a:solidFill>
              </a:rPr>
              <a:t>arbets-</a:t>
            </a:r>
            <a:r>
              <a:rPr lang="fi-FI" sz="2400" dirty="0">
                <a:solidFill>
                  <a:srgbClr val="292929"/>
                </a:solidFill>
              </a:rPr>
              <a:t> </a:t>
            </a:r>
            <a:r>
              <a:rPr lang="fi-FI" sz="2400" dirty="0" err="1">
                <a:solidFill>
                  <a:srgbClr val="292929"/>
                </a:solidFill>
              </a:rPr>
              <a:t>och</a:t>
            </a:r>
            <a:r>
              <a:rPr lang="fi-FI" sz="2400" dirty="0">
                <a:solidFill>
                  <a:srgbClr val="292929"/>
                </a:solidFill>
              </a:rPr>
              <a:t> </a:t>
            </a:r>
            <a:r>
              <a:rPr lang="fi-FI" sz="2400" dirty="0" err="1">
                <a:solidFill>
                  <a:srgbClr val="292929"/>
                </a:solidFill>
              </a:rPr>
              <a:t>funktionsförmågan</a:t>
            </a:r>
            <a:r>
              <a:rPr lang="fi-FI" sz="2400" dirty="0">
                <a:solidFill>
                  <a:srgbClr val="292929"/>
                </a:solidFill>
              </a:rPr>
              <a:t>,</a:t>
            </a:r>
            <a:br>
              <a:rPr lang="fi-FI" sz="2400" dirty="0">
                <a:solidFill>
                  <a:srgbClr val="292929"/>
                </a:solidFill>
              </a:rPr>
            </a:br>
            <a:r>
              <a:rPr lang="fi-FI" sz="2400" dirty="0" err="1">
                <a:solidFill>
                  <a:srgbClr val="292929"/>
                </a:solidFill>
              </a:rPr>
              <a:t>välbefinnandet</a:t>
            </a:r>
            <a:r>
              <a:rPr lang="fi-FI" sz="2400" dirty="0">
                <a:solidFill>
                  <a:srgbClr val="292929"/>
                </a:solidFill>
              </a:rPr>
              <a:t>, </a:t>
            </a:r>
            <a:r>
              <a:rPr lang="fi-FI" sz="2400" dirty="0" err="1">
                <a:solidFill>
                  <a:srgbClr val="292929"/>
                </a:solidFill>
              </a:rPr>
              <a:t>samverkan</a:t>
            </a:r>
            <a:r>
              <a:rPr lang="fi-FI" sz="2400" dirty="0">
                <a:solidFill>
                  <a:srgbClr val="292929"/>
                </a:solidFill>
              </a:rPr>
              <a:t/>
            </a:r>
            <a:br>
              <a:rPr lang="fi-FI" sz="2400" dirty="0">
                <a:solidFill>
                  <a:srgbClr val="292929"/>
                </a:solidFill>
              </a:rPr>
            </a:br>
            <a:r>
              <a:rPr lang="fi-FI" sz="2400" dirty="0">
                <a:solidFill>
                  <a:srgbClr val="292929"/>
                </a:solidFill>
              </a:rPr>
              <a:t>	      </a:t>
            </a:r>
            <a:r>
              <a:rPr lang="fi-FI" sz="2400" dirty="0" err="1">
                <a:solidFill>
                  <a:srgbClr val="292929"/>
                </a:solidFill>
              </a:rPr>
              <a:t>samt</a:t>
            </a:r>
            <a:r>
              <a:rPr lang="fi-FI" sz="2400" dirty="0">
                <a:solidFill>
                  <a:srgbClr val="292929"/>
                </a:solidFill>
              </a:rPr>
              <a:t> </a:t>
            </a:r>
            <a:r>
              <a:rPr lang="fi-FI" sz="2400" dirty="0" err="1">
                <a:solidFill>
                  <a:srgbClr val="292929"/>
                </a:solidFill>
              </a:rPr>
              <a:t>livsglädje</a:t>
            </a:r>
            <a:r>
              <a:rPr lang="fi-FI" sz="2400" dirty="0">
                <a:solidFill>
                  <a:srgbClr val="292929"/>
                </a:solidFill>
              </a:rPr>
              <a:t/>
            </a:r>
            <a:br>
              <a:rPr lang="fi-FI" sz="2400" dirty="0">
                <a:solidFill>
                  <a:srgbClr val="292929"/>
                </a:solidFill>
              </a:rPr>
            </a:br>
            <a:r>
              <a:rPr lang="sv-SE" sz="2400" dirty="0">
                <a:solidFill>
                  <a:srgbClr val="292929"/>
                </a:solidFill>
              </a:rPr>
              <a:t>inom </a:t>
            </a:r>
            <a:r>
              <a:rPr lang="sv-SE" sz="2400" dirty="0" err="1">
                <a:solidFill>
                  <a:srgbClr val="292929"/>
                </a:solidFill>
              </a:rPr>
              <a:t>yrkesutbildnignen</a:t>
            </a:r>
            <a:r>
              <a:rPr lang="sv-SE" sz="2400" dirty="0">
                <a:solidFill>
                  <a:srgbClr val="292929"/>
                </a:solidFill>
              </a:rPr>
              <a:t/>
            </a:r>
            <a:br>
              <a:rPr lang="sv-SE" sz="2400" dirty="0">
                <a:solidFill>
                  <a:srgbClr val="292929"/>
                </a:solidFill>
              </a:rPr>
            </a:br>
            <a:r>
              <a:rPr lang="sv-SE" sz="2400" dirty="0">
                <a:solidFill>
                  <a:srgbClr val="292929"/>
                </a:solidFill>
              </a:rPr>
              <a:t>     med hjälp av idrott och kultur.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2175" y="0"/>
            <a:ext cx="5410200" cy="1143000"/>
          </a:xfrm>
        </p:spPr>
        <p:txBody>
          <a:bodyPr/>
          <a:lstStyle/>
          <a:p>
            <a:pPr eaLnBrk="1" hangingPunct="1"/>
            <a:r>
              <a:rPr lang="fi-FI" smtClean="0"/>
              <a:t>Verksamhetsprinciper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371600"/>
            <a:ext cx="4384675" cy="5200650"/>
          </a:xfrm>
        </p:spPr>
        <p:txBody>
          <a:bodyPr/>
          <a:lstStyle/>
          <a:p>
            <a:pPr eaLnBrk="1" hangingPunct="1"/>
            <a:r>
              <a:rPr lang="fi-FI" smtClean="0"/>
              <a:t>i stället för abstrakta värden</a:t>
            </a:r>
            <a:br>
              <a:rPr lang="fi-FI" smtClean="0"/>
            </a:br>
            <a:r>
              <a:rPr lang="fi-FI" smtClean="0"/>
              <a:t>ville man definiera</a:t>
            </a:r>
            <a:br>
              <a:rPr lang="fi-FI" smtClean="0"/>
            </a:br>
            <a:r>
              <a:rPr lang="fi-FI" b="1" smtClean="0">
                <a:solidFill>
                  <a:srgbClr val="555D23"/>
                </a:solidFill>
              </a:rPr>
              <a:t>de konkretiska verksamhetsprinciperna</a:t>
            </a:r>
          </a:p>
          <a:p>
            <a:pPr eaLnBrk="1" hangingPunct="1"/>
            <a:r>
              <a:rPr lang="sv-SE" smtClean="0"/>
              <a:t>de nya verksamhetsprinciperna: </a:t>
            </a:r>
            <a:br>
              <a:rPr lang="sv-SE" smtClean="0"/>
            </a:br>
            <a:r>
              <a:rPr lang="sv-SE" b="1" smtClean="0">
                <a:solidFill>
                  <a:srgbClr val="555D23"/>
                </a:solidFill>
              </a:rPr>
              <a:t>kompanjonskap</a:t>
            </a:r>
            <a:r>
              <a:rPr lang="sv-SE" smtClean="0"/>
              <a:t>,</a:t>
            </a:r>
            <a:br>
              <a:rPr lang="sv-SE" smtClean="0"/>
            </a:br>
            <a:r>
              <a:rPr lang="sv-SE" smtClean="0"/>
              <a:t>    </a:t>
            </a:r>
            <a:r>
              <a:rPr lang="sv-SE" b="1" smtClean="0">
                <a:solidFill>
                  <a:srgbClr val="555D23"/>
                </a:solidFill>
              </a:rPr>
              <a:t>förändringsberedskap</a:t>
            </a:r>
            <a:r>
              <a:rPr lang="sv-SE" smtClean="0"/>
              <a:t>,</a:t>
            </a:r>
            <a:br>
              <a:rPr lang="sv-SE" smtClean="0"/>
            </a:br>
            <a:r>
              <a:rPr lang="sv-SE" smtClean="0"/>
              <a:t>          </a:t>
            </a:r>
            <a:r>
              <a:rPr lang="sv-SE" b="1" smtClean="0">
                <a:solidFill>
                  <a:srgbClr val="555D23"/>
                </a:solidFill>
              </a:rPr>
              <a:t>effektivitet</a:t>
            </a:r>
            <a:r>
              <a:rPr lang="sv-SE" smtClean="0"/>
              <a:t> samt att vara</a:t>
            </a:r>
            <a:br>
              <a:rPr lang="sv-SE" smtClean="0"/>
            </a:br>
            <a:r>
              <a:rPr lang="sv-SE" smtClean="0"/>
              <a:t>       </a:t>
            </a:r>
            <a:r>
              <a:rPr lang="sv-SE" b="1" smtClean="0">
                <a:solidFill>
                  <a:srgbClr val="555D23"/>
                </a:solidFill>
              </a:rPr>
              <a:t>medlemsinriktad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62175" y="0"/>
            <a:ext cx="5410200" cy="1143000"/>
          </a:xfrm>
        </p:spPr>
        <p:txBody>
          <a:bodyPr/>
          <a:lstStyle/>
          <a:p>
            <a:pPr eaLnBrk="1" hangingPunct="1"/>
            <a:r>
              <a:rPr lang="fi-FI" smtClean="0"/>
              <a:t>Att vara medlemsinriktad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371600"/>
            <a:ext cx="3776663" cy="5200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i-FI" dirty="0" smtClean="0"/>
              <a:t/>
            </a:r>
            <a:br>
              <a:rPr lang="fi-FI" dirty="0" smtClean="0"/>
            </a:br>
            <a:r>
              <a:rPr lang="sv-SE" dirty="0" smtClean="0"/>
              <a:t>SAKU </a:t>
            </a:r>
            <a:r>
              <a:rPr lang="sv-SE" dirty="0" err="1" smtClean="0"/>
              <a:t>rf.s</a:t>
            </a:r>
            <a:r>
              <a:rPr lang="sv-SE" dirty="0" smtClean="0"/>
              <a:t> verksamhet stöder utbildningsanordnarens mål. Utgångspunkter för vår verksamhet  är  </a:t>
            </a:r>
            <a:r>
              <a:rPr lang="sv-SE" b="1" dirty="0" smtClean="0">
                <a:solidFill>
                  <a:srgbClr val="555D23"/>
                </a:solidFill>
              </a:rPr>
              <a:t>medlemsorganisationers samt deras studerandes och personals behov</a:t>
            </a:r>
            <a:r>
              <a:rPr lang="sv-SE" dirty="0" smtClean="0"/>
              <a:t> och förväntningar. Att vara medlemsinriktad innebär såväl en tanke på </a:t>
            </a:r>
            <a:r>
              <a:rPr lang="sv-SE" b="1" dirty="0" smtClean="0">
                <a:solidFill>
                  <a:srgbClr val="555D23"/>
                </a:solidFill>
              </a:rPr>
              <a:t>en strategisk kompanjonskap</a:t>
            </a:r>
            <a:r>
              <a:rPr lang="sv-SE" dirty="0" smtClean="0"/>
              <a:t> med medlemmar som en tanke på att medlemmar </a:t>
            </a:r>
            <a:r>
              <a:rPr lang="sv-SE" b="1" dirty="0" smtClean="0">
                <a:solidFill>
                  <a:srgbClr val="555D23"/>
                </a:solidFill>
              </a:rPr>
              <a:t>deltar aktivt</a:t>
            </a:r>
            <a:r>
              <a:rPr lang="sv-SE" dirty="0" smtClean="0"/>
              <a:t> i organisations </a:t>
            </a:r>
            <a:r>
              <a:rPr lang="sv-SE" b="1" dirty="0" smtClean="0">
                <a:solidFill>
                  <a:srgbClr val="555D23"/>
                </a:solidFill>
              </a:rPr>
              <a:t>utvecklingsarbete</a:t>
            </a:r>
            <a:r>
              <a:rPr lang="sv-SE" dirty="0" smtClean="0"/>
              <a:t>.</a:t>
            </a:r>
          </a:p>
        </p:txBody>
      </p:sp>
      <p:sp>
        <p:nvSpPr>
          <p:cNvPr id="8196" name="Suorakulmio 3"/>
          <p:cNvSpPr>
            <a:spLocks noChangeArrowheads="1"/>
          </p:cNvSpPr>
          <p:nvPr/>
        </p:nvSpPr>
        <p:spPr bwMode="auto">
          <a:xfrm>
            <a:off x="4637088" y="2241550"/>
            <a:ext cx="466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i-FI" sz="4800">
                <a:solidFill>
                  <a:srgbClr val="555D23"/>
                </a:solidFill>
                <a:latin typeface="Verdana" pitchFamily="34" charset="0"/>
              </a:rPr>
              <a:t>”</a:t>
            </a:r>
            <a:endParaRPr lang="fi-FI" sz="48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62175" y="0"/>
            <a:ext cx="5410200" cy="1143000"/>
          </a:xfrm>
        </p:spPr>
        <p:txBody>
          <a:bodyPr/>
          <a:lstStyle/>
          <a:p>
            <a:pPr eaLnBrk="1" hangingPunct="1"/>
            <a:r>
              <a:rPr lang="fi-FI" smtClean="0"/>
              <a:t>Kompanjonskap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371600"/>
            <a:ext cx="3705225" cy="5200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i-FI" smtClean="0"/>
              <a:t/>
            </a:r>
            <a:br>
              <a:rPr lang="fi-FI" smtClean="0"/>
            </a:br>
            <a:r>
              <a:rPr lang="sv-SE" smtClean="0"/>
              <a:t>Ett tätt samarbete med </a:t>
            </a:r>
            <a:r>
              <a:rPr lang="sv-SE" b="1" smtClean="0">
                <a:solidFill>
                  <a:srgbClr val="555D23"/>
                </a:solidFill>
              </a:rPr>
              <a:t>medlemsorganisationer</a:t>
            </a:r>
            <a:r>
              <a:rPr lang="sv-SE" smtClean="0"/>
              <a:t>, med</a:t>
            </a:r>
            <a:br>
              <a:rPr lang="sv-SE" smtClean="0"/>
            </a:br>
            <a:r>
              <a:rPr lang="sv-SE" b="1" smtClean="0">
                <a:solidFill>
                  <a:srgbClr val="555D23"/>
                </a:solidFill>
              </a:rPr>
              <a:t>andra organisationer</a:t>
            </a:r>
            <a:r>
              <a:rPr lang="sv-SE" smtClean="0"/>
              <a:t> som stöder till att nå målen samt med </a:t>
            </a:r>
            <a:r>
              <a:rPr lang="sv-SE" b="1" smtClean="0">
                <a:solidFill>
                  <a:srgbClr val="555D23"/>
                </a:solidFill>
              </a:rPr>
              <a:t>samhälleliga aktörer</a:t>
            </a:r>
            <a:r>
              <a:rPr lang="sv-SE" smtClean="0"/>
              <a:t> är en väsentlig arbetsform för oss. När man utvecklar verksamheten </a:t>
            </a:r>
            <a:r>
              <a:rPr lang="sv-SE" b="1" smtClean="0">
                <a:solidFill>
                  <a:srgbClr val="555D23"/>
                </a:solidFill>
              </a:rPr>
              <a:t>utnyttjar man kunnande</a:t>
            </a:r>
            <a:r>
              <a:rPr lang="sv-SE" smtClean="0"/>
              <a:t> av alla de här aktörerna. Vi lyssnar noggrant på samarbetspartners förväntningar och är själv en </a:t>
            </a:r>
            <a:r>
              <a:rPr lang="sv-SE" b="1" smtClean="0">
                <a:solidFill>
                  <a:srgbClr val="555D23"/>
                </a:solidFill>
              </a:rPr>
              <a:t>aktiv</a:t>
            </a:r>
            <a:r>
              <a:rPr lang="sv-SE" smtClean="0"/>
              <a:t>, </a:t>
            </a:r>
            <a:r>
              <a:rPr lang="sv-SE" b="1" smtClean="0">
                <a:solidFill>
                  <a:srgbClr val="555D23"/>
                </a:solidFill>
              </a:rPr>
              <a:t>öppen</a:t>
            </a:r>
            <a:r>
              <a:rPr lang="sv-SE" smtClean="0"/>
              <a:t> och </a:t>
            </a:r>
            <a:r>
              <a:rPr lang="sv-SE" b="1" smtClean="0">
                <a:solidFill>
                  <a:srgbClr val="555D23"/>
                </a:solidFill>
              </a:rPr>
              <a:t>tillförlitlig</a:t>
            </a:r>
            <a:r>
              <a:rPr lang="sv-SE" smtClean="0"/>
              <a:t> samarbetspartner.</a:t>
            </a:r>
          </a:p>
        </p:txBody>
      </p:sp>
      <p:sp>
        <p:nvSpPr>
          <p:cNvPr id="9220" name="Suorakulmio 3"/>
          <p:cNvSpPr>
            <a:spLocks noChangeArrowheads="1"/>
          </p:cNvSpPr>
          <p:nvPr/>
        </p:nvSpPr>
        <p:spPr bwMode="auto">
          <a:xfrm>
            <a:off x="4637088" y="2098675"/>
            <a:ext cx="466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i-FI" sz="4800">
                <a:solidFill>
                  <a:srgbClr val="555D23"/>
                </a:solidFill>
                <a:latin typeface="Verdana" pitchFamily="34" charset="0"/>
              </a:rPr>
              <a:t>”</a:t>
            </a:r>
            <a:endParaRPr lang="fi-FI" sz="48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62175" y="0"/>
            <a:ext cx="5410200" cy="1143000"/>
          </a:xfrm>
        </p:spPr>
        <p:txBody>
          <a:bodyPr/>
          <a:lstStyle/>
          <a:p>
            <a:pPr eaLnBrk="1" hangingPunct="1"/>
            <a:r>
              <a:rPr lang="fi-FI" smtClean="0"/>
              <a:t>Förändringsberedskap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371600"/>
            <a:ext cx="3776663" cy="5200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i-FI" smtClean="0"/>
              <a:t/>
            </a:r>
            <a:br>
              <a:rPr lang="fi-FI" smtClean="0"/>
            </a:br>
            <a:r>
              <a:rPr lang="sv-SE" smtClean="0"/>
              <a:t>När världen omkring oss förändras krävs det en snabb </a:t>
            </a:r>
            <a:r>
              <a:rPr lang="sv-SE" b="1" smtClean="0">
                <a:solidFill>
                  <a:srgbClr val="555D23"/>
                </a:solidFill>
              </a:rPr>
              <a:t>reageringsförmåga</a:t>
            </a:r>
            <a:r>
              <a:rPr lang="sv-SE" smtClean="0"/>
              <a:t> samt </a:t>
            </a:r>
            <a:r>
              <a:rPr lang="sv-SE" b="1" smtClean="0">
                <a:solidFill>
                  <a:srgbClr val="555D23"/>
                </a:solidFill>
              </a:rPr>
              <a:t>beredskap för förändringar</a:t>
            </a:r>
            <a:r>
              <a:rPr lang="sv-SE" smtClean="0"/>
              <a:t> på attitydnivån. Förändringberedskap i verksamheten och i organisationen betyder att vi </a:t>
            </a:r>
            <a:r>
              <a:rPr lang="sv-SE" b="1" smtClean="0">
                <a:solidFill>
                  <a:srgbClr val="555D23"/>
                </a:solidFill>
              </a:rPr>
              <a:t>förutser</a:t>
            </a:r>
            <a:r>
              <a:rPr lang="sv-SE" smtClean="0"/>
              <a:t> kommande förändringsbehov, </a:t>
            </a:r>
            <a:r>
              <a:rPr lang="sv-SE" b="1" smtClean="0">
                <a:solidFill>
                  <a:srgbClr val="555D23"/>
                </a:solidFill>
              </a:rPr>
              <a:t>granskar</a:t>
            </a:r>
            <a:r>
              <a:rPr lang="sv-SE" smtClean="0"/>
              <a:t> verksamheten kritiskt och är </a:t>
            </a:r>
            <a:r>
              <a:rPr lang="sv-SE" b="1" smtClean="0">
                <a:solidFill>
                  <a:srgbClr val="555D23"/>
                </a:solidFill>
              </a:rPr>
              <a:t>öppna för det nya </a:t>
            </a:r>
            <a:r>
              <a:rPr lang="sv-SE" smtClean="0"/>
              <a:t>samt redo för att avstå från det gamla.</a:t>
            </a:r>
            <a:endParaRPr lang="fi-FI" smtClean="0"/>
          </a:p>
        </p:txBody>
      </p:sp>
      <p:sp>
        <p:nvSpPr>
          <p:cNvPr id="10244" name="Suorakulmio 3"/>
          <p:cNvSpPr>
            <a:spLocks noChangeArrowheads="1"/>
          </p:cNvSpPr>
          <p:nvPr/>
        </p:nvSpPr>
        <p:spPr bwMode="auto">
          <a:xfrm>
            <a:off x="4637088" y="2384425"/>
            <a:ext cx="466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i-FI" sz="4800">
                <a:solidFill>
                  <a:srgbClr val="555D23"/>
                </a:solidFill>
                <a:latin typeface="Verdana" pitchFamily="34" charset="0"/>
              </a:rPr>
              <a:t>”</a:t>
            </a:r>
            <a:endParaRPr lang="fi-FI" sz="48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62175" y="0"/>
            <a:ext cx="5410200" cy="1143000"/>
          </a:xfrm>
        </p:spPr>
        <p:txBody>
          <a:bodyPr/>
          <a:lstStyle/>
          <a:p>
            <a:pPr eaLnBrk="1" hangingPunct="1"/>
            <a:r>
              <a:rPr lang="fi-FI" smtClean="0"/>
              <a:t>Effektivitet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371600"/>
            <a:ext cx="3919538" cy="5200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i-FI" smtClean="0"/>
              <a:t/>
            </a:r>
            <a:br>
              <a:rPr lang="fi-FI" smtClean="0"/>
            </a:br>
            <a:r>
              <a:rPr lang="sv-SE" smtClean="0"/>
              <a:t>Verksamhetens mål är en verklig, konkret och </a:t>
            </a:r>
            <a:r>
              <a:rPr lang="sv-SE" b="1" smtClean="0">
                <a:solidFill>
                  <a:srgbClr val="555D23"/>
                </a:solidFill>
              </a:rPr>
              <a:t>mättbar effekt på välbefinnandet</a:t>
            </a:r>
            <a:br>
              <a:rPr lang="sv-SE" b="1" smtClean="0">
                <a:solidFill>
                  <a:srgbClr val="555D23"/>
                </a:solidFill>
              </a:rPr>
            </a:br>
            <a:r>
              <a:rPr lang="sv-SE" smtClean="0"/>
              <a:t>inom yrkesutbildningen: att påverka utbildningsanordnarens organisationer, personalens verksamhet och arbetsvälmående samt studerandenas arbets- och funktionsförmåga. Effektiviteten kan mätas både</a:t>
            </a:r>
            <a:br>
              <a:rPr lang="sv-SE" smtClean="0"/>
            </a:br>
            <a:r>
              <a:rPr lang="sv-SE" b="1" smtClean="0">
                <a:solidFill>
                  <a:srgbClr val="555D23"/>
                </a:solidFill>
              </a:rPr>
              <a:t>kvantitativt och kvalitativt</a:t>
            </a:r>
            <a:r>
              <a:rPr lang="sv-SE" smtClean="0"/>
              <a:t>:</a:t>
            </a:r>
            <a:br>
              <a:rPr lang="sv-SE" smtClean="0"/>
            </a:br>
            <a:r>
              <a:rPr lang="sv-SE" smtClean="0"/>
              <a:t>en lyckad effektivitet kan vara såväl</a:t>
            </a:r>
            <a:br>
              <a:rPr lang="sv-SE" smtClean="0"/>
            </a:br>
            <a:r>
              <a:rPr lang="sv-SE" b="1" smtClean="0">
                <a:solidFill>
                  <a:srgbClr val="555D23"/>
                </a:solidFill>
              </a:rPr>
              <a:t>en stor inverkan på en individ som en liten inverkan på en massa</a:t>
            </a:r>
            <a:r>
              <a:rPr lang="sv-SE" smtClean="0"/>
              <a:t>. </a:t>
            </a:r>
            <a:endParaRPr lang="fi-FI" smtClean="0"/>
          </a:p>
        </p:txBody>
      </p:sp>
      <p:sp>
        <p:nvSpPr>
          <p:cNvPr id="11268" name="Suorakulmio 3"/>
          <p:cNvSpPr>
            <a:spLocks noChangeArrowheads="1"/>
          </p:cNvSpPr>
          <p:nvPr/>
        </p:nvSpPr>
        <p:spPr bwMode="auto">
          <a:xfrm>
            <a:off x="4637088" y="1916113"/>
            <a:ext cx="4667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i-FI" sz="4800">
                <a:solidFill>
                  <a:srgbClr val="555D23"/>
                </a:solidFill>
                <a:latin typeface="Verdana" pitchFamily="34" charset="0"/>
              </a:rPr>
              <a:t>”</a:t>
            </a:r>
            <a:endParaRPr lang="fi-FI" sz="48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KUpohja_kirj_kuvat">
  <a:themeElements>
    <a:clrScheme name="Oletusraken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etusrakenne">
      <a:majorFont>
        <a:latin typeface="Gill Sans MT Ext Condensed Bold"/>
        <a:ea typeface=""/>
        <a:cs typeface="Times New Roman"/>
      </a:majorFont>
      <a:minorFont>
        <a:latin typeface="Gill Sans MT Condensed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8EAC44"/>
          </a:buClr>
          <a:buSzPct val="100000"/>
          <a:buFontTx/>
          <a:buChar char="•"/>
          <a:tabLst/>
          <a:defRPr kumimoji="0" lang="fi-FI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 Condensed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8EAC44"/>
          </a:buClr>
          <a:buSzPct val="100000"/>
          <a:buFontTx/>
          <a:buChar char="•"/>
          <a:tabLst/>
          <a:defRPr kumimoji="0" lang="fi-FI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 Condensed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3119</TotalTime>
  <Words>237</Words>
  <Application>Microsoft Office PowerPoint</Application>
  <PresentationFormat>Näytössä katseltava diaesitys (4:3)</PresentationFormat>
  <Paragraphs>117</Paragraphs>
  <Slides>18</Slides>
  <Notes>18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19" baseType="lpstr">
      <vt:lpstr>SAKUpohja_kirj_kuvat</vt:lpstr>
      <vt:lpstr>PowerPoint-esitys</vt:lpstr>
      <vt:lpstr>Utgångspunkter</vt:lpstr>
      <vt:lpstr>PowerPoint-esitys</vt:lpstr>
      <vt:lpstr>Verksamhetsidé</vt:lpstr>
      <vt:lpstr>Verksamhetsprinciper</vt:lpstr>
      <vt:lpstr>Att vara medlemsinriktad</vt:lpstr>
      <vt:lpstr>Kompanjonskap</vt:lpstr>
      <vt:lpstr>Förändringsberedskap</vt:lpstr>
      <vt:lpstr>Effektivitet</vt:lpstr>
      <vt:lpstr>Vad strävar man efter – vision 2016</vt:lpstr>
      <vt:lpstr>Fyra mål enligt visionen</vt:lpstr>
      <vt:lpstr>Syften och framgångsfaktorer</vt:lpstr>
      <vt:lpstr>PowerPoint-esitys</vt:lpstr>
      <vt:lpstr>PowerPoint-esitys</vt:lpstr>
      <vt:lpstr>PowerPoint-esitys</vt:lpstr>
      <vt:lpstr>PowerPoint-esitys</vt:lpstr>
      <vt:lpstr>Sammanfattning –      SAKU rf. som partner i att befrämja välbefinnandet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Pieni viestintätoimisto</dc:creator>
  <cp:lastModifiedBy>Saija</cp:lastModifiedBy>
  <cp:revision>41</cp:revision>
  <cp:lastPrinted>2012-04-04T16:53:23Z</cp:lastPrinted>
  <dcterms:created xsi:type="dcterms:W3CDTF">2011-09-21T13:02:00Z</dcterms:created>
  <dcterms:modified xsi:type="dcterms:W3CDTF">2012-04-04T16:54:51Z</dcterms:modified>
</cp:coreProperties>
</file>